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56" r:id="rId2"/>
    <p:sldId id="957" r:id="rId3"/>
    <p:sldId id="959" r:id="rId4"/>
    <p:sldId id="960" r:id="rId5"/>
    <p:sldId id="955" r:id="rId6"/>
    <p:sldId id="1109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6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003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4816102084364"/>
          <c:w val="0.84453618644891604"/>
          <c:h val="0.7187297105393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Efavirenz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3F-EC45-838D-6391258CA0B8}"/>
                </c:ext>
              </c:extLst>
            </c:dLbl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3F-EC45-838D-6391258CA0B8}"/>
                </c:ext>
              </c:extLst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3F-EC45-838D-6391258CA0B8}"/>
                </c:ext>
              </c:extLst>
            </c:dLbl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Virologic Failure </c:v>
                </c:pt>
                <c:pt idx="1">
                  <c:v>Treatment-Related Discontinuations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12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3F-EC45-838D-6391258CA0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+ 2 NRTIs</c:v>
                </c:pt>
              </c:strCache>
            </c:strRef>
          </c:tx>
          <c:spPr>
            <a:solidFill>
              <a:srgbClr val="8C744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Virologic Failure </c:v>
                </c:pt>
                <c:pt idx="1">
                  <c:v>Treatment-Related Discontinuations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3F-EC45-838D-6391258CA0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97226024"/>
        <c:axId val="2097219912"/>
      </c:barChart>
      <c:catAx>
        <c:axId val="2097226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20972199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97219912"/>
        <c:scaling>
          <c:orientation val="minMax"/>
          <c:max val="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9.0816078545737297E-3"/>
              <c:y val="0.265380850156606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097226024"/>
        <c:crosses val="autoZero"/>
        <c:crossBetween val="between"/>
        <c:majorUnit val="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7585897248954999"/>
          <c:y val="1.8543358318437099E-2"/>
          <c:w val="0.7042680081656460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1102580927384"/>
          <c:w val="0.84453618644891604"/>
          <c:h val="0.81829111704759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Efavirenz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A6-5141-B4B4-235BC6B40A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Efavirenz + 2 NRTIs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A6-5141-B4B4-235BC6B40A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2097409496"/>
        <c:axId val="2097441656"/>
      </c:barChart>
      <c:catAx>
        <c:axId val="20974094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974416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974416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 50 copies/mL (%)</a:t>
                </a:r>
              </a:p>
            </c:rich>
          </c:tx>
          <c:layout>
            <c:manualLayout>
              <c:xMode val="edge"/>
              <c:yMode val="edge"/>
              <c:x val="1.2176097031320899E-2"/>
              <c:y val="0.13087758470520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0974094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0193326701111899"/>
          <c:y val="1.91283898947987E-2"/>
          <c:w val="0.76875922129889096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NRTI-Sparing Regimens following Viral Suppression</a:t>
            </a:r>
            <a:br>
              <a:rPr lang="en-US" sz="2400" b="0" dirty="0"/>
            </a:br>
            <a:r>
              <a:rPr lang="en-US" dirty="0"/>
              <a:t>ACTG 5116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111B7-E398-6B40-B97F-542E7C333F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3584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539158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539158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NRTI-sparing Regimens following Viral Suppression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ACTG 5116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Fischl</a:t>
            </a:r>
            <a:r>
              <a:rPr lang="en-US" dirty="0"/>
              <a:t> MA, et al. </a:t>
            </a:r>
            <a:r>
              <a:rPr lang="is-IS" dirty="0"/>
              <a:t>AIDS. 2007;21:325-33.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10213" y="2335557"/>
            <a:ext cx="2493777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+ </a:t>
            </a: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Efavirenz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118)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16823" y="3987578"/>
            <a:ext cx="2493777" cy="122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Efavirenz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+ 2NRTIs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118)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42945"/>
              </p:ext>
            </p:extLst>
          </p:nvPr>
        </p:nvGraphicFramePr>
        <p:xfrm>
          <a:off x="304800" y="1447800"/>
          <a:ext cx="5486400" cy="4307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5116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open-label trial to compare NRTI-sparing regimen of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plus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efavirenz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versus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efavirenz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plus 2 NRTIs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(n= 236)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Prior ACTG 388 participants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HIV RNA ≤200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on a first 3- or 4-drug ARV regimen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Non-ACTG 388 participants: stable first 3- or 4-drug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NNRTI or PI-based regimen for ≥18 months without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viral failure or resistance and HIV RNA ≤200 copies/mL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Lopinavir-ritonavir 533/133 mg BID +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Efavirenz 600 mg QD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 600 mg QD + 2 NRTIs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2699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NRTI-Sparing Regimens following Viral Suppression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ACTG 5116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Failure and Treatment-Related Discontinuations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 err="1"/>
              <a:t>Fischl</a:t>
            </a:r>
            <a:r>
              <a:rPr lang="en-US" dirty="0"/>
              <a:t> MA, et al. </a:t>
            </a:r>
            <a:r>
              <a:rPr lang="is-IS" dirty="0"/>
              <a:t>AIDS. 2007;21:325-33.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1154" y="6019800"/>
            <a:ext cx="9162283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 anchor="ctr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Virologic failure = two successive HIV-1 RNA values &gt; 200 copies/mL</a:t>
            </a:r>
            <a:endParaRPr lang="en-US" sz="1400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0990" y="5029200"/>
            <a:ext cx="86868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</a:rPr>
              <a:t>14/118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57058" y="5029200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7/118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5029200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20/118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5029200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6/118</a:t>
            </a:r>
          </a:p>
        </p:txBody>
      </p:sp>
    </p:spTree>
    <p:extLst>
      <p:ext uri="{BB962C8B-B14F-4D97-AF65-F5344CB8AC3E}">
        <p14:creationId xmlns:p14="http://schemas.microsoft.com/office/powerpoint/2010/main" val="109882330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Class-sparing Regimens following Viral Suppression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ACTG 5116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(Intent-to-Treat)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Fischl</a:t>
            </a:r>
            <a:r>
              <a:rPr lang="en-US" dirty="0"/>
              <a:t> MA, et al. </a:t>
            </a:r>
            <a:r>
              <a:rPr lang="is-IS" dirty="0"/>
              <a:t>AIDS. 2007;21:325-33.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8" y="1828807"/>
          <a:ext cx="8223489" cy="434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3705365" y="5410200"/>
            <a:ext cx="91135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78/118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19511" y="5410200"/>
            <a:ext cx="91135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87/118</a:t>
            </a:r>
          </a:p>
        </p:txBody>
      </p:sp>
    </p:spTree>
    <p:extLst>
      <p:ext uri="{BB962C8B-B14F-4D97-AF65-F5344CB8AC3E}">
        <p14:creationId xmlns:p14="http://schemas.microsoft.com/office/powerpoint/2010/main" val="3471503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NRTI-Sparing Regimens following Viral Suppression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ACTG 5116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Conclusions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Fischl</a:t>
            </a:r>
            <a:r>
              <a:rPr lang="en-US" dirty="0"/>
              <a:t> MA, et al. </a:t>
            </a:r>
            <a:r>
              <a:rPr lang="is-IS" dirty="0"/>
              <a:t>AIDS. 2007;21:325-33.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Switching to EFV + NRTI resulted in better outcomes, fewer drug-related toxicity discontinuations and a trend to fewer virologic failures compared to switching to LPV/r + EFV.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058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46464</TotalTime>
  <Words>299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NRTI-Sparing Regimens following Viral Suppression ACTG 5116</vt:lpstr>
      <vt:lpstr>NRTI-sparing Regimens following Viral Suppression ACTG 5116: Study Design</vt:lpstr>
      <vt:lpstr>NRTI-Sparing Regimens following Viral Suppression ACTG 5116: Results</vt:lpstr>
      <vt:lpstr>Class-sparing Regimens following Viral Suppression ACTG 5116: Results</vt:lpstr>
      <vt:lpstr>NRTI-Sparing Regimens following Viral Suppression ACTG 5116: Conclusions 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2093</cp:revision>
  <cp:lastPrinted>2008-02-05T14:34:24Z</cp:lastPrinted>
  <dcterms:created xsi:type="dcterms:W3CDTF">2010-11-28T05:36:22Z</dcterms:created>
  <dcterms:modified xsi:type="dcterms:W3CDTF">2020-02-23T04:14:46Z</dcterms:modified>
</cp:coreProperties>
</file>