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914" r:id="rId2"/>
    <p:sldId id="915" r:id="rId3"/>
    <p:sldId id="917" r:id="rId4"/>
    <p:sldId id="919" r:id="rId5"/>
    <p:sldId id="916" r:id="rId6"/>
    <p:sldId id="1119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7C89"/>
    <a:srgbClr val="50626E"/>
    <a:srgbClr val="DDE1EF"/>
    <a:srgbClr val="676767"/>
    <a:srgbClr val="9F6900"/>
    <a:srgbClr val="C58300"/>
    <a:srgbClr val="FBA700"/>
    <a:srgbClr val="196297"/>
    <a:srgbClr val="E3E3E3"/>
    <a:srgbClr val="326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65" autoAdjust="0"/>
    <p:restoredTop sz="94761" autoAdjust="0"/>
  </p:normalViewPr>
  <p:slideViewPr>
    <p:cSldViewPr snapToGrid="0" showGuides="1">
      <p:cViewPr varScale="1">
        <p:scale>
          <a:sx n="109" d="100"/>
          <a:sy n="109" d="100"/>
        </p:scale>
        <p:origin x="1296" y="108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7" d="100"/>
        <a:sy n="77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08072297780959"/>
          <c:w val="0.84453618644891604"/>
          <c:h val="0.842056363717247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IDV Group</c:v>
                </c:pt>
              </c:strCache>
            </c:strRef>
          </c:tx>
          <c:spPr>
            <a:solidFill>
              <a:srgbClr val="967C4A"/>
            </a:solidFill>
            <a:ln w="12700">
              <a:noFill/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FF-A842-ADB7-D41D022FFA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EFV + IDV Group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lang="en-US"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Sheet1!$C$2</c:f>
              <c:numCache>
                <c:formatCode>0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FF-A842-ADB7-D41D022FFA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NFV + IDV Group </c:v>
                </c:pt>
              </c:strCache>
            </c:strRef>
          </c:tx>
          <c:spPr>
            <a:solidFill>
              <a:srgbClr val="32649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FF-A842-ADB7-D41D022FFA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100"/>
        <c:axId val="2098105192"/>
        <c:axId val="2098097208"/>
      </c:barChart>
      <c:catAx>
        <c:axId val="20981051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09809720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98097208"/>
        <c:scaling>
          <c:orientation val="minMax"/>
          <c:max val="80"/>
          <c:min val="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5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i="0" baseline="0" dirty="0">
                    <a:effectLst/>
                  </a:rPr>
                  <a:t>Patients (%) with Virologic Failure*</a:t>
                </a:r>
                <a:endParaRPr lang="en-US" sz="15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4.6296296296296302E-3"/>
              <c:y val="0.10735955437674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098105192"/>
        <c:crosses val="autoZero"/>
        <c:crossBetween val="between"/>
        <c:majorUnit val="20"/>
        <c:minorUnit val="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127980703800914"/>
          <c:y val="1.9021918250499901E-2"/>
          <c:w val="0.87101827549334099"/>
          <c:h val="7.7852302553090003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0.65741</cdr:x>
      <cdr:y>0.79661</cdr:y>
    </cdr:from>
    <cdr:to>
      <cdr:x>0.67985</cdr:x>
      <cdr:y>0.8548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10200" y="3581400"/>
          <a:ext cx="184666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en-US" sz="1100" dirty="0">
            <a:latin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4-Drug Regimens versus 3-Drug Regimen</a:t>
            </a:r>
            <a:br>
              <a:rPr lang="en-US" sz="2400" b="0" dirty="0"/>
            </a:br>
            <a:r>
              <a:rPr lang="en-US" dirty="0"/>
              <a:t>ACTG 388 Trial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55500CB-749E-5445-9403-029B595FE0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0574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4627831" y="2932936"/>
            <a:ext cx="434312" cy="1033951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4-Drug Regimens versus 3-Drug Regimen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388: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Fischl</a:t>
            </a:r>
            <a:r>
              <a:rPr lang="en-US" dirty="0"/>
              <a:t> MA, et al. </a:t>
            </a:r>
            <a:r>
              <a:rPr lang="pt-BR" dirty="0"/>
              <a:t>J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2003;188:625-34. 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257800" y="1811521"/>
            <a:ext cx="3639312" cy="12801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Indinavir Group</a:t>
            </a:r>
          </a:p>
          <a:p>
            <a:pPr algn="ctr"/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Indinavir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+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Zidovudine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-Lamivudine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168)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276088" y="3275583"/>
            <a:ext cx="3639312" cy="12801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Arial"/>
                <a:cs typeface="Arial"/>
              </a:rPr>
              <a:t>Efavirenz + Indinavir Group</a:t>
            </a:r>
          </a:p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Efavirenz + Indinavir +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Zidovudine-Lamivudine</a:t>
            </a:r>
          </a:p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173)</a:t>
            </a:r>
          </a:p>
        </p:txBody>
      </p:sp>
      <p:sp>
        <p:nvSpPr>
          <p:cNvPr id="13" name="Line 11"/>
          <p:cNvSpPr>
            <a:spLocks noChangeAspect="1" noChangeShapeType="1"/>
          </p:cNvSpPr>
          <p:nvPr/>
        </p:nvSpPr>
        <p:spPr bwMode="auto">
          <a:xfrm rot="20430663">
            <a:off x="4633426" y="3767447"/>
            <a:ext cx="430471" cy="1024812"/>
          </a:xfrm>
          <a:prstGeom prst="line">
            <a:avLst/>
          </a:prstGeom>
          <a:noFill/>
          <a:ln w="28575" cmpd="sng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95799" y="3853676"/>
            <a:ext cx="761483" cy="2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022650"/>
              </p:ext>
            </p:extLst>
          </p:nvPr>
        </p:nvGraphicFramePr>
        <p:xfrm>
          <a:off x="304800" y="1447800"/>
          <a:ext cx="4191000" cy="49140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81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ACTG 388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199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Randomized, controlled, phase 3 trial comparing the activity, safety, and tolerability of  two different 4-drug regimens with a 3-drug regimen in advanced HIV disease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517)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Prior ART: only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ZDV, d4T, DDI,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ddC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≤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200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cells/mm</a:t>
                      </a:r>
                      <a:r>
                        <a:rPr lang="en-US" sz="1600" u="none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br>
                        <a:rPr lang="en-US" sz="1600" u="none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≥80,000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No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resistance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to NRTIs or PIs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IDV 800 mg TID + ZDV-3TC BID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EFV 600 mg QD + IDV 800 mg TID +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ZDV-3TC BID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NFV 1250 mg BID + IDV 1000 mg BID +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ZDV-3TC BID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ltGray">
          <a:xfrm>
            <a:off x="5276088" y="4739645"/>
            <a:ext cx="3639312" cy="1280155"/>
          </a:xfrm>
          <a:prstGeom prst="rect">
            <a:avLst/>
          </a:prstGeom>
          <a:solidFill>
            <a:srgbClr val="D1E0EF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600" i="1" dirty="0">
                <a:latin typeface="Arial"/>
              </a:rPr>
              <a:t>Nelfinavir + Indinavir Group</a:t>
            </a:r>
          </a:p>
          <a:p>
            <a:pPr algn="ctr"/>
            <a:r>
              <a:rPr lang="en-US" sz="1600" b="1" dirty="0">
                <a:latin typeface="Arial"/>
              </a:rPr>
              <a:t>Nelfinavir + Indinavir + </a:t>
            </a:r>
            <a:br>
              <a:rPr lang="en-US" sz="1600" b="1" dirty="0">
                <a:latin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Zidovudine-Lamivudine</a:t>
            </a:r>
            <a:endParaRPr lang="en-US" sz="1600" b="1" dirty="0">
              <a:latin typeface="Arial"/>
            </a:endParaRPr>
          </a:p>
          <a:p>
            <a:pPr algn="ctr"/>
            <a:r>
              <a:rPr lang="en-US" sz="1400" dirty="0">
                <a:latin typeface="Arial"/>
              </a:rPr>
              <a:t>(n = 176)</a:t>
            </a:r>
          </a:p>
        </p:txBody>
      </p:sp>
    </p:spTree>
    <p:extLst>
      <p:ext uri="{BB962C8B-B14F-4D97-AF65-F5344CB8AC3E}">
        <p14:creationId xmlns:p14="http://schemas.microsoft.com/office/powerpoint/2010/main" val="370967359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4-Drug Regimens versus 3-Drug Regimen</a:t>
            </a:r>
            <a: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7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388: Results </a:t>
            </a:r>
            <a:endParaRPr lang="en-US" sz="2800" dirty="0"/>
          </a:p>
        </p:txBody>
      </p:sp>
      <p:sp>
        <p:nvSpPr>
          <p:cNvPr id="24" name="Content Placeholder 2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000" dirty="0"/>
              <a:t>Week </a:t>
            </a:r>
            <a:r>
              <a:rPr lang="en-US" dirty="0"/>
              <a:t>48</a:t>
            </a:r>
            <a:r>
              <a:rPr lang="en-US" sz="2000" dirty="0"/>
              <a:t>: Virologic Failure</a:t>
            </a:r>
            <a:endParaRPr lang="en-US" sz="2000" dirty="0">
              <a:latin typeface="Arial" pitchFamily="31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Fischl</a:t>
            </a:r>
            <a:r>
              <a:rPr lang="en-US" dirty="0"/>
              <a:t> MA, et al. </a:t>
            </a:r>
            <a:r>
              <a:rPr lang="pt-BR" dirty="0"/>
              <a:t>J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2003;188(5):625-34. </a:t>
            </a:r>
            <a:endParaRPr lang="en-US" dirty="0"/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/>
          </p:nvPr>
        </p:nvGraphicFramePr>
        <p:xfrm>
          <a:off x="381000" y="1752628"/>
          <a:ext cx="8229600" cy="4020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5236253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/>
              </a:rPr>
              <a:t>52/168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791200"/>
            <a:ext cx="916229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Ins="27432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*Virologic failure = confirmed increase in HIV-1 RNA level greater than baseline or nadir values, failure to achieve HIV RNA &lt;200 copies by week 24, or relapse (2 consecutive HIV-1 RNA levels ≥200 copies/mL after confirmed virologic response (HIV-1 RNA levels &lt;200 copies/mL).</a:t>
            </a:r>
            <a:endParaRPr lang="en-US" sz="1200" dirty="0"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191" y="5236253"/>
            <a:ext cx="1143009" cy="307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81/176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05112" y="5236253"/>
            <a:ext cx="1219215" cy="307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  <a:latin typeface="Arial"/>
              </a:rPr>
              <a:t>39/173</a:t>
            </a:r>
          </a:p>
        </p:txBody>
      </p:sp>
    </p:spTree>
    <p:extLst>
      <p:ext uri="{BB962C8B-B14F-4D97-AF65-F5344CB8AC3E}">
        <p14:creationId xmlns:p14="http://schemas.microsoft.com/office/powerpoint/2010/main" val="24339903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4-Drug Regimens versus 3-Drug Regimen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388: Results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Fischl</a:t>
            </a:r>
            <a:r>
              <a:rPr lang="en-US" dirty="0"/>
              <a:t> MA, et al. </a:t>
            </a:r>
            <a:r>
              <a:rPr lang="pt-BR" dirty="0"/>
              <a:t>J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2003;188:625-34. </a:t>
            </a:r>
            <a:endParaRPr lang="en-US" dirty="0"/>
          </a:p>
        </p:txBody>
      </p:sp>
      <p:graphicFrame>
        <p:nvGraphicFramePr>
          <p:cNvPr id="7" name="Group 45"/>
          <p:cNvGraphicFramePr>
            <a:graphicFrameLocks noGrp="1"/>
          </p:cNvGraphicFramePr>
          <p:nvPr>
            <p:extLst/>
          </p:nvPr>
        </p:nvGraphicFramePr>
        <p:xfrm>
          <a:off x="457200" y="1584960"/>
          <a:ext cx="8229600" cy="45720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788">
                <a:tc gridSpan="4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lang="en-US" sz="1700" b="1" dirty="0">
                          <a:solidFill>
                            <a:schemeClr val="bg1"/>
                          </a:solidFill>
                        </a:rPr>
                        <a:t>Clinical Toxicity and Laboratory</a:t>
                      </a:r>
                      <a:r>
                        <a:rPr lang="en-US" sz="1700" b="1" baseline="0" dirty="0">
                          <a:solidFill>
                            <a:schemeClr val="bg1"/>
                          </a:solidFill>
                        </a:rPr>
                        <a:t> Abnormalities</a:t>
                      </a: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6" charset="-128"/>
                        <a:cs typeface="Arial"/>
                      </a:endParaRPr>
                    </a:p>
                  </a:txBody>
                  <a:tcPr marR="182880" marT="0" marB="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182880" marR="182880" marT="137160" marB="13716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6" charset="-128"/>
                        <a:cs typeface="Arial"/>
                      </a:endParaRPr>
                    </a:p>
                  </a:txBody>
                  <a:tcPr marR="182880" marT="137160" marB="13716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106" charset="-128"/>
                        <a:cs typeface="Arial"/>
                      </a:endParaRPr>
                    </a:p>
                  </a:txBody>
                  <a:tcPr marR="182880" marT="137160" marB="13716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212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6" charset="-128"/>
                          <a:cs typeface="Arial"/>
                        </a:rPr>
                        <a:t>Variable</a:t>
                      </a:r>
                    </a:p>
                  </a:txBody>
                  <a:tcPr marR="182880" marT="0" marB="0" anchor="ctr" horzOverflow="overflow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IDV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only</a:t>
                      </a:r>
                      <a:br>
                        <a:rPr lang="en-US" sz="180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(n = 168) 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182880" marR="182880" marT="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EFV + IDV</a:t>
                      </a:r>
                      <a:r>
                        <a:rPr lang="en-US" sz="17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7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(n = 168)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182880" marR="182880" marT="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NVF + IDV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(n = 168)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182880" marR="182880" marT="0" marB="0" anchor="ctr" horzOverflow="overflow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375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Nausea (+/-</a:t>
                      </a:r>
                      <a:r>
                        <a:rPr lang="en-US" sz="1700" baseline="0" dirty="0"/>
                        <a:t> vomiting)</a:t>
                      </a:r>
                      <a:endParaRPr lang="en-US" sz="1700" baseline="300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15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7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19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375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Diarrhea</a:t>
                      </a:r>
                      <a:endParaRPr lang="en-US" sz="1700" baseline="300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4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3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16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375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Rash</a:t>
                      </a:r>
                      <a:endParaRPr lang="en-US" sz="1700" baseline="300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  <a:sym typeface="Zapf Dingbats"/>
                        </a:rPr>
                        <a:t>2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7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3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375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Nephrolithiasis 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22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5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8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375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Serum</a:t>
                      </a:r>
                      <a:r>
                        <a:rPr lang="en-US" sz="1700" baseline="0" dirty="0">
                          <a:latin typeface="+mn-lt"/>
                        </a:rPr>
                        <a:t> bilirubin &gt;2.5x ULN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  <a:sym typeface="Zapf Dingbats"/>
                        </a:rPr>
                        <a:t>16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8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375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ANC </a:t>
                      </a:r>
                      <a:r>
                        <a:rPr lang="en-US" sz="1700" baseline="0" dirty="0">
                          <a:latin typeface="+mn-lt"/>
                        </a:rPr>
                        <a:t>&lt;750 cells/mm</a:t>
                      </a:r>
                      <a:r>
                        <a:rPr lang="en-US" sz="1700" baseline="30000" dirty="0">
                          <a:latin typeface="+mn-lt"/>
                        </a:rPr>
                        <a:t>3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8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12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+mn-lt"/>
                        </a:rPr>
                        <a:t>21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375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AST &gt;5x ULN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6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11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8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375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Serum triglycerides &gt;750 mg/dL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7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12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+mn-lt"/>
                        </a:rPr>
                        <a:t>8</a:t>
                      </a:r>
                    </a:p>
                  </a:txBody>
                  <a:tcPr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62307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4-Drug Regimens versus 3-Drug Regimen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ACTG 388: 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Fischl</a:t>
            </a:r>
            <a:r>
              <a:rPr lang="en-US" dirty="0"/>
              <a:t> MA, et al. </a:t>
            </a:r>
            <a:r>
              <a:rPr lang="pt-BR" dirty="0"/>
              <a:t>J </a:t>
            </a:r>
            <a:r>
              <a:rPr lang="pt-BR" dirty="0" err="1"/>
              <a:t>Infect</a:t>
            </a:r>
            <a:r>
              <a:rPr lang="pt-BR" dirty="0"/>
              <a:t> </a:t>
            </a:r>
            <a:r>
              <a:rPr lang="pt-BR" dirty="0" err="1"/>
              <a:t>Dis</a:t>
            </a:r>
            <a:r>
              <a:rPr lang="pt-BR" dirty="0"/>
              <a:t>. 2003;188:625-34.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6395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 4-drug regimen containing efavirenz plus indinavir resulted in a superior virologic response, whereas one containing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nelfinavir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plus indinavir resulted in an inferior response and a greater likelihood of toxicity.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54353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28139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46458</TotalTime>
  <Words>451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Zapf Dingbats</vt:lpstr>
      <vt:lpstr>NCRC</vt:lpstr>
      <vt:lpstr>4-Drug Regimens versus 3-Drug Regimen ACTG 388 Trial</vt:lpstr>
      <vt:lpstr>4-Drug Regimens versus 3-Drug Regimen ACTG 388: Study Design</vt:lpstr>
      <vt:lpstr>4-Drug Regimens versus 3-Drug Regimen ACTG 388: Results </vt:lpstr>
      <vt:lpstr>4-Drug Regimens versus 3-Drug Regimen ACTG 388: Results</vt:lpstr>
      <vt:lpstr>4-Drug Regimens versus 3-Drug Regimen ACTG 388: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2091</cp:revision>
  <cp:lastPrinted>2008-02-05T14:34:24Z</cp:lastPrinted>
  <dcterms:created xsi:type="dcterms:W3CDTF">2010-11-28T05:36:22Z</dcterms:created>
  <dcterms:modified xsi:type="dcterms:W3CDTF">2020-02-25T17:24:46Z</dcterms:modified>
</cp:coreProperties>
</file>