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8"/>
  </p:notesMasterIdLst>
  <p:handoutMasterIdLst>
    <p:handoutMasterId r:id="rId9"/>
  </p:handoutMasterIdLst>
  <p:sldIdLst>
    <p:sldId id="910" r:id="rId2"/>
    <p:sldId id="909" r:id="rId3"/>
    <p:sldId id="980" r:id="rId4"/>
    <p:sldId id="912" r:id="rId5"/>
    <p:sldId id="899" r:id="rId6"/>
    <p:sldId id="1120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7C89"/>
    <a:srgbClr val="50626E"/>
    <a:srgbClr val="DDE1EF"/>
    <a:srgbClr val="676767"/>
    <a:srgbClr val="9F6900"/>
    <a:srgbClr val="C58300"/>
    <a:srgbClr val="FBA700"/>
    <a:srgbClr val="196297"/>
    <a:srgbClr val="E3E3E3"/>
    <a:srgbClr val="3264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65" autoAdjust="0"/>
    <p:restoredTop sz="94761" autoAdjust="0"/>
  </p:normalViewPr>
  <p:slideViewPr>
    <p:cSldViewPr snapToGrid="0" showGuides="1">
      <p:cViewPr varScale="1">
        <p:scale>
          <a:sx n="85" d="100"/>
          <a:sy n="85" d="100"/>
        </p:scale>
        <p:origin x="1003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7" d="100"/>
        <a:sy n="77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9968163701759"/>
          <c:y val="0.11956650365791099"/>
          <c:w val="0.86151149509089098"/>
          <c:h val="0.776402791293960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Efavirenz + ZVD + 3TC</c:v>
                </c:pt>
              </c:strCache>
            </c:strRef>
          </c:tx>
          <c:spPr>
            <a:solidFill>
              <a:srgbClr val="967C4A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Treatment Received</c:v>
                </c:pt>
                <c:pt idx="1">
                  <c:v>Intent-to-Treat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90</c:v>
                </c:pt>
                <c:pt idx="1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2E-7A4D-96BF-19B8C5BA5C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Efavirenz + Indinavir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lang="en-US"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Treatment Received</c:v>
                </c:pt>
                <c:pt idx="1">
                  <c:v>Intent-to-Treat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75</c:v>
                </c:pt>
                <c:pt idx="1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2E-7A4D-96BF-19B8C5BA5CE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Indinavir + ZDV + 3TC</c:v>
                </c:pt>
              </c:strCache>
            </c:strRef>
          </c:tx>
          <c:spPr>
            <a:solidFill>
              <a:srgbClr val="667C89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Treatment Received</c:v>
                </c:pt>
                <c:pt idx="1">
                  <c:v>Intent-to-Treat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79</c:v>
                </c:pt>
                <c:pt idx="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2E-7A4D-96BF-19B8C5BA5CE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39336744"/>
        <c:axId val="-2038472616"/>
      </c:barChart>
      <c:catAx>
        <c:axId val="-2039336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03847261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3847261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i="0" baseline="0" dirty="0">
                    <a:effectLst/>
                  </a:rPr>
                  <a:t>HIV RNA &lt;50 copies/mL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4.6296296296296302E-3"/>
              <c:y val="0.228175452116810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39336744"/>
        <c:crosses val="autoZero"/>
        <c:crossBetween val="between"/>
        <c:majorUnit val="20"/>
        <c:minorUnit val="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9.2486876640419893E-2"/>
          <c:y val="1.9021861485623501E-2"/>
          <c:w val="0.898796053271119"/>
          <c:h val="7.7852302553090003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0" dirty="0"/>
              <a:t>EFV + ZDV + 3TC  vs.  EFV + IDV vs.  IDV + ZDV + 3TC</a:t>
            </a:r>
            <a:br>
              <a:rPr lang="en-US" sz="2700" b="0" dirty="0"/>
            </a:br>
            <a:r>
              <a:rPr lang="en-US" sz="3600" dirty="0"/>
              <a:t>006 Trial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5B7A4DE-2998-FC46-B4DD-7340CB1D35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8993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4990543" y="2801809"/>
            <a:ext cx="434312" cy="1033951"/>
          </a:xfrm>
          <a:prstGeom prst="line">
            <a:avLst/>
          </a:prstGeom>
          <a:noFill/>
          <a:ln w="28575" cmpd="sng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EFV + ZDV + 3TC  vs.  EFV + IDV vs.  IDV + ZDV + 3TC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006: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Staszewski</a:t>
            </a:r>
            <a:r>
              <a:rPr lang="en-US" dirty="0"/>
              <a:t> S, et al.  N </a:t>
            </a:r>
            <a:r>
              <a:rPr lang="en-US" dirty="0" err="1"/>
              <a:t>Engl</a:t>
            </a:r>
            <a:r>
              <a:rPr lang="en-US" dirty="0"/>
              <a:t> J Med. 1999;341:1865-73.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620512" y="1732959"/>
            <a:ext cx="2971800" cy="1143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Efavirenz 600 mg QD + 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Zidovudine 300 mg BID + 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Lamivudine 150 mg BID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154)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638800" y="3152839"/>
            <a:ext cx="29718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Efavirenz 600 mg QD + 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Indinavir 1000 mg q8h 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148)</a:t>
            </a:r>
          </a:p>
        </p:txBody>
      </p:sp>
      <p:sp>
        <p:nvSpPr>
          <p:cNvPr id="3" name="TextBox 2"/>
          <p:cNvSpPr txBox="1">
            <a:spLocks/>
          </p:cNvSpPr>
          <p:nvPr/>
        </p:nvSpPr>
        <p:spPr>
          <a:xfrm>
            <a:off x="5638800" y="4588350"/>
            <a:ext cx="2971800" cy="1137880"/>
          </a:xfrm>
          <a:prstGeom prst="rect">
            <a:avLst/>
          </a:prstGeom>
          <a:solidFill>
            <a:srgbClr val="667C89">
              <a:alpha val="21000"/>
            </a:srgbClr>
          </a:solidFill>
          <a:ln w="1905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600" b="1" dirty="0">
                <a:latin typeface="Arial"/>
              </a:rPr>
              <a:t>Indinavir 1000 mg q8h + </a:t>
            </a:r>
            <a:br>
              <a:rPr lang="en-US" sz="1600" b="1" dirty="0">
                <a:latin typeface="Arial"/>
              </a:rPr>
            </a:br>
            <a:r>
              <a:rPr lang="en-US" sz="1600" b="1" dirty="0">
                <a:latin typeface="Arial"/>
              </a:rPr>
              <a:t>Zidovudine 300 mg BID + </a:t>
            </a:r>
            <a:br>
              <a:rPr lang="en-US" sz="1600" b="1" dirty="0">
                <a:latin typeface="Arial"/>
              </a:rPr>
            </a:br>
            <a:r>
              <a:rPr lang="en-US" sz="1600" b="1" dirty="0">
                <a:latin typeface="Arial"/>
              </a:rPr>
              <a:t>Lamivudine 150 mg BID </a:t>
            </a:r>
          </a:p>
          <a:p>
            <a:pPr algn="ctr"/>
            <a:r>
              <a:rPr lang="en-US" sz="1400" dirty="0">
                <a:latin typeface="Arial"/>
              </a:rPr>
              <a:t>(n = 148)</a:t>
            </a:r>
          </a:p>
        </p:txBody>
      </p:sp>
      <p:sp>
        <p:nvSpPr>
          <p:cNvPr id="13" name="Line 11"/>
          <p:cNvSpPr>
            <a:spLocks noChangeAspect="1" noChangeShapeType="1"/>
          </p:cNvSpPr>
          <p:nvPr/>
        </p:nvSpPr>
        <p:spPr bwMode="auto">
          <a:xfrm rot="20430663">
            <a:off x="4996138" y="3636320"/>
            <a:ext cx="430471" cy="1024812"/>
          </a:xfrm>
          <a:prstGeom prst="line">
            <a:avLst/>
          </a:prstGeom>
          <a:noFill/>
          <a:ln w="28575" cmpd="sng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858511" y="3722549"/>
            <a:ext cx="761483" cy="2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465392"/>
              </p:ext>
            </p:extLst>
          </p:nvPr>
        </p:nvGraphicFramePr>
        <p:xfrm>
          <a:off x="304800" y="1398960"/>
          <a:ext cx="4572000" cy="491405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3810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006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199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Open-label, randomized, phase 3 trial evaluating safety, efficacy and tolerability of efavirenz plus zidovudine plus lamivudine versus efavirenz plus indinavir versus indinavir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plus zidovudine plus lamivudine in persons with HIV</a:t>
                      </a:r>
                      <a:endParaRPr lang="en-US" sz="1600" u="sng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450)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Age ≥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13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years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Naïve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to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lamivudine,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NNRTIs, PIs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CD4 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50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cells/mm</a:t>
                      </a:r>
                      <a:r>
                        <a:rPr lang="en-US" sz="1600" u="none" baseline="300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br>
                        <a:rPr lang="en-US" sz="1600" u="none" baseline="300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&gt;10,000 copies/mL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No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resistance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to NRTIs or PIs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EFV 600 mg QD + ZDV BID + 3TC BID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EFV 600 mg QD + IDV 1000 mg q8h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IDV 1000 mg q8h + ZDV BID + 3TC BID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50356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EFV + ZDV + 3TC  vs.  EFV + IDV vs.  IDV + ZDV + 3TC </a:t>
            </a:r>
            <a:br>
              <a:rPr lang="en-US" sz="27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3100" dirty="0">
                <a:ea typeface="ＭＳ Ｐゴシック" pitchFamily="31" charset="-128"/>
                <a:cs typeface="ＭＳ Ｐゴシック" pitchFamily="31" charset="-128"/>
              </a:rPr>
              <a:t>006: Results</a:t>
            </a:r>
            <a:endParaRPr lang="en-US" sz="3100" dirty="0"/>
          </a:p>
        </p:txBody>
      </p:sp>
      <p:sp>
        <p:nvSpPr>
          <p:cNvPr id="24" name="Content Placeholder 2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000" dirty="0"/>
              <a:t>Week </a:t>
            </a:r>
            <a:r>
              <a:rPr lang="en-US" dirty="0"/>
              <a:t>48</a:t>
            </a:r>
            <a:r>
              <a:rPr lang="en-US" sz="2000" dirty="0"/>
              <a:t>: Virologic Response (Intention-to-Treat Analysis)</a:t>
            </a:r>
            <a:endParaRPr lang="en-US" sz="2000" dirty="0">
              <a:latin typeface="Arial" pitchFamily="31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Staszewski</a:t>
            </a:r>
            <a:r>
              <a:rPr lang="en-US" dirty="0"/>
              <a:t> S, et al.  N </a:t>
            </a:r>
            <a:r>
              <a:rPr lang="en-US" dirty="0" err="1"/>
              <a:t>Engl</a:t>
            </a:r>
            <a:r>
              <a:rPr lang="en-US" dirty="0"/>
              <a:t> J Med. 1999;341:1865-73.</a:t>
            </a:r>
          </a:p>
        </p:txBody>
      </p:sp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3810049"/>
              </p:ext>
            </p:extLst>
          </p:nvPr>
        </p:nvGraphicFramePr>
        <p:xfrm>
          <a:off x="381000" y="1752600"/>
          <a:ext cx="8229600" cy="4419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828202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EFV + ZDV + 3TC  vs.  EFV + IDV vs.  IDV + ZDV + 3TC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006: Results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Staszewski</a:t>
            </a:r>
            <a:r>
              <a:rPr lang="en-US" dirty="0"/>
              <a:t> S, et al.  N </a:t>
            </a:r>
            <a:r>
              <a:rPr lang="en-US" dirty="0" err="1"/>
              <a:t>Engl</a:t>
            </a:r>
            <a:r>
              <a:rPr lang="en-US" dirty="0"/>
              <a:t> J Med. 1999;341:1865-73.</a:t>
            </a:r>
          </a:p>
        </p:txBody>
      </p:sp>
      <p:graphicFrame>
        <p:nvGraphicFramePr>
          <p:cNvPr id="7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617042"/>
              </p:ext>
            </p:extLst>
          </p:nvPr>
        </p:nvGraphicFramePr>
        <p:xfrm>
          <a:off x="571500" y="1447800"/>
          <a:ext cx="8001000" cy="457200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6145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6" charset="-128"/>
                          <a:cs typeface="Arial"/>
                        </a:rPr>
                        <a:t>Adverse Effect</a:t>
                      </a:r>
                    </a:p>
                  </a:txBody>
                  <a:tcPr marR="182880" marT="0" marB="0" anchor="ctr" horzOverflow="overflow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EFV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+ ZDV + 3TC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182880" marR="182880" marT="0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EFV + IND</a:t>
                      </a:r>
                    </a:p>
                  </a:txBody>
                  <a:tcPr marL="182880" marR="182880" marT="0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IDV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+ ZDV + 3TC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182880" marR="182880" marT="0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06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681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Rash </a:t>
                      </a:r>
                      <a:endParaRPr lang="en-US" sz="1700" baseline="30000" dirty="0">
                        <a:latin typeface="+mn-lt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34%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34%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18%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044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CNS Effects</a:t>
                      </a:r>
                      <a:r>
                        <a:rPr lang="en-US" sz="1700" baseline="0" dirty="0"/>
                        <a:t> </a:t>
                      </a:r>
                      <a:endParaRPr lang="en-US" sz="1700" baseline="30000" dirty="0">
                        <a:latin typeface="+mn-lt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+mn-lt"/>
                        </a:rPr>
                        <a:t>58%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+mn-lt"/>
                        </a:rPr>
                        <a:t>53%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+mn-lt"/>
                        </a:rPr>
                        <a:t>26%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1044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aseline="0" dirty="0">
                          <a:latin typeface="+mn-lt"/>
                        </a:rPr>
                        <a:t>Nausea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+mn-lt"/>
                        </a:rPr>
                        <a:t>15% (combined</a:t>
                      </a:r>
                      <a:r>
                        <a:rPr lang="en-US" sz="1700" baseline="0" dirty="0">
                          <a:latin typeface="+mn-lt"/>
                        </a:rPr>
                        <a:t> EFV groups)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700" dirty="0">
                        <a:latin typeface="+mn-lt"/>
                      </a:endParaRP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+mn-lt"/>
                        </a:rPr>
                        <a:t>27%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1044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aseline="0" dirty="0">
                          <a:latin typeface="+mn-lt"/>
                        </a:rPr>
                        <a:t>Vomiting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+mn-lt"/>
                        </a:rPr>
                        <a:t>8% (combined EFV groups)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700" dirty="0">
                        <a:latin typeface="+mn-lt"/>
                      </a:endParaRP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+mn-lt"/>
                        </a:rPr>
                        <a:t>15%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1044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aseline="0" dirty="0">
                          <a:latin typeface="+mn-lt"/>
                        </a:rPr>
                        <a:t>Treatment Discontinuation </a:t>
                      </a:r>
                      <a:endParaRPr lang="en-US" sz="1700" baseline="30000" dirty="0">
                        <a:latin typeface="+mn-lt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+mn-lt"/>
                        </a:rPr>
                        <a:t>27%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+mn-lt"/>
                        </a:rPr>
                        <a:t>Not</a:t>
                      </a:r>
                      <a:r>
                        <a:rPr lang="en-US" sz="1700" baseline="0" dirty="0">
                          <a:latin typeface="+mn-lt"/>
                        </a:rPr>
                        <a:t> reported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+mn-lt"/>
                        </a:rPr>
                        <a:t>43%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10166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EFV + ZDV + 3TC  vs.  EFV + IDV vs.  IDV + ZDV + 3TC </a:t>
            </a:r>
            <a:r>
              <a:rPr lang="en-US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006: 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Staszewski</a:t>
            </a:r>
            <a:r>
              <a:rPr lang="en-US" dirty="0"/>
              <a:t> S, et al.  N </a:t>
            </a:r>
            <a:r>
              <a:rPr lang="en-US" dirty="0" err="1"/>
              <a:t>Engl</a:t>
            </a:r>
            <a:r>
              <a:rPr lang="en-US" dirty="0"/>
              <a:t> J Med. 1999;341:1865-73.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7157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As antiretroviral therapy in HIV-1-infected adults, the combination of efavirenz, zidovudine, and lamivudine has greater antiviral activity and is better tolerated than the combination of indinavir, zidovudine, and lamivudine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.”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51845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931570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46458</TotalTime>
  <Words>451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Geneva</vt:lpstr>
      <vt:lpstr>Lucida Grande</vt:lpstr>
      <vt:lpstr>Times New Roman</vt:lpstr>
      <vt:lpstr>NCRC</vt:lpstr>
      <vt:lpstr>EFV + ZDV + 3TC  vs.  EFV + IDV vs.  IDV + ZDV + 3TC 006 Trial</vt:lpstr>
      <vt:lpstr>EFV + ZDV + 3TC  vs.  EFV + IDV vs.  IDV + ZDV + 3TC 006: Study Design</vt:lpstr>
      <vt:lpstr>EFV + ZDV + 3TC  vs.  EFV + IDV vs.  IDV + ZDV + 3TC  006: Results</vt:lpstr>
      <vt:lpstr>EFV + ZDV + 3TC  vs.  EFV + IDV vs.  IDV + ZDV + 3TC  006: Results</vt:lpstr>
      <vt:lpstr>EFV + ZDV + 3TC  vs.  EFV + IDV vs.  IDV + ZDV + 3TC  006: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2091</cp:revision>
  <cp:lastPrinted>2008-02-05T14:34:24Z</cp:lastPrinted>
  <dcterms:created xsi:type="dcterms:W3CDTF">2010-11-28T05:36:22Z</dcterms:created>
  <dcterms:modified xsi:type="dcterms:W3CDTF">2020-02-23T04:08:58Z</dcterms:modified>
</cp:coreProperties>
</file>