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1126" r:id="rId2"/>
    <p:sldId id="1128" r:id="rId3"/>
    <p:sldId id="1344" r:id="rId4"/>
    <p:sldId id="1345" r:id="rId5"/>
    <p:sldId id="1346" r:id="rId6"/>
    <p:sldId id="1347" r:id="rId7"/>
    <p:sldId id="1130" r:id="rId8"/>
    <p:sldId id="1343"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80BB"/>
    <a:srgbClr val="86A2BA"/>
    <a:srgbClr val="5B6F7F"/>
    <a:srgbClr val="677D8F"/>
    <a:srgbClr val="AD80BA"/>
    <a:srgbClr val="694782"/>
    <a:srgbClr val="9CD068"/>
    <a:srgbClr val="5A7F31"/>
    <a:srgbClr val="718E25"/>
    <a:srgbClr val="6D9A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5893" autoAdjust="0"/>
    <p:restoredTop sz="94981" autoAdjust="0"/>
  </p:normalViewPr>
  <p:slideViewPr>
    <p:cSldViewPr snapToGrid="0" showGuides="1">
      <p:cViewPr varScale="1">
        <p:scale>
          <a:sx n="175" d="100"/>
          <a:sy n="175" d="100"/>
        </p:scale>
        <p:origin x="960" y="168"/>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495270122484701"/>
          <c:y val="0.10067158866096799"/>
          <c:w val="0.87636482939632498"/>
          <c:h val="0.84238936278798482"/>
        </c:manualLayout>
      </c:layout>
      <c:barChart>
        <c:barDir val="col"/>
        <c:grouping val="clustered"/>
        <c:varyColors val="0"/>
        <c:ser>
          <c:idx val="0"/>
          <c:order val="0"/>
          <c:tx>
            <c:strRef>
              <c:f>Sheet1!$B$1</c:f>
              <c:strCache>
                <c:ptCount val="1"/>
                <c:pt idx="0">
                  <c:v> Rilpivirine + TDF-FTC</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spPr>
              <a:noFill/>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All</c:v>
                </c:pt>
              </c:strCache>
            </c:strRef>
          </c:cat>
          <c:val>
            <c:numRef>
              <c:f>Sheet1!$B$2:$B$2</c:f>
              <c:numCache>
                <c:formatCode>0</c:formatCode>
                <c:ptCount val="1"/>
                <c:pt idx="0">
                  <c:v>86</c:v>
                </c:pt>
              </c:numCache>
            </c:numRef>
          </c:val>
          <c:extLst>
            <c:ext xmlns:c16="http://schemas.microsoft.com/office/drawing/2014/chart" uri="{C3380CC4-5D6E-409C-BE32-E72D297353CC}">
              <c16:uniqueId val="{00000000-C17C-4A78-830C-F71E1CF4AD74}"/>
            </c:ext>
          </c:extLst>
        </c:ser>
        <c:ser>
          <c:idx val="1"/>
          <c:order val="1"/>
          <c:tx>
            <c:strRef>
              <c:f>Sheet1!$C$1</c:f>
              <c:strCache>
                <c:ptCount val="1"/>
                <c:pt idx="0">
                  <c:v> Efavirenz + TDF-FTC</c:v>
                </c:pt>
              </c:strCache>
            </c:strRef>
          </c:tx>
          <c:spPr>
            <a:solidFill>
              <a:srgbClr val="718E25"/>
            </a:solidFill>
            <a:ln w="12700">
              <a:noFill/>
            </a:ln>
            <a:effectLst/>
            <a:scene3d>
              <a:camera prst="orthographicFront"/>
              <a:lightRig rig="threePt" dir="t"/>
            </a:scene3d>
            <a:sp3d>
              <a:bevelT w="38100" h="38100"/>
            </a:sp3d>
          </c:spPr>
          <c:invertIfNegative val="0"/>
          <c:dPt>
            <c:idx val="0"/>
            <c:invertIfNegative val="0"/>
            <c:bubble3D val="0"/>
            <c:spPr>
              <a:gradFill flip="none" rotWithShape="1">
                <a:gsLst>
                  <a:gs pos="0">
                    <a:srgbClr val="5A7F31"/>
                  </a:gs>
                  <a:gs pos="99000">
                    <a:srgbClr val="9CD068"/>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C8C2-E54F-AE8E-59EF1FED2A11}"/>
              </c:ext>
            </c:extLst>
          </c:dPt>
          <c:dLbls>
            <c:dLbl>
              <c:idx val="1"/>
              <c:layout>
                <c:manualLayout>
                  <c:x val="-6.3656672040104905E-17"/>
                  <c:y val="1.1695906432748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7C-4A78-830C-F71E1CF4AD74}"/>
                </c:ext>
              </c:extLst>
            </c:dLbl>
            <c:spPr>
              <a:noFill/>
              <a:ln>
                <a:noFill/>
              </a:ln>
              <a:effectLst/>
            </c:spPr>
            <c:txPr>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All</c:v>
                </c:pt>
              </c:strCache>
            </c:strRef>
          </c:cat>
          <c:val>
            <c:numRef>
              <c:f>Sheet1!$C$2:$C$2</c:f>
              <c:numCache>
                <c:formatCode>0</c:formatCode>
                <c:ptCount val="1"/>
                <c:pt idx="0">
                  <c:v>83</c:v>
                </c:pt>
              </c:numCache>
            </c:numRef>
          </c:val>
          <c:extLst>
            <c:ext xmlns:c16="http://schemas.microsoft.com/office/drawing/2014/chart" uri="{C3380CC4-5D6E-409C-BE32-E72D297353CC}">
              <c16:uniqueId val="{00000002-C17C-4A78-830C-F71E1CF4AD74}"/>
            </c:ext>
          </c:extLst>
        </c:ser>
        <c:dLbls>
          <c:showLegendKey val="0"/>
          <c:showVal val="1"/>
          <c:showCatName val="0"/>
          <c:showSerName val="0"/>
          <c:showPercent val="0"/>
          <c:showBubbleSize val="0"/>
        </c:dLbls>
        <c:gapWidth val="277"/>
        <c:overlap val="-100"/>
        <c:axId val="-2085356280"/>
        <c:axId val="-2085278648"/>
      </c:barChart>
      <c:catAx>
        <c:axId val="-2085356280"/>
        <c:scaling>
          <c:orientation val="minMax"/>
        </c:scaling>
        <c:delete val="1"/>
        <c:axPos val="b"/>
        <c:numFmt formatCode="General" sourceLinked="0"/>
        <c:majorTickMark val="out"/>
        <c:minorTickMark val="none"/>
        <c:tickLblPos val="low"/>
        <c:crossAx val="-2085278648"/>
        <c:crosses val="autoZero"/>
        <c:auto val="1"/>
        <c:lblAlgn val="ctr"/>
        <c:lblOffset val="10"/>
        <c:noMultiLvlLbl val="0"/>
      </c:catAx>
      <c:valAx>
        <c:axId val="-2085278648"/>
        <c:scaling>
          <c:orientation val="minMax"/>
          <c:max val="100"/>
          <c:min val="0"/>
        </c:scaling>
        <c:delete val="0"/>
        <c:axPos val="l"/>
        <c:title>
          <c:tx>
            <c:rich>
              <a:bodyPr/>
              <a:lstStyle/>
              <a:p>
                <a:pPr>
                  <a:defRPr sz="1400" b="1">
                    <a:latin typeface="Arial"/>
                    <a:cs typeface="Arial"/>
                  </a:defRPr>
                </a:pPr>
                <a:r>
                  <a:rPr lang="en-US" sz="1400" b="1" i="0" baseline="0" dirty="0">
                    <a:effectLst/>
                  </a:rPr>
                  <a:t>HIV RNA &lt;50 copies/mL (%)</a:t>
                </a:r>
                <a:endParaRPr lang="en-US" sz="1400" b="1" dirty="0">
                  <a:effectLst/>
                </a:endParaRPr>
              </a:p>
            </c:rich>
          </c:tx>
          <c:layout>
            <c:manualLayout>
              <c:xMode val="edge"/>
              <c:yMode val="edge"/>
              <c:x val="4.5462719937785553E-3"/>
              <c:y val="0.12311868134538738"/>
            </c:manualLayout>
          </c:layout>
          <c:overlay val="0"/>
        </c:title>
        <c:numFmt formatCode="0" sourceLinked="0"/>
        <c:majorTickMark val="out"/>
        <c:minorTickMark val="none"/>
        <c:tickLblPos val="nextTo"/>
        <c:spPr>
          <a:ln w="6350" cmpd="sng">
            <a:solidFill>
              <a:srgbClr val="000000"/>
            </a:solidFill>
          </a:ln>
        </c:spPr>
        <c:txPr>
          <a:bodyPr/>
          <a:lstStyle/>
          <a:p>
            <a:pPr>
              <a:defRPr sz="1200">
                <a:latin typeface="Arial" panose="020B0604020202020204" pitchFamily="34" charset="0"/>
                <a:cs typeface="Arial" panose="020B0604020202020204" pitchFamily="34" charset="0"/>
              </a:defRPr>
            </a:pPr>
            <a:endParaRPr lang="en-US"/>
          </a:p>
        </c:txPr>
        <c:crossAx val="-2085356280"/>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7517084669971808"/>
          <c:y val="3.8580246913580245E-3"/>
          <c:w val="0.72285688247302415"/>
          <c:h val="8.8949776548201742E-2"/>
        </c:manualLayout>
      </c:layout>
      <c:overlay val="0"/>
      <c:spPr>
        <a:ln>
          <a:noFill/>
        </a:ln>
      </c:spPr>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260705259064838"/>
          <c:y val="0.124481187776806"/>
          <c:w val="0.8775789831826577"/>
          <c:h val="0.71429994242124595"/>
        </c:manualLayout>
      </c:layout>
      <c:barChart>
        <c:barDir val="col"/>
        <c:grouping val="clustered"/>
        <c:varyColors val="0"/>
        <c:ser>
          <c:idx val="0"/>
          <c:order val="0"/>
          <c:tx>
            <c:strRef>
              <c:f>Sheet1!$B$1</c:f>
              <c:strCache>
                <c:ptCount val="1"/>
                <c:pt idx="0">
                  <c:v> Rilpivirine + TDF-FTC</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Virologic Failure</c:v>
                </c:pt>
                <c:pt idx="1">
                  <c:v>Adverse Event 
Leading to Discontinuation</c:v>
                </c:pt>
              </c:strCache>
            </c:strRef>
          </c:cat>
          <c:val>
            <c:numRef>
              <c:f>Sheet1!$B$2:$B$3</c:f>
              <c:numCache>
                <c:formatCode>0</c:formatCode>
                <c:ptCount val="2"/>
                <c:pt idx="0">
                  <c:v>7</c:v>
                </c:pt>
                <c:pt idx="1">
                  <c:v>3</c:v>
                </c:pt>
              </c:numCache>
            </c:numRef>
          </c:val>
          <c:extLst>
            <c:ext xmlns:c16="http://schemas.microsoft.com/office/drawing/2014/chart" uri="{C3380CC4-5D6E-409C-BE32-E72D297353CC}">
              <c16:uniqueId val="{00000000-DDB1-44A4-B2A9-380DBC19DCE7}"/>
            </c:ext>
          </c:extLst>
        </c:ser>
        <c:ser>
          <c:idx val="1"/>
          <c:order val="1"/>
          <c:tx>
            <c:strRef>
              <c:f>Sheet1!$C$1</c:f>
              <c:strCache>
                <c:ptCount val="1"/>
                <c:pt idx="0">
                  <c:v> Efavirenz + TDF-FTC</c:v>
                </c:pt>
              </c:strCache>
            </c:strRef>
          </c:tx>
          <c:spPr>
            <a:gradFill>
              <a:gsLst>
                <a:gs pos="0">
                  <a:srgbClr val="5A7F31"/>
                </a:gs>
                <a:gs pos="99000">
                  <a:srgbClr val="9CD068"/>
                </a:gs>
              </a:gsLst>
              <a:lin ang="0" scaled="0"/>
            </a:gradFill>
            <a:ln w="12700">
              <a:noFill/>
            </a:ln>
            <a:effectLst/>
            <a:scene3d>
              <a:camera prst="orthographicFront"/>
              <a:lightRig rig="threePt" dir="t"/>
            </a:scene3d>
            <a:sp3d>
              <a:bevelT w="38100" h="38100"/>
            </a:sp3d>
          </c:spPr>
          <c:invertIfNegative val="0"/>
          <c:dPt>
            <c:idx val="0"/>
            <c:invertIfNegative val="0"/>
            <c:bubble3D val="0"/>
            <c:spPr>
              <a:gradFill flip="none" rotWithShape="1">
                <a:gsLst>
                  <a:gs pos="0">
                    <a:srgbClr val="5A7F31"/>
                  </a:gs>
                  <a:gs pos="99000">
                    <a:srgbClr val="9CD068"/>
                  </a:gs>
                </a:gsLst>
                <a:lin ang="0" scaled="1"/>
                <a:tileRect/>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0-56DE-7547-BB62-D60F17269DD3}"/>
              </c:ext>
            </c:extLst>
          </c:dPt>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Virologic Failure</c:v>
                </c:pt>
                <c:pt idx="1">
                  <c:v>Adverse Event 
Leading to Discontinuation</c:v>
                </c:pt>
              </c:strCache>
            </c:strRef>
          </c:cat>
          <c:val>
            <c:numRef>
              <c:f>Sheet1!$C$2:$C$3</c:f>
              <c:numCache>
                <c:formatCode>0</c:formatCode>
                <c:ptCount val="2"/>
                <c:pt idx="0">
                  <c:v>5</c:v>
                </c:pt>
                <c:pt idx="1">
                  <c:v>7</c:v>
                </c:pt>
              </c:numCache>
            </c:numRef>
          </c:val>
          <c:extLst>
            <c:ext xmlns:c16="http://schemas.microsoft.com/office/drawing/2014/chart" uri="{C3380CC4-5D6E-409C-BE32-E72D297353CC}">
              <c16:uniqueId val="{00000001-DDB1-44A4-B2A9-380DBC19DCE7}"/>
            </c:ext>
          </c:extLst>
        </c:ser>
        <c:dLbls>
          <c:showLegendKey val="0"/>
          <c:showVal val="1"/>
          <c:showCatName val="0"/>
          <c:showSerName val="0"/>
          <c:showPercent val="0"/>
          <c:showBubbleSize val="0"/>
        </c:dLbls>
        <c:gapWidth val="175"/>
        <c:axId val="-2085486616"/>
        <c:axId val="2071843656"/>
      </c:barChart>
      <c:catAx>
        <c:axId val="-2085486616"/>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2071843656"/>
        <c:crosses val="autoZero"/>
        <c:auto val="1"/>
        <c:lblAlgn val="ctr"/>
        <c:lblOffset val="1"/>
        <c:noMultiLvlLbl val="0"/>
      </c:catAx>
      <c:valAx>
        <c:axId val="2071843656"/>
        <c:scaling>
          <c:orientation val="minMax"/>
          <c:max val="20"/>
          <c:min val="0"/>
        </c:scaling>
        <c:delete val="0"/>
        <c:axPos val="l"/>
        <c:title>
          <c:tx>
            <c:rich>
              <a:bodyPr/>
              <a:lstStyle/>
              <a:p>
                <a:pPr>
                  <a:defRPr sz="1600" b="1"/>
                </a:pPr>
                <a:r>
                  <a:rPr lang="en-US" sz="1600" b="1"/>
                  <a:t>Participants (%)</a:t>
                </a:r>
              </a:p>
            </c:rich>
          </c:tx>
          <c:layout>
            <c:manualLayout>
              <c:xMode val="edge"/>
              <c:yMode val="edge"/>
              <c:x val="3.0864197530864196E-3"/>
              <c:y val="0.22757667444347235"/>
            </c:manualLayout>
          </c:layout>
          <c:overlay val="0"/>
        </c:title>
        <c:numFmt formatCode="0" sourceLinked="0"/>
        <c:majorTickMark val="out"/>
        <c:minorTickMark val="none"/>
        <c:tickLblPos val="nextTo"/>
        <c:spPr>
          <a:ln w="6350" cmpd="sng">
            <a:solidFill>
              <a:schemeClr val="tx1"/>
            </a:solidFill>
          </a:ln>
        </c:spPr>
        <c:txPr>
          <a:bodyPr/>
          <a:lstStyle/>
          <a:p>
            <a:pPr>
              <a:defRPr sz="1200"/>
            </a:pPr>
            <a:endParaRPr lang="en-US"/>
          </a:p>
        </c:txPr>
        <c:crossAx val="-2085486616"/>
        <c:crosses val="autoZero"/>
        <c:crossBetween val="between"/>
        <c:majorUnit val="5"/>
        <c:minorUnit val="5"/>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566447944006999"/>
          <c:y val="1.6666670572429401E-2"/>
          <c:w val="0.62100503062117252"/>
          <c:h val="8.8949776548201742E-2"/>
        </c:manualLayout>
      </c:layout>
      <c:overlay val="0"/>
      <c:spPr>
        <a:ln>
          <a:noFill/>
        </a:ln>
      </c:spPr>
      <c:txPr>
        <a:bodyPr/>
        <a:lstStyle/>
        <a:p>
          <a:pPr>
            <a:defRPr sz="16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28297851657431"/>
          <c:y val="0.10067158866096799"/>
          <c:w val="0.86903458248274534"/>
          <c:h val="0.68424310136908562"/>
        </c:manualLayout>
      </c:layout>
      <c:barChart>
        <c:barDir val="col"/>
        <c:grouping val="clustered"/>
        <c:varyColors val="0"/>
        <c:ser>
          <c:idx val="0"/>
          <c:order val="0"/>
          <c:tx>
            <c:strRef>
              <c:f>Sheet1!$B$1</c:f>
              <c:strCache>
                <c:ptCount val="1"/>
                <c:pt idx="0">
                  <c:v> Rilpivirine + TDF-FTC (n=13)</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dLbl>
              <c:idx val="0"/>
              <c:layout>
                <c:manualLayout>
                  <c:x val="2.829185424004443E-17"/>
                  <c:y val="-3.75375375375371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D8-440F-B61D-C50EBAA0ACAC}"/>
                </c:ext>
              </c:extLst>
            </c:dLbl>
            <c:dLbl>
              <c:idx val="7"/>
              <c:layout>
                <c:manualLayout>
                  <c:x val="0"/>
                  <c:y val="-6.24305407769974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E1-F746-8C7E-6D6B3A7665CD}"/>
                </c:ext>
              </c:extLst>
            </c:dLbl>
            <c:dLbl>
              <c:idx val="8"/>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E1-F746-8C7E-6D6B3A7665CD}"/>
                </c:ext>
              </c:extLst>
            </c:dLbl>
            <c:dLbl>
              <c:idx val="9"/>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E1-F746-8C7E-6D6B3A7665CD}"/>
                </c:ext>
              </c:extLst>
            </c:dLbl>
            <c:spPr>
              <a:noFill/>
              <a:ln>
                <a:noFill/>
              </a:ln>
              <a:effectLst/>
              <a:scene3d>
                <a:camera prst="orthographicFront"/>
                <a:lightRig rig="threePt" dir="t"/>
              </a:scene3d>
              <a:sp3d>
                <a:bevelT w="38100"/>
              </a:sp3d>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E138K</c:v>
                </c:pt>
                <c:pt idx="1">
                  <c:v>K101E</c:v>
                </c:pt>
                <c:pt idx="2">
                  <c:v>V189I</c:v>
                </c:pt>
                <c:pt idx="3">
                  <c:v>H221Y</c:v>
                </c:pt>
                <c:pt idx="4">
                  <c:v>K103N</c:v>
                </c:pt>
                <c:pt idx="5">
                  <c:v>V106M</c:v>
                </c:pt>
                <c:pt idx="6">
                  <c:v>Y188C</c:v>
                </c:pt>
              </c:strCache>
            </c:strRef>
          </c:cat>
          <c:val>
            <c:numRef>
              <c:f>Sheet1!$B$2:$B$8</c:f>
              <c:numCache>
                <c:formatCode>0</c:formatCode>
                <c:ptCount val="7"/>
                <c:pt idx="0">
                  <c:v>77</c:v>
                </c:pt>
                <c:pt idx="1">
                  <c:v>23</c:v>
                </c:pt>
                <c:pt idx="2">
                  <c:v>15</c:v>
                </c:pt>
                <c:pt idx="3">
                  <c:v>15</c:v>
                </c:pt>
                <c:pt idx="4">
                  <c:v>0</c:v>
                </c:pt>
                <c:pt idx="5">
                  <c:v>0</c:v>
                </c:pt>
                <c:pt idx="6">
                  <c:v>0</c:v>
                </c:pt>
              </c:numCache>
            </c:numRef>
          </c:val>
          <c:extLst>
            <c:ext xmlns:c16="http://schemas.microsoft.com/office/drawing/2014/chart" uri="{C3380CC4-5D6E-409C-BE32-E72D297353CC}">
              <c16:uniqueId val="{00000003-F1E1-F746-8C7E-6D6B3A7665CD}"/>
            </c:ext>
          </c:extLst>
        </c:ser>
        <c:ser>
          <c:idx val="1"/>
          <c:order val="1"/>
          <c:tx>
            <c:strRef>
              <c:f>Sheet1!$C$1</c:f>
              <c:strCache>
                <c:ptCount val="1"/>
                <c:pt idx="0">
                  <c:v> Efavirenz + TDF-FTC (n=7)</c:v>
                </c:pt>
              </c:strCache>
            </c:strRef>
          </c:tx>
          <c:spPr>
            <a:gradFill>
              <a:gsLst>
                <a:gs pos="0">
                  <a:srgbClr val="5A7F31"/>
                </a:gs>
                <a:gs pos="99000">
                  <a:srgbClr val="9CD068"/>
                </a:gs>
              </a:gsLst>
              <a:lin ang="0" scaled="0"/>
            </a:gradFill>
            <a:ln w="9525">
              <a:noFill/>
            </a:ln>
            <a:effectLst/>
            <a:scene3d>
              <a:camera prst="orthographicFront"/>
              <a:lightRig rig="threePt" dir="t"/>
            </a:scene3d>
            <a:sp3d>
              <a:bevelT w="38100" h="38100"/>
              <a:contourClr>
                <a:srgbClr val="000000"/>
              </a:contourClr>
            </a:sp3d>
          </c:spPr>
          <c:invertIfNegative val="0"/>
          <c:dPt>
            <c:idx val="7"/>
            <c:invertIfNegative val="0"/>
            <c:bubble3D val="0"/>
            <c:spPr>
              <a:gradFill>
                <a:gsLst>
                  <a:gs pos="0">
                    <a:srgbClr val="5A7F31"/>
                  </a:gs>
                  <a:gs pos="99000">
                    <a:srgbClr val="9CD068"/>
                  </a:gs>
                </a:gsLst>
                <a:lin ang="0" scaled="0"/>
              </a:gradFill>
              <a:ln w="9525">
                <a:noFill/>
              </a:ln>
              <a:effectLst/>
              <a:scene3d>
                <a:camera prst="orthographicFront"/>
                <a:lightRig rig="threePt" dir="t"/>
              </a:scene3d>
              <a:sp3d>
                <a:bevelT w="38100" h="44450"/>
                <a:contourClr>
                  <a:srgbClr val="000000"/>
                </a:contourClr>
              </a:sp3d>
            </c:spPr>
            <c:extLst>
              <c:ext xmlns:c16="http://schemas.microsoft.com/office/drawing/2014/chart" uri="{C3380CC4-5D6E-409C-BE32-E72D297353CC}">
                <c16:uniqueId val="{00000000-7DF7-8F40-B536-1C718E9D4A86}"/>
              </c:ext>
            </c:extLst>
          </c:dPt>
          <c:dLbls>
            <c:dLbl>
              <c:idx val="0"/>
              <c:layout>
                <c:manualLayout>
                  <c:x val="0"/>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D8-440F-B61D-C50EBAA0ACAC}"/>
                </c:ext>
              </c:extLst>
            </c:dLbl>
            <c:dLbl>
              <c:idx val="1"/>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D8-440F-B61D-C50EBAA0ACAC}"/>
                </c:ext>
              </c:extLst>
            </c:dLbl>
            <c:dLbl>
              <c:idx val="2"/>
              <c:layout>
                <c:manualLayout>
                  <c:x val="1.5432098765431532E-3"/>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D8-440F-B61D-C50EBAA0ACAC}"/>
                </c:ext>
              </c:extLst>
            </c:dLbl>
            <c:dLbl>
              <c:idx val="3"/>
              <c:layout>
                <c:manualLayout>
                  <c:x val="0"/>
                  <c:y val="-1.1261261261261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D8-440F-B61D-C50EBAA0ACAC}"/>
                </c:ext>
              </c:extLst>
            </c:dLbl>
            <c:dLbl>
              <c:idx val="4"/>
              <c:layout>
                <c:manualLayout>
                  <c:x val="-1.1316741696017772E-16"/>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D8-440F-B61D-C50EBAA0ACAC}"/>
                </c:ext>
              </c:extLst>
            </c:dLbl>
            <c:dLbl>
              <c:idx val="5"/>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D8-440F-B61D-C50EBAA0ACAC}"/>
                </c:ext>
              </c:extLst>
            </c:dLbl>
            <c:dLbl>
              <c:idx val="6"/>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AD8-440F-B61D-C50EBAA0ACAC}"/>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E138K</c:v>
                </c:pt>
                <c:pt idx="1">
                  <c:v>K101E</c:v>
                </c:pt>
                <c:pt idx="2">
                  <c:v>V189I</c:v>
                </c:pt>
                <c:pt idx="3">
                  <c:v>H221Y</c:v>
                </c:pt>
                <c:pt idx="4">
                  <c:v>K103N</c:v>
                </c:pt>
                <c:pt idx="5">
                  <c:v>V106M</c:v>
                </c:pt>
                <c:pt idx="6">
                  <c:v>Y188C</c:v>
                </c:pt>
              </c:strCache>
            </c:strRef>
          </c:cat>
          <c:val>
            <c:numRef>
              <c:f>Sheet1!$C$2:$C$8</c:f>
              <c:numCache>
                <c:formatCode>0</c:formatCode>
                <c:ptCount val="7"/>
                <c:pt idx="0">
                  <c:v>0</c:v>
                </c:pt>
                <c:pt idx="1">
                  <c:v>14</c:v>
                </c:pt>
                <c:pt idx="2">
                  <c:v>0</c:v>
                </c:pt>
                <c:pt idx="3">
                  <c:v>0</c:v>
                </c:pt>
                <c:pt idx="4">
                  <c:v>57</c:v>
                </c:pt>
                <c:pt idx="5">
                  <c:v>29</c:v>
                </c:pt>
                <c:pt idx="6">
                  <c:v>29</c:v>
                </c:pt>
              </c:numCache>
            </c:numRef>
          </c:val>
          <c:extLst>
            <c:ext xmlns:c16="http://schemas.microsoft.com/office/drawing/2014/chart" uri="{C3380CC4-5D6E-409C-BE32-E72D297353CC}">
              <c16:uniqueId val="{00000004-F1E1-F746-8C7E-6D6B3A7665CD}"/>
            </c:ext>
          </c:extLst>
        </c:ser>
        <c:dLbls>
          <c:showLegendKey val="0"/>
          <c:showVal val="1"/>
          <c:showCatName val="0"/>
          <c:showSerName val="0"/>
          <c:showPercent val="0"/>
          <c:showBubbleSize val="0"/>
        </c:dLbls>
        <c:gapWidth val="100"/>
        <c:axId val="-1991466952"/>
        <c:axId val="-1991349512"/>
      </c:barChart>
      <c:catAx>
        <c:axId val="-1991466952"/>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1991349512"/>
        <c:crosses val="autoZero"/>
        <c:auto val="1"/>
        <c:lblAlgn val="ctr"/>
        <c:lblOffset val="1"/>
        <c:noMultiLvlLbl val="0"/>
      </c:catAx>
      <c:valAx>
        <c:axId val="-1991349512"/>
        <c:scaling>
          <c:orientation val="minMax"/>
          <c:max val="100"/>
          <c:min val="0"/>
        </c:scaling>
        <c:delete val="0"/>
        <c:axPos val="l"/>
        <c:title>
          <c:tx>
            <c:rich>
              <a:bodyPr/>
              <a:lstStyle/>
              <a:p>
                <a:pPr>
                  <a:defRPr sz="1400" b="1"/>
                </a:pPr>
                <a:r>
                  <a:rPr lang="en-US" sz="1400" b="1"/>
                  <a:t>Virologic Failure with NNRTI RAM (%)</a:t>
                </a:r>
              </a:p>
            </c:rich>
          </c:tx>
          <c:layout>
            <c:manualLayout>
              <c:xMode val="edge"/>
              <c:yMode val="edge"/>
              <c:x val="4.0111305531253036E-4"/>
              <c:y val="9.6258364663876453E-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9146695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3449730242053077"/>
          <c:y val="1.1261261261261261E-2"/>
          <c:w val="0.65044971809079422"/>
          <c:h val="7.7688515286940485E-2"/>
        </c:manualLayout>
      </c:layout>
      <c:overlay val="0"/>
      <c:spPr>
        <a:solidFill>
          <a:sysClr val="window" lastClr="FFFFFF"/>
        </a:solidFill>
        <a:ln>
          <a:noFill/>
        </a:ln>
      </c:spPr>
      <c:txPr>
        <a:bodyPr/>
        <a:lstStyle/>
        <a:p>
          <a:pPr rtl="0">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919655876348788"/>
          <c:y val="0.10067158866096799"/>
          <c:w val="0.87212100223583178"/>
          <c:h val="0.68424310136908562"/>
        </c:manualLayout>
      </c:layout>
      <c:barChart>
        <c:barDir val="col"/>
        <c:grouping val="clustered"/>
        <c:varyColors val="0"/>
        <c:ser>
          <c:idx val="0"/>
          <c:order val="0"/>
          <c:tx>
            <c:strRef>
              <c:f>Sheet1!$B$1</c:f>
              <c:strCache>
                <c:ptCount val="1"/>
                <c:pt idx="0">
                  <c:v> Rilpivirine + TDF-FTC (n=14)</c:v>
                </c:pt>
              </c:strCache>
            </c:strRef>
          </c:tx>
          <c:spPr>
            <a:gradFill>
              <a:gsLst>
                <a:gs pos="0">
                  <a:srgbClr val="326496"/>
                </a:gs>
                <a:gs pos="99000">
                  <a:srgbClr val="0082E3"/>
                </a:gs>
              </a:gsLst>
              <a:lin ang="0" scaled="1"/>
            </a:gradFill>
            <a:ln w="12700">
              <a:noFill/>
            </a:ln>
            <a:effectLst/>
            <a:scene3d>
              <a:camera prst="orthographicFront"/>
              <a:lightRig rig="threePt" dir="t"/>
            </a:scene3d>
            <a:sp3d>
              <a:bevelT w="38100" h="38100"/>
            </a:sp3d>
          </c:spPr>
          <c:invertIfNegative val="0"/>
          <c:dLbls>
            <c:dLbl>
              <c:idx val="0"/>
              <c:layout>
                <c:manualLayout>
                  <c:x val="2.829185424004443E-17"/>
                  <c:y val="-3.753753753753719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D8-440F-B61D-C50EBAA0ACAC}"/>
                </c:ext>
              </c:extLst>
            </c:dLbl>
            <c:dLbl>
              <c:idx val="7"/>
              <c:layout>
                <c:manualLayout>
                  <c:x val="0"/>
                  <c:y val="-6.243054077699747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E1-F746-8C7E-6D6B3A7665CD}"/>
                </c:ext>
              </c:extLst>
            </c:dLbl>
            <c:dLbl>
              <c:idx val="8"/>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E1-F746-8C7E-6D6B3A7665CD}"/>
                </c:ext>
              </c:extLst>
            </c:dLbl>
            <c:dLbl>
              <c:idx val="9"/>
              <c:layout>
                <c:manualLayout>
                  <c:x val="-1.1316741696017799E-16"/>
                  <c:y val="8.771954059826000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E1-F746-8C7E-6D6B3A7665CD}"/>
                </c:ext>
              </c:extLst>
            </c:dLbl>
            <c:spPr>
              <a:noFill/>
              <a:ln>
                <a:noFill/>
              </a:ln>
              <a:effectLst/>
              <a:scene3d>
                <a:camera prst="orthographicFront"/>
                <a:lightRig rig="threePt" dir="t"/>
              </a:scene3d>
              <a:sp3d>
                <a:bevelT w="38100"/>
              </a:sp3d>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M184V only</c:v>
                </c:pt>
                <c:pt idx="1">
                  <c:v>M184I only</c:v>
                </c:pt>
                <c:pt idx="2">
                  <c:v>M184I/V mixture</c:v>
                </c:pt>
                <c:pt idx="3">
                  <c:v>K65R</c:v>
                </c:pt>
              </c:strCache>
            </c:strRef>
          </c:cat>
          <c:val>
            <c:numRef>
              <c:f>Sheet1!$B$2:$B$5</c:f>
              <c:numCache>
                <c:formatCode>0</c:formatCode>
                <c:ptCount val="4"/>
                <c:pt idx="0">
                  <c:v>36</c:v>
                </c:pt>
                <c:pt idx="1">
                  <c:v>29</c:v>
                </c:pt>
                <c:pt idx="2">
                  <c:v>21</c:v>
                </c:pt>
                <c:pt idx="3">
                  <c:v>21</c:v>
                </c:pt>
              </c:numCache>
            </c:numRef>
          </c:val>
          <c:extLst>
            <c:ext xmlns:c16="http://schemas.microsoft.com/office/drawing/2014/chart" uri="{C3380CC4-5D6E-409C-BE32-E72D297353CC}">
              <c16:uniqueId val="{00000003-F1E1-F746-8C7E-6D6B3A7665CD}"/>
            </c:ext>
          </c:extLst>
        </c:ser>
        <c:ser>
          <c:idx val="1"/>
          <c:order val="1"/>
          <c:tx>
            <c:strRef>
              <c:f>Sheet1!$C$1</c:f>
              <c:strCache>
                <c:ptCount val="1"/>
                <c:pt idx="0">
                  <c:v> Efavirenz + TDF-FTC (n=5)</c:v>
                </c:pt>
              </c:strCache>
            </c:strRef>
          </c:tx>
          <c:spPr>
            <a:gradFill>
              <a:gsLst>
                <a:gs pos="0">
                  <a:srgbClr val="5A7F31"/>
                </a:gs>
                <a:gs pos="99000">
                  <a:srgbClr val="9CD068"/>
                </a:gs>
              </a:gsLst>
            </a:gradFill>
            <a:ln w="9525">
              <a:noFill/>
            </a:ln>
            <a:effectLst/>
            <a:scene3d>
              <a:camera prst="orthographicFront"/>
              <a:lightRig rig="threePt" dir="t"/>
            </a:scene3d>
            <a:sp3d>
              <a:bevelT w="38100" h="38100"/>
              <a:contourClr>
                <a:srgbClr val="000000"/>
              </a:contourClr>
            </a:sp3d>
          </c:spPr>
          <c:invertIfNegative val="0"/>
          <c:dPt>
            <c:idx val="0"/>
            <c:invertIfNegative val="0"/>
            <c:bubble3D val="0"/>
            <c:spPr>
              <a:gradFill>
                <a:gsLst>
                  <a:gs pos="0">
                    <a:srgbClr val="5A7F31"/>
                  </a:gs>
                  <a:gs pos="99000">
                    <a:srgbClr val="9CD068"/>
                  </a:gs>
                </a:gsLst>
                <a:lin ang="0" scaled="0"/>
              </a:gradFill>
              <a:ln w="9525">
                <a:noFill/>
              </a:ln>
              <a:effectLst/>
              <a:scene3d>
                <a:camera prst="orthographicFront"/>
                <a:lightRig rig="threePt" dir="t"/>
              </a:scene3d>
              <a:sp3d>
                <a:bevelT w="38100" h="38100"/>
                <a:contourClr>
                  <a:srgbClr val="000000"/>
                </a:contourClr>
              </a:sp3d>
            </c:spPr>
            <c:extLst>
              <c:ext xmlns:c16="http://schemas.microsoft.com/office/drawing/2014/chart" uri="{C3380CC4-5D6E-409C-BE32-E72D297353CC}">
                <c16:uniqueId val="{00000001-4AD8-440F-B61D-C50EBAA0ACAC}"/>
              </c:ext>
            </c:extLst>
          </c:dPt>
          <c:dPt>
            <c:idx val="7"/>
            <c:invertIfNegative val="0"/>
            <c:bubble3D val="0"/>
            <c:spPr>
              <a:gradFill>
                <a:gsLst>
                  <a:gs pos="0">
                    <a:srgbClr val="5A7F31"/>
                  </a:gs>
                  <a:gs pos="99000">
                    <a:srgbClr val="9CD068"/>
                  </a:gs>
                </a:gsLst>
              </a:gradFill>
              <a:ln w="9525">
                <a:noFill/>
              </a:ln>
              <a:effectLst/>
              <a:scene3d>
                <a:camera prst="orthographicFront"/>
                <a:lightRig rig="threePt" dir="t"/>
              </a:scene3d>
              <a:sp3d>
                <a:bevelT w="38100" h="44450"/>
                <a:contourClr>
                  <a:srgbClr val="000000"/>
                </a:contourClr>
              </a:sp3d>
            </c:spPr>
            <c:extLst>
              <c:ext xmlns:c16="http://schemas.microsoft.com/office/drawing/2014/chart" uri="{C3380CC4-5D6E-409C-BE32-E72D297353CC}">
                <c16:uniqueId val="{00000000-7DF7-8F40-B536-1C718E9D4A86}"/>
              </c:ext>
            </c:extLst>
          </c:dPt>
          <c:dLbls>
            <c:dLbl>
              <c:idx val="0"/>
              <c:layout>
                <c:manualLayout>
                  <c:x val="0"/>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D8-440F-B61D-C50EBAA0ACAC}"/>
                </c:ext>
              </c:extLst>
            </c:dLbl>
            <c:dLbl>
              <c:idx val="1"/>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AD8-440F-B61D-C50EBAA0ACAC}"/>
                </c:ext>
              </c:extLst>
            </c:dLbl>
            <c:dLbl>
              <c:idx val="2"/>
              <c:layout>
                <c:manualLayout>
                  <c:x val="1.5432098765431532E-3"/>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D8-440F-B61D-C50EBAA0ACAC}"/>
                </c:ext>
              </c:extLst>
            </c:dLbl>
            <c:dLbl>
              <c:idx val="3"/>
              <c:layout>
                <c:manualLayout>
                  <c:x val="0"/>
                  <c:y val="-1.1261261261261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AD8-440F-B61D-C50EBAA0ACAC}"/>
                </c:ext>
              </c:extLst>
            </c:dLbl>
            <c:dLbl>
              <c:idx val="4"/>
              <c:layout>
                <c:manualLayout>
                  <c:x val="-1.1316741696017772E-16"/>
                  <c:y val="-3.75375375375375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D8-440F-B61D-C50EBAA0ACAC}"/>
                </c:ext>
              </c:extLst>
            </c:dLbl>
            <c:dLbl>
              <c:idx val="5"/>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AD8-440F-B61D-C50EBAA0ACAC}"/>
                </c:ext>
              </c:extLst>
            </c:dLbl>
            <c:dLbl>
              <c:idx val="6"/>
              <c:layout>
                <c:manualLayout>
                  <c:x val="0"/>
                  <c:y val="-7.507507507507507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AD8-440F-B61D-C50EBAA0ACAC}"/>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M184V only</c:v>
                </c:pt>
                <c:pt idx="1">
                  <c:v>M184I only</c:v>
                </c:pt>
                <c:pt idx="2">
                  <c:v>M184I/V mixture</c:v>
                </c:pt>
                <c:pt idx="3">
                  <c:v>K65R</c:v>
                </c:pt>
              </c:strCache>
            </c:strRef>
          </c:cat>
          <c:val>
            <c:numRef>
              <c:f>Sheet1!$C$2:$C$5</c:f>
              <c:numCache>
                <c:formatCode>0</c:formatCode>
                <c:ptCount val="4"/>
                <c:pt idx="0">
                  <c:v>60</c:v>
                </c:pt>
                <c:pt idx="1">
                  <c:v>0</c:v>
                </c:pt>
                <c:pt idx="2">
                  <c:v>0</c:v>
                </c:pt>
                <c:pt idx="3">
                  <c:v>0</c:v>
                </c:pt>
              </c:numCache>
            </c:numRef>
          </c:val>
          <c:extLst>
            <c:ext xmlns:c16="http://schemas.microsoft.com/office/drawing/2014/chart" uri="{C3380CC4-5D6E-409C-BE32-E72D297353CC}">
              <c16:uniqueId val="{00000004-F1E1-F746-8C7E-6D6B3A7665CD}"/>
            </c:ext>
          </c:extLst>
        </c:ser>
        <c:dLbls>
          <c:showLegendKey val="0"/>
          <c:showVal val="1"/>
          <c:showCatName val="0"/>
          <c:showSerName val="0"/>
          <c:showPercent val="0"/>
          <c:showBubbleSize val="0"/>
        </c:dLbls>
        <c:gapWidth val="100"/>
        <c:axId val="-1991466952"/>
        <c:axId val="-1991349512"/>
      </c:barChart>
      <c:catAx>
        <c:axId val="-1991466952"/>
        <c:scaling>
          <c:orientation val="minMax"/>
        </c:scaling>
        <c:delete val="0"/>
        <c:axPos val="b"/>
        <c:numFmt formatCode="General" sourceLinked="0"/>
        <c:majorTickMark val="out"/>
        <c:minorTickMark val="none"/>
        <c:tickLblPos val="nextTo"/>
        <c:spPr>
          <a:ln w="6350" cap="flat" cmpd="sng" algn="ctr">
            <a:solidFill>
              <a:prstClr val="black"/>
            </a:solidFill>
            <a:prstDash val="solid"/>
            <a:round/>
            <a:headEnd type="none" w="med" len="med"/>
            <a:tailEnd type="none" w="med" len="med"/>
          </a:ln>
        </c:spPr>
        <c:txPr>
          <a:bodyPr/>
          <a:lstStyle/>
          <a:p>
            <a:pPr>
              <a:defRPr sz="1200"/>
            </a:pPr>
            <a:endParaRPr lang="en-US"/>
          </a:p>
        </c:txPr>
        <c:crossAx val="-1991349512"/>
        <c:crosses val="autoZero"/>
        <c:auto val="1"/>
        <c:lblAlgn val="ctr"/>
        <c:lblOffset val="1"/>
        <c:noMultiLvlLbl val="0"/>
      </c:catAx>
      <c:valAx>
        <c:axId val="-1991349512"/>
        <c:scaling>
          <c:orientation val="minMax"/>
          <c:max val="100"/>
          <c:min val="0"/>
        </c:scaling>
        <c:delete val="0"/>
        <c:axPos val="l"/>
        <c:title>
          <c:tx>
            <c:rich>
              <a:bodyPr/>
              <a:lstStyle/>
              <a:p>
                <a:pPr>
                  <a:defRPr sz="1400" b="1"/>
                </a:pPr>
                <a:r>
                  <a:rPr lang="en-US" sz="1400" b="1" dirty="0"/>
                  <a:t>Virologic Failure with NRTI </a:t>
                </a:r>
                <a:br>
                  <a:rPr lang="en-US" sz="1400" b="1" dirty="0"/>
                </a:br>
                <a:r>
                  <a:rPr lang="en-US" sz="1400" b="1" dirty="0"/>
                  <a:t>RAM (%)</a:t>
                </a:r>
              </a:p>
            </c:rich>
          </c:tx>
          <c:layout>
            <c:manualLayout>
              <c:xMode val="edge"/>
              <c:yMode val="edge"/>
              <c:x val="4.0111305531253036E-4"/>
              <c:y val="0.10001211841763023"/>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91466952"/>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5764545056867891"/>
          <c:y val="0"/>
          <c:w val="0.62730156994264608"/>
          <c:h val="0.100211037809463"/>
        </c:manualLayout>
      </c:layout>
      <c:overlay val="0"/>
      <c:spPr>
        <a:solidFill>
          <a:sysClr val="window" lastClr="FFFFFF"/>
        </a:solidFill>
        <a:ln>
          <a:noFill/>
        </a:ln>
      </c:spPr>
      <c:txPr>
        <a:bodyPr/>
        <a:lstStyle/>
        <a:p>
          <a:pPr rtl="0">
            <a:defRPr sz="1400"/>
          </a:pPr>
          <a:endParaRPr lang="en-US"/>
        </a:p>
      </c:txPr>
    </c:legend>
    <c:plotVisOnly val="1"/>
    <c:dispBlanksAs val="gap"/>
    <c:showDLblsOverMax val="0"/>
  </c:chart>
  <c:spPr>
    <a:solidFill>
      <a:srgbClr val="FFFFFF"/>
    </a:solidFill>
    <a:ln w="25400" cap="flat" cmpd="sng" algn="ctr">
      <a:noFill/>
      <a:prstDash val="solid"/>
      <a:round/>
      <a:headEnd type="none" w="med" len="med"/>
      <a:tailEnd type="none" w="med" len="med"/>
    </a:ln>
    <a:effectLst/>
  </c:spPr>
  <c:txPr>
    <a:bodyPr/>
    <a:lstStyle/>
    <a:p>
      <a:pPr>
        <a:defRPr sz="1600">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97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09635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b="0" dirty="0">
                <a:latin typeface="Arial" panose="020B0604020202020204" pitchFamily="34" charset="0"/>
                <a:cs typeface="Arial" panose="020B0604020202020204" pitchFamily="34" charset="0"/>
              </a:rPr>
              <a:t>Rilpivirine + TDF-FTC versus Efavirenz + TDF-FTC</a:t>
            </a:r>
            <a:br>
              <a:rPr lang="en-US" sz="1800" b="0"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THRIVE Trial</a:t>
            </a:r>
          </a:p>
        </p:txBody>
      </p:sp>
    </p:spTree>
    <p:extLst>
      <p:ext uri="{BB962C8B-B14F-4D97-AF65-F5344CB8AC3E}">
        <p14:creationId xmlns:p14="http://schemas.microsoft.com/office/powerpoint/2010/main" val="140622430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729740" y="2246255"/>
            <a:ext cx="446392" cy="787933"/>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Study Design</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sp>
        <p:nvSpPr>
          <p:cNvPr id="3" name="Content Placeholder 2"/>
          <p:cNvSpPr>
            <a:spLocks noGrp="1"/>
          </p:cNvSpPr>
          <p:nvPr>
            <p:ph sz="half" idx="2"/>
          </p:nvPr>
        </p:nvSpPr>
        <p:spPr>
          <a:xfrm>
            <a:off x="323850" y="1184224"/>
            <a:ext cx="5287239" cy="3504315"/>
          </a:xfrm>
        </p:spPr>
        <p:txBody>
          <a:bodyPr>
            <a:normAutofit fontScale="25000" lnSpcReduction="20000"/>
          </a:bodyPr>
          <a:lstStyle/>
          <a:p>
            <a:pPr marL="182880" lvl="0" indent="-182880" defTabSz="457200" fontAlgn="base">
              <a:lnSpc>
                <a:spcPts val="2000"/>
              </a:lnSpc>
              <a:spcAft>
                <a:spcPct val="0"/>
              </a:spcAft>
              <a:buSzTx/>
            </a:pPr>
            <a:r>
              <a:rPr lang="en-US" sz="6000" b="1" dirty="0">
                <a:latin typeface="Arial"/>
                <a:cs typeface="Arial"/>
              </a:rPr>
              <a:t>Background</a:t>
            </a:r>
            <a:r>
              <a:rPr lang="en-US" sz="6000" dirty="0">
                <a:latin typeface="Arial"/>
                <a:cs typeface="Arial"/>
              </a:rPr>
              <a:t>: </a:t>
            </a:r>
            <a:r>
              <a:rPr lang="en-US" sz="6000" dirty="0">
                <a:latin typeface="Arial" pitchFamily="22" charset="0"/>
              </a:rPr>
              <a:t>Randomized, double-blind, phase 3 trial comparing rilpivirine and efavirenz in combination with a fixed</a:t>
            </a:r>
            <a:r>
              <a:rPr lang="en-US" sz="6000" dirty="0">
                <a:solidFill>
                  <a:srgbClr val="C00000"/>
                </a:solidFill>
                <a:latin typeface="Arial" pitchFamily="22" charset="0"/>
              </a:rPr>
              <a:t> </a:t>
            </a:r>
            <a:r>
              <a:rPr lang="en-US" sz="6000" dirty="0">
                <a:latin typeface="Arial" pitchFamily="22" charset="0"/>
              </a:rPr>
              <a:t>background regimen consisting of tenofovir DF-emtricitabine in treatment-naïve adult with HIV </a:t>
            </a:r>
            <a:endParaRPr lang="en-US" sz="6000" u="sng" dirty="0">
              <a:latin typeface="Arial"/>
              <a:cs typeface="Arial"/>
            </a:endParaRPr>
          </a:p>
          <a:p>
            <a:pPr marL="182880" lvl="0" indent="-182880" defTabSz="457200" fontAlgn="base">
              <a:lnSpc>
                <a:spcPts val="2000"/>
              </a:lnSpc>
              <a:spcAft>
                <a:spcPct val="0"/>
              </a:spcAft>
              <a:buSzTx/>
            </a:pPr>
            <a:r>
              <a:rPr lang="en-US" sz="6000" b="1" dirty="0">
                <a:latin typeface="Arial"/>
                <a:cs typeface="Arial"/>
              </a:rPr>
              <a:t>Inclusion Criteria (n = 690)</a:t>
            </a:r>
          </a:p>
          <a:p>
            <a:pPr marL="348615" lvl="1" indent="-182880" defTabSz="457200" fontAlgn="base">
              <a:lnSpc>
                <a:spcPts val="2000"/>
              </a:lnSpc>
              <a:spcAft>
                <a:spcPct val="0"/>
              </a:spcAft>
              <a:buSzTx/>
            </a:pPr>
            <a:r>
              <a:rPr lang="en-US" sz="6000" dirty="0">
                <a:latin typeface="Arial" pitchFamily="22" charset="0"/>
              </a:rPr>
              <a:t>Antiretroviral-naïve adults</a:t>
            </a:r>
          </a:p>
          <a:p>
            <a:pPr marL="348615" lvl="1" indent="-182880" defTabSz="457200" fontAlgn="base">
              <a:lnSpc>
                <a:spcPts val="2000"/>
              </a:lnSpc>
              <a:spcAft>
                <a:spcPct val="0"/>
              </a:spcAft>
              <a:buSzTx/>
            </a:pPr>
            <a:r>
              <a:rPr lang="en-US" sz="6000" dirty="0">
                <a:latin typeface="Arial" pitchFamily="22" charset="0"/>
              </a:rPr>
              <a:t>Age ≥18 years</a:t>
            </a:r>
          </a:p>
          <a:p>
            <a:pPr marL="348615" lvl="1" indent="-182880" defTabSz="457200" fontAlgn="base">
              <a:lnSpc>
                <a:spcPts val="2000"/>
              </a:lnSpc>
              <a:spcAft>
                <a:spcPct val="0"/>
              </a:spcAft>
              <a:buSzTx/>
            </a:pPr>
            <a:r>
              <a:rPr lang="en-US" sz="6000" dirty="0">
                <a:latin typeface="Arial" pitchFamily="22" charset="0"/>
              </a:rPr>
              <a:t>HIV RNA ≥5,000 copies/mL</a:t>
            </a:r>
          </a:p>
          <a:p>
            <a:pPr marL="348615" lvl="1" indent="-182880" defTabSz="457200" fontAlgn="base">
              <a:lnSpc>
                <a:spcPts val="2000"/>
              </a:lnSpc>
              <a:spcAft>
                <a:spcPct val="0"/>
              </a:spcAft>
              <a:buSzTx/>
            </a:pPr>
            <a:r>
              <a:rPr lang="en-US" sz="6000" dirty="0">
                <a:latin typeface="Arial" pitchFamily="22" charset="0"/>
              </a:rPr>
              <a:t>No resistance to any study drugs </a:t>
            </a:r>
            <a:endParaRPr lang="en-US" sz="6000" baseline="30000" dirty="0"/>
          </a:p>
          <a:p>
            <a:pPr marL="182880" lvl="0" indent="-182880" defTabSz="457200" fontAlgn="base">
              <a:lnSpc>
                <a:spcPts val="2000"/>
              </a:lnSpc>
              <a:spcAft>
                <a:spcPct val="0"/>
              </a:spcAft>
              <a:buSzTx/>
              <a:defRPr/>
            </a:pPr>
            <a:r>
              <a:rPr lang="en-US" sz="6000" b="1" dirty="0">
                <a:latin typeface="Arial" pitchFamily="22" charset="0"/>
              </a:rPr>
              <a:t>Treatment Arms</a:t>
            </a:r>
            <a:endParaRPr lang="en-US" sz="6000" dirty="0">
              <a:latin typeface="Arial" pitchFamily="22" charset="0"/>
            </a:endParaRPr>
          </a:p>
          <a:p>
            <a:pPr marL="348615" lvl="1" indent="-182880" defTabSz="457200" fontAlgn="base">
              <a:lnSpc>
                <a:spcPts val="2000"/>
              </a:lnSpc>
              <a:spcAft>
                <a:spcPct val="0"/>
              </a:spcAft>
              <a:buSzTx/>
              <a:defRPr/>
            </a:pPr>
            <a:r>
              <a:rPr lang="en-US" sz="6000" dirty="0">
                <a:latin typeface="Arial" pitchFamily="22" charset="0"/>
              </a:rPr>
              <a:t>Rilpivirine + 2NRTIs</a:t>
            </a:r>
          </a:p>
          <a:p>
            <a:pPr marL="348615" lvl="1" indent="-182880" defTabSz="457200" fontAlgn="base">
              <a:lnSpc>
                <a:spcPts val="2000"/>
              </a:lnSpc>
              <a:spcAft>
                <a:spcPct val="0"/>
              </a:spcAft>
              <a:buSzTx/>
              <a:defRPr/>
            </a:pPr>
            <a:r>
              <a:rPr lang="en-US" sz="6000" dirty="0">
                <a:latin typeface="Arial" pitchFamily="22" charset="0"/>
              </a:rPr>
              <a:t>Efavirenz + 2NRTIs</a:t>
            </a:r>
          </a:p>
          <a:p>
            <a:endParaRPr lang="en-US" dirty="0"/>
          </a:p>
          <a:p>
            <a:endParaRPr lang="en-US" dirty="0"/>
          </a:p>
        </p:txBody>
      </p:sp>
      <p:sp>
        <p:nvSpPr>
          <p:cNvPr id="24" name="Rectangle 7"/>
          <p:cNvSpPr>
            <a:spLocks noChangeArrowheads="1"/>
          </p:cNvSpPr>
          <p:nvPr/>
        </p:nvSpPr>
        <p:spPr bwMode="ltGray">
          <a:xfrm>
            <a:off x="6361285" y="1975311"/>
            <a:ext cx="2317202" cy="658368"/>
          </a:xfrm>
          <a:prstGeom prst="rect">
            <a:avLst/>
          </a:prstGeom>
          <a:solidFill>
            <a:srgbClr val="0070C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600" b="1" dirty="0">
                <a:solidFill>
                  <a:srgbClr val="000000"/>
                </a:solidFill>
                <a:latin typeface="Arial"/>
                <a:cs typeface="Arial"/>
              </a:rPr>
              <a:t>Rilpivirine + 2NRTIs</a:t>
            </a:r>
            <a:br>
              <a:rPr lang="en-US" sz="1350" b="1" dirty="0">
                <a:solidFill>
                  <a:srgbClr val="000000"/>
                </a:solidFill>
                <a:latin typeface="Arial"/>
                <a:cs typeface="Arial"/>
              </a:rPr>
            </a:br>
            <a:r>
              <a:rPr lang="en-US" sz="1000" b="1" dirty="0">
                <a:solidFill>
                  <a:srgbClr val="000000"/>
                </a:solidFill>
                <a:latin typeface="Arial"/>
                <a:cs typeface="Arial"/>
              </a:rPr>
              <a:t> </a:t>
            </a:r>
            <a:r>
              <a:rPr lang="en-US" sz="1000" dirty="0">
                <a:solidFill>
                  <a:srgbClr val="000000"/>
                </a:solidFill>
                <a:latin typeface="Arial"/>
                <a:cs typeface="Arial"/>
              </a:rPr>
              <a:t>(n = 340)</a:t>
            </a:r>
          </a:p>
        </p:txBody>
      </p:sp>
      <p:sp>
        <p:nvSpPr>
          <p:cNvPr id="33" name="Rectangle 7"/>
          <p:cNvSpPr>
            <a:spLocks noChangeArrowheads="1"/>
          </p:cNvSpPr>
          <p:nvPr/>
        </p:nvSpPr>
        <p:spPr bwMode="ltGray">
          <a:xfrm>
            <a:off x="6361285" y="3149284"/>
            <a:ext cx="2317202" cy="658368"/>
          </a:xfrm>
          <a:prstGeom prst="rect">
            <a:avLst/>
          </a:prstGeom>
          <a:solidFill>
            <a:srgbClr val="6D9A3C">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600" b="1" dirty="0">
                <a:solidFill>
                  <a:srgbClr val="000000"/>
                </a:solidFill>
                <a:latin typeface="Arial"/>
                <a:cs typeface="Arial"/>
              </a:rPr>
              <a:t>Efavirenz + 2NRTIs</a:t>
            </a:r>
          </a:p>
          <a:p>
            <a:pPr algn="ctr"/>
            <a:r>
              <a:rPr lang="en-US" sz="1000" dirty="0">
                <a:solidFill>
                  <a:srgbClr val="000000"/>
                </a:solidFill>
                <a:latin typeface="Arial"/>
                <a:cs typeface="Arial"/>
              </a:rPr>
              <a:t>(n = 340)</a:t>
            </a:r>
          </a:p>
        </p:txBody>
      </p:sp>
      <p:sp>
        <p:nvSpPr>
          <p:cNvPr id="5" name="Line 11">
            <a:extLst>
              <a:ext uri="{FF2B5EF4-FFF2-40B4-BE49-F238E27FC236}">
                <a16:creationId xmlns:a16="http://schemas.microsoft.com/office/drawing/2014/main" id="{699842C1-2304-C64C-A5CA-4C32A9728CED}"/>
              </a:ext>
            </a:extLst>
          </p:cNvPr>
          <p:cNvSpPr>
            <a:spLocks noChangeShapeType="1"/>
          </p:cNvSpPr>
          <p:nvPr/>
        </p:nvSpPr>
        <p:spPr bwMode="auto">
          <a:xfrm rot="20430663">
            <a:off x="5729740" y="2827997"/>
            <a:ext cx="446392" cy="787933"/>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Tree>
    <p:extLst>
      <p:ext uri="{BB962C8B-B14F-4D97-AF65-F5344CB8AC3E}">
        <p14:creationId xmlns:p14="http://schemas.microsoft.com/office/powerpoint/2010/main" val="92173137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a:t>Rilpivirine</a:t>
            </a:r>
            <a:r>
              <a:rPr lang="en-US" sz="2000" dirty="0"/>
              <a:t>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Results</a:t>
            </a:r>
            <a:endParaRPr lang="en-US" sz="2000" dirty="0"/>
          </a:p>
        </p:txBody>
      </p:sp>
      <p:sp>
        <p:nvSpPr>
          <p:cNvPr id="3" name="Text Placeholder 2"/>
          <p:cNvSpPr>
            <a:spLocks noGrp="1"/>
          </p:cNvSpPr>
          <p:nvPr>
            <p:ph type="body" sz="quarter" idx="15"/>
          </p:nvPr>
        </p:nvSpPr>
        <p:spPr/>
        <p:txBody>
          <a:bodyPr/>
          <a:lstStyle/>
          <a:p>
            <a:r>
              <a:rPr lang="en-US" dirty="0">
                <a:latin typeface="Arial" pitchFamily="-110" charset="0"/>
                <a:ea typeface="ＭＳ Ｐゴシック" pitchFamily="-110" charset="-128"/>
                <a:cs typeface="ＭＳ Ｐゴシック" pitchFamily="-110" charset="-128"/>
              </a:rPr>
              <a:t>48 Week Virologic Response</a:t>
            </a:r>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graphicFrame>
        <p:nvGraphicFramePr>
          <p:cNvPr id="5" name="Chart 4"/>
          <p:cNvGraphicFramePr>
            <a:graphicFrameLocks/>
          </p:cNvGraphicFramePr>
          <p:nvPr>
            <p:extLst>
              <p:ext uri="{D42A27DB-BD31-4B8C-83A1-F6EECF244321}">
                <p14:modId xmlns:p14="http://schemas.microsoft.com/office/powerpoint/2010/main" val="831046197"/>
              </p:ext>
            </p:extLst>
          </p:nvPr>
        </p:nvGraphicFramePr>
        <p:xfrm>
          <a:off x="457200" y="1381596"/>
          <a:ext cx="8229600" cy="32918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766896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err="1"/>
              <a:t>Rilpivirine</a:t>
            </a:r>
            <a:r>
              <a:rPr lang="en-US" sz="2000" dirty="0"/>
              <a:t>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Results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graphicFrame>
        <p:nvGraphicFramePr>
          <p:cNvPr id="5" name="Chart 4"/>
          <p:cNvGraphicFramePr>
            <a:graphicFrameLocks/>
          </p:cNvGraphicFramePr>
          <p:nvPr>
            <p:extLst>
              <p:ext uri="{D42A27DB-BD31-4B8C-83A1-F6EECF244321}">
                <p14:modId xmlns:p14="http://schemas.microsoft.com/office/powerpoint/2010/main" val="3371094475"/>
              </p:ext>
            </p:extLst>
          </p:nvPr>
        </p:nvGraphicFramePr>
        <p:xfrm>
          <a:off x="460824" y="1379922"/>
          <a:ext cx="8229600" cy="329184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p:cNvSpPr>
            <a:spLocks noGrp="1"/>
          </p:cNvSpPr>
          <p:nvPr>
            <p:ph type="body" sz="quarter" idx="15"/>
          </p:nvPr>
        </p:nvSpPr>
        <p:spPr>
          <a:xfrm>
            <a:off x="318914" y="950934"/>
            <a:ext cx="8503916" cy="323165"/>
          </a:xfrm>
          <a:prstGeom prst="rect">
            <a:avLst/>
          </a:prstGeom>
        </p:spPr>
        <p:txBody>
          <a:bodyPr wrap="square">
            <a:spAutoFit/>
          </a:bodyPr>
          <a:lstStyle/>
          <a:p>
            <a:r>
              <a:rPr lang="en-US" dirty="0">
                <a:latin typeface="Arial" pitchFamily="-110" charset="0"/>
                <a:ea typeface="ＭＳ Ｐゴシック" pitchFamily="-110" charset="-128"/>
                <a:cs typeface="ＭＳ Ｐゴシック" pitchFamily="-110" charset="-128"/>
              </a:rPr>
              <a:t>48 Week Virologic Failure and Discontinuations</a:t>
            </a:r>
            <a:endParaRPr lang="en-US" dirty="0"/>
          </a:p>
        </p:txBody>
      </p:sp>
    </p:spTree>
    <p:extLst>
      <p:ext uri="{BB962C8B-B14F-4D97-AF65-F5344CB8AC3E}">
        <p14:creationId xmlns:p14="http://schemas.microsoft.com/office/powerpoint/2010/main" val="375747916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Resistance Results</a:t>
            </a:r>
            <a:endParaRPr lang="en-US" sz="2000" dirty="0"/>
          </a:p>
        </p:txBody>
      </p:sp>
      <p:sp>
        <p:nvSpPr>
          <p:cNvPr id="4" name="Text Placeholder 3"/>
          <p:cNvSpPr>
            <a:spLocks noGrp="1"/>
          </p:cNvSpPr>
          <p:nvPr>
            <p:ph type="body" sz="quarter" idx="15"/>
          </p:nvPr>
        </p:nvSpPr>
        <p:spPr>
          <a:prstGeom prst="rect">
            <a:avLst/>
          </a:prstGeom>
        </p:spPr>
        <p:txBody>
          <a:bodyPr/>
          <a:lstStyle/>
          <a:p>
            <a:r>
              <a:rPr lang="en-US" dirty="0"/>
              <a:t>Incidence of NNRTI Resistance Associated Mutations (RAMs)</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graphicFrame>
        <p:nvGraphicFramePr>
          <p:cNvPr id="7" name="Chart 6"/>
          <p:cNvGraphicFramePr>
            <a:graphicFrameLocks/>
          </p:cNvGraphicFramePr>
          <p:nvPr>
            <p:extLst>
              <p:ext uri="{D42A27DB-BD31-4B8C-83A1-F6EECF244321}">
                <p14:modId xmlns:p14="http://schemas.microsoft.com/office/powerpoint/2010/main" val="4293177660"/>
              </p:ext>
            </p:extLst>
          </p:nvPr>
        </p:nvGraphicFramePr>
        <p:xfrm>
          <a:off x="468837" y="1344168"/>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259B4042-9C15-0AC1-6253-922750631299}"/>
              </a:ext>
            </a:extLst>
          </p:cNvPr>
          <p:cNvSpPr txBox="1"/>
          <p:nvPr/>
        </p:nvSpPr>
        <p:spPr>
          <a:xfrm>
            <a:off x="551936" y="4372153"/>
            <a:ext cx="8123228" cy="415498"/>
          </a:xfrm>
          <a:prstGeom prst="rect">
            <a:avLst/>
          </a:prstGeom>
          <a:solidFill>
            <a:schemeClr val="bg1">
              <a:lumMod val="95000"/>
            </a:schemeClr>
          </a:solidFill>
        </p:spPr>
        <p:txBody>
          <a:bodyPr wrap="square" lIns="274320" rIns="274320" rtlCol="0">
            <a:spAutoFit/>
          </a:bodyPr>
          <a:lstStyle/>
          <a:p>
            <a:r>
              <a:rPr lang="en-US" sz="1050" dirty="0">
                <a:latin typeface="Arial"/>
              </a:rPr>
              <a:t>The percentages represent the number of participants who developed each specific NNRTI RAM out of the number of participants who developed any NNRTI RAM in that arm of the trial (the n listed at the top of the graph).</a:t>
            </a:r>
          </a:p>
        </p:txBody>
      </p:sp>
    </p:spTree>
    <p:extLst>
      <p:ext uri="{BB962C8B-B14F-4D97-AF65-F5344CB8AC3E}">
        <p14:creationId xmlns:p14="http://schemas.microsoft.com/office/powerpoint/2010/main" val="337021621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Resistance Results</a:t>
            </a:r>
            <a:endParaRPr lang="en-US" sz="2000" dirty="0"/>
          </a:p>
        </p:txBody>
      </p:sp>
      <p:sp>
        <p:nvSpPr>
          <p:cNvPr id="4" name="Text Placeholder 3"/>
          <p:cNvSpPr>
            <a:spLocks noGrp="1"/>
          </p:cNvSpPr>
          <p:nvPr>
            <p:ph type="body" sz="quarter" idx="15"/>
          </p:nvPr>
        </p:nvSpPr>
        <p:spPr>
          <a:prstGeom prst="rect">
            <a:avLst/>
          </a:prstGeom>
        </p:spPr>
        <p:txBody>
          <a:bodyPr/>
          <a:lstStyle/>
          <a:p>
            <a:r>
              <a:rPr lang="en-US" dirty="0"/>
              <a:t>Incidence of NRTI Resistance Associated Mutations (RAMs)</a:t>
            </a:r>
          </a:p>
        </p:txBody>
      </p:sp>
      <p:sp>
        <p:nvSpPr>
          <p:cNvPr id="6" name="Content Placeholder 5"/>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graphicFrame>
        <p:nvGraphicFramePr>
          <p:cNvPr id="7" name="Chart 6"/>
          <p:cNvGraphicFramePr>
            <a:graphicFrameLocks/>
          </p:cNvGraphicFramePr>
          <p:nvPr>
            <p:extLst>
              <p:ext uri="{D42A27DB-BD31-4B8C-83A1-F6EECF244321}">
                <p14:modId xmlns:p14="http://schemas.microsoft.com/office/powerpoint/2010/main" val="1689536975"/>
              </p:ext>
            </p:extLst>
          </p:nvPr>
        </p:nvGraphicFramePr>
        <p:xfrm>
          <a:off x="468837" y="1344168"/>
          <a:ext cx="8229600" cy="3383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EBFED6C-76E2-9DA3-D801-B1CC4FE18CA3}"/>
              </a:ext>
            </a:extLst>
          </p:cNvPr>
          <p:cNvSpPr txBox="1"/>
          <p:nvPr/>
        </p:nvSpPr>
        <p:spPr>
          <a:xfrm>
            <a:off x="578672" y="4372153"/>
            <a:ext cx="8096491" cy="415498"/>
          </a:xfrm>
          <a:prstGeom prst="rect">
            <a:avLst/>
          </a:prstGeom>
          <a:solidFill>
            <a:schemeClr val="bg1">
              <a:lumMod val="95000"/>
            </a:schemeClr>
          </a:solidFill>
        </p:spPr>
        <p:txBody>
          <a:bodyPr wrap="square" lIns="274320" rIns="274320" rtlCol="0">
            <a:spAutoFit/>
          </a:bodyPr>
          <a:lstStyle/>
          <a:p>
            <a:r>
              <a:rPr lang="en-US" sz="1050" dirty="0">
                <a:latin typeface="Arial"/>
              </a:rPr>
              <a:t>The percentages represent the number of participants who developed each specific NRTI RAM out of the number of participants who developed any NRTI RAM in that arm of the trial (the n listed at the top of the graph).</a:t>
            </a:r>
          </a:p>
        </p:txBody>
      </p:sp>
    </p:spTree>
    <p:extLst>
      <p:ext uri="{BB962C8B-B14F-4D97-AF65-F5344CB8AC3E}">
        <p14:creationId xmlns:p14="http://schemas.microsoft.com/office/powerpoint/2010/main" val="216496532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Rilpivirine + TDF-FTC versus Efavirenz + TDF-FTC</a:t>
            </a:r>
            <a:br>
              <a:rPr lang="en-US" sz="2000" dirty="0">
                <a:ea typeface="ＭＳ Ｐゴシック" pitchFamily="22" charset="-128"/>
                <a:cs typeface="ＭＳ Ｐゴシック" pitchFamily="22" charset="-128"/>
              </a:rPr>
            </a:br>
            <a:r>
              <a:rPr lang="en-US" sz="2000" dirty="0">
                <a:ea typeface="ＭＳ Ｐゴシック" pitchFamily="22" charset="-128"/>
                <a:cs typeface="ＭＳ Ｐゴシック" pitchFamily="22" charset="-128"/>
              </a:rPr>
              <a:t>THRIVE: Conclusions</a:t>
            </a:r>
            <a:endParaRPr lang="en-US" sz="2000" dirty="0"/>
          </a:p>
        </p:txBody>
      </p:sp>
      <p:sp>
        <p:nvSpPr>
          <p:cNvPr id="4" name="Text Placeholder 3"/>
          <p:cNvSpPr>
            <a:spLocks noGrp="1"/>
          </p:cNvSpPr>
          <p:nvPr>
            <p:ph type="body" sz="quarter" idx="16"/>
          </p:nvPr>
        </p:nvSpPr>
        <p:spPr/>
        <p:txBody>
          <a:bodyPr/>
          <a:lstStyle/>
          <a:p>
            <a:r>
              <a:rPr lang="en-US" dirty="0"/>
              <a:t>Source: </a:t>
            </a:r>
            <a:r>
              <a:rPr lang="en-US" dirty="0">
                <a:latin typeface="Arial" pitchFamily="22" charset="0"/>
              </a:rPr>
              <a:t>Cohen CJ, et al. Lancet. 2011;378:229-37.</a:t>
            </a:r>
          </a:p>
        </p:txBody>
      </p:sp>
      <p:sp>
        <p:nvSpPr>
          <p:cNvPr id="3" name="Content Placeholder 2"/>
          <p:cNvSpPr>
            <a:spLocks noGrp="1"/>
          </p:cNvSpPr>
          <p:nvPr>
            <p:ph sz="half" idx="2"/>
          </p:nvPr>
        </p:nvSpPr>
        <p:spPr>
          <a:xfrm>
            <a:off x="-18168" y="1786409"/>
            <a:ext cx="9180576" cy="1910102"/>
          </a:xfrm>
        </p:spPr>
        <p:txBody>
          <a:bodyPr>
            <a:normAutofit/>
          </a:bodyPr>
          <a:lstStyle/>
          <a:p>
            <a:pPr>
              <a:lnSpc>
                <a:spcPts val="2800"/>
              </a:lnSpc>
            </a:pPr>
            <a:r>
              <a:rPr lang="en-US" sz="1800" b="1" dirty="0">
                <a:solidFill>
                  <a:srgbClr val="C00000"/>
                </a:solidFill>
                <a:latin typeface="Arial"/>
                <a:cs typeface="Arial"/>
              </a:rPr>
              <a:t>Interpretation</a:t>
            </a:r>
            <a:r>
              <a:rPr lang="en-US" sz="1800" dirty="0">
                <a:solidFill>
                  <a:schemeClr val="tx1"/>
                </a:solidFill>
                <a:latin typeface="Arial"/>
                <a:cs typeface="Arial"/>
              </a:rPr>
              <a:t>: </a:t>
            </a:r>
            <a:r>
              <a:rPr lang="en-US" sz="1800" dirty="0">
                <a:solidFill>
                  <a:schemeClr val="tx1">
                    <a:lumMod val="75000"/>
                    <a:lumOff val="25000"/>
                  </a:schemeClr>
                </a:solidFill>
                <a:latin typeface="Arial"/>
                <a:cs typeface="Arial"/>
              </a:rPr>
              <a:t>“</a:t>
            </a:r>
            <a:r>
              <a:rPr lang="en-US" sz="1800" dirty="0">
                <a:solidFill>
                  <a:schemeClr val="tx1">
                    <a:lumMod val="75000"/>
                    <a:lumOff val="25000"/>
                  </a:schemeClr>
                </a:solidFill>
              </a:rPr>
              <a:t>Despite a slightly increased incidence of virological failures, a </a:t>
            </a:r>
            <a:r>
              <a:rPr lang="en-US" sz="1800" dirty="0" err="1">
                <a:solidFill>
                  <a:schemeClr val="tx1">
                    <a:lumMod val="75000"/>
                    <a:lumOff val="25000"/>
                  </a:schemeClr>
                </a:solidFill>
              </a:rPr>
              <a:t>favourable</a:t>
            </a:r>
            <a:r>
              <a:rPr lang="en-US" sz="1800" dirty="0">
                <a:solidFill>
                  <a:schemeClr val="tx1">
                    <a:lumMod val="75000"/>
                    <a:lumOff val="25000"/>
                  </a:schemeClr>
                </a:solidFill>
              </a:rPr>
              <a:t> safety profile and non-inferior efficacy compared with efavirenz means that rilpivirine could be a new treatment option for treatment-naive patients infected with HIV-1</a:t>
            </a:r>
            <a:r>
              <a:rPr lang="en-US" sz="1800" dirty="0">
                <a:solidFill>
                  <a:schemeClr val="tx1">
                    <a:lumMod val="75000"/>
                    <a:lumOff val="25000"/>
                  </a:schemeClr>
                </a:solidFill>
                <a:cs typeface="Arial"/>
              </a:rPr>
              <a:t>.</a:t>
            </a:r>
            <a:r>
              <a:rPr lang="en-US" sz="1800" dirty="0">
                <a:solidFill>
                  <a:schemeClr val="tx1">
                    <a:lumMod val="75000"/>
                    <a:lumOff val="25000"/>
                  </a:schemeClr>
                </a:solidFill>
                <a:latin typeface="Arial"/>
                <a:cs typeface="Arial"/>
              </a:rPr>
              <a:t>” </a:t>
            </a:r>
          </a:p>
        </p:txBody>
      </p:sp>
    </p:spTree>
    <p:extLst>
      <p:ext uri="{BB962C8B-B14F-4D97-AF65-F5344CB8AC3E}">
        <p14:creationId xmlns:p14="http://schemas.microsoft.com/office/powerpoint/2010/main" val="193459839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5287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extLst>
    <a:ext uri="{05A4C25C-085E-4340-85A3-A5531E510DB2}">
      <thm15:themeFamily xmlns:thm15="http://schemas.microsoft.com/office/thememl/2012/main" name="BLANK  -  Read-Only" id="{4C71A7C1-95CA-4843-BDA0-E23B0C5B1866}" vid="{A6C88351-6763-A941-B737-AC0E96E722C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emplate>
  <TotalTime>7473</TotalTime>
  <Words>403</Words>
  <Application>Microsoft Macintosh PowerPoint</Application>
  <PresentationFormat>On-screen Show (16:9)</PresentationFormat>
  <Paragraphs>36</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Corbel</vt:lpstr>
      <vt:lpstr>Geneva</vt:lpstr>
      <vt:lpstr>Lucida Grande</vt:lpstr>
      <vt:lpstr>Times New Roman</vt:lpstr>
      <vt:lpstr>NCRC</vt:lpstr>
      <vt:lpstr>Rilpivirine + TDF-FTC versus Efavirenz + TDF-FTC THRIVE Trial</vt:lpstr>
      <vt:lpstr>Rilpivirine + TDF-FTC versus Efavirenz + TDF-FTC THRIVE: Study Design</vt:lpstr>
      <vt:lpstr>Rilpivirine + TDF-FTC versus Efavirenz + TDF-FTC THRIVE: Results</vt:lpstr>
      <vt:lpstr>Rilpivirine + TDF-FTC versus Efavirenz + TDF-FTC THRIVE: Results</vt:lpstr>
      <vt:lpstr>Rilpivirine + TDF-FTC versus Efavirenz + TDF-FTC THRIVE: Resistance Results</vt:lpstr>
      <vt:lpstr>Rilpivirine + TDF-FTC versus Efavirenz + TDF-FTC THRIVE: Resistance Results</vt:lpstr>
      <vt:lpstr>Rilpivirine + TDF-FTC versus Efavirenz + TDF-FTC THRIVE: 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F. Annese</dc:creator>
  <cp:lastModifiedBy>David H. Spach</cp:lastModifiedBy>
  <cp:revision>82</cp:revision>
  <cp:lastPrinted>2008-02-05T14:34:24Z</cp:lastPrinted>
  <dcterms:created xsi:type="dcterms:W3CDTF">2022-12-01T18:46:14Z</dcterms:created>
  <dcterms:modified xsi:type="dcterms:W3CDTF">2022-12-18T14:06:25Z</dcterms:modified>
</cp:coreProperties>
</file>