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89" r:id="rId1"/>
  </p:sldMasterIdLst>
  <p:notesMasterIdLst>
    <p:notesMasterId r:id="rId10"/>
  </p:notesMasterIdLst>
  <p:handoutMasterIdLst>
    <p:handoutMasterId r:id="rId11"/>
  </p:handoutMasterIdLst>
  <p:sldIdLst>
    <p:sldId id="954" r:id="rId2"/>
    <p:sldId id="979" r:id="rId3"/>
    <p:sldId id="982" r:id="rId4"/>
    <p:sldId id="980" r:id="rId5"/>
    <p:sldId id="983" r:id="rId6"/>
    <p:sldId id="985" r:id="rId7"/>
    <p:sldId id="905" r:id="rId8"/>
    <p:sldId id="977" r:id="rId9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8593"/>
    <a:srgbClr val="315296"/>
    <a:srgbClr val="3B8077"/>
    <a:srgbClr val="A29D86"/>
    <a:srgbClr val="C4BEA2"/>
    <a:srgbClr val="E3DCBC"/>
    <a:srgbClr val="E3BF9D"/>
    <a:srgbClr val="E3AA95"/>
    <a:srgbClr val="D6B196"/>
    <a:srgbClr val="BFAD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15" autoAdjust="0"/>
    <p:restoredTop sz="94602" autoAdjust="0"/>
  </p:normalViewPr>
  <p:slideViewPr>
    <p:cSldViewPr showGuides="1">
      <p:cViewPr varScale="1">
        <p:scale>
          <a:sx n="86" d="100"/>
          <a:sy n="86" d="100"/>
        </p:scale>
        <p:origin x="1614" y="84"/>
      </p:cViewPr>
      <p:guideLst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6" d="100"/>
          <a:sy n="76" d="100"/>
        </p:scale>
        <p:origin x="-1416" y="-112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9227422961019"/>
          <c:y val="0.11943591426071699"/>
          <c:w val="0.84453618644891604"/>
          <c:h val="0.712881774690858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All patients </c:v>
                </c:pt>
              </c:strCache>
            </c:strRef>
          </c:tx>
          <c:spPr>
            <a:solidFill>
              <a:srgbClr val="315296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All </c:v>
                </c:pt>
                <c:pt idx="1">
                  <c:v>≤100,000 copies/mL</c:v>
                </c:pt>
                <c:pt idx="2">
                  <c:v>&gt;100,000 copies/mL</c:v>
                </c:pt>
              </c:strCache>
            </c:strRef>
          </c:cat>
          <c:val>
            <c:numRef>
              <c:f>Sheet1!$B$2:$B$4</c:f>
              <c:numCache>
                <c:formatCode>0</c:formatCode>
                <c:ptCount val="3"/>
                <c:pt idx="0">
                  <c:v>81</c:v>
                </c:pt>
                <c:pt idx="1">
                  <c:v>81</c:v>
                </c:pt>
                <c:pt idx="2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3A-42EB-825B-9C38998F618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Treatment-naïve</c:v>
                </c:pt>
              </c:strCache>
            </c:strRef>
          </c:tx>
          <c:spPr>
            <a:solidFill>
              <a:srgbClr val="468593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All </c:v>
                </c:pt>
                <c:pt idx="1">
                  <c:v>≤100,000 copies/mL</c:v>
                </c:pt>
                <c:pt idx="2">
                  <c:v>&gt;100,000 copies/mL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83</c:v>
                </c:pt>
                <c:pt idx="1">
                  <c:v>84</c:v>
                </c:pt>
                <c:pt idx="2">
                  <c:v>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63A-42EB-825B-9C38998F618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1986881352"/>
        <c:axId val="-1986970744"/>
      </c:barChart>
      <c:catAx>
        <c:axId val="-19868813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Baseline HIV RNA </a:t>
                </a:r>
              </a:p>
            </c:rich>
          </c:tx>
          <c:layout>
            <c:manualLayout>
              <c:xMode val="edge"/>
              <c:yMode val="edge"/>
              <c:x val="0.61239671429960096"/>
              <c:y val="0.92714397148032801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-1986970744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1986970744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 smtClean="0"/>
                  <a:t>HIV </a:t>
                </a:r>
                <a:r>
                  <a:rPr lang="en-US" sz="1600" dirty="0"/>
                  <a:t>RNA </a:t>
                </a:r>
                <a:r>
                  <a:rPr lang="en-US" sz="1600" dirty="0" smtClean="0"/>
                  <a:t>&lt;50 </a:t>
                </a:r>
                <a:r>
                  <a:rPr lang="en-US" sz="1600" dirty="0"/>
                  <a:t>copies/</a:t>
                </a:r>
                <a:r>
                  <a:rPr lang="en-US" sz="1600" dirty="0" smtClean="0"/>
                  <a:t>mL (%)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1.3655584718576801E-3"/>
              <c:y val="0.15426943206547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rgbClr val="000000"/>
            </a:solidFill>
          </a:ln>
        </c:spPr>
        <c:txPr>
          <a:bodyPr/>
          <a:lstStyle/>
          <a:p>
            <a:pPr>
              <a:defRPr sz="1600">
                <a:solidFill>
                  <a:srgbClr val="000000"/>
                </a:solidFill>
              </a:defRPr>
            </a:pPr>
            <a:endParaRPr lang="en-US"/>
          </a:p>
        </c:txPr>
        <c:crossAx val="-1986881352"/>
        <c:crosses val="autoZero"/>
        <c:crossBetween val="between"/>
        <c:majorUnit val="20"/>
        <c:minorUnit val="20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507340453971031"/>
          <c:y val="1.8543358318437099E-2"/>
          <c:w val="0.46352726742490502"/>
          <c:h val="7.1941601049868797E-2"/>
        </c:manualLayout>
      </c:layout>
      <c:overlay val="0"/>
      <c:spPr>
        <a:noFill/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9227422961019"/>
          <c:y val="0.11943591426071699"/>
          <c:w val="0.84453618644891604"/>
          <c:h val="0.686565878986634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All patients</c:v>
                </c:pt>
              </c:strCache>
            </c:strRef>
          </c:tx>
          <c:spPr>
            <a:solidFill>
              <a:srgbClr val="315296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noFill/>
            </c:spPr>
            <c:txPr>
              <a:bodyPr/>
              <a:lstStyle/>
              <a:p>
                <a:pPr>
                  <a:defRPr sz="1600" b="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Snapshot</c:v>
                </c:pt>
                <c:pt idx="1">
                  <c:v>TLOVR analysis</c:v>
                </c:pt>
                <c:pt idx="2">
                  <c:v>Missing=failure </c:v>
                </c:pt>
              </c:strCache>
            </c:strRef>
          </c:cat>
          <c:val>
            <c:numRef>
              <c:f>Sheet1!$B$2:$B$4</c:f>
              <c:numCache>
                <c:formatCode>0</c:formatCode>
                <c:ptCount val="3"/>
                <c:pt idx="0">
                  <c:v>81</c:v>
                </c:pt>
                <c:pt idx="1">
                  <c:v>81</c:v>
                </c:pt>
                <c:pt idx="2">
                  <c:v>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B5E-4B92-A4E7-E49521D1372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Treatment-naïve</c:v>
                </c:pt>
              </c:strCache>
            </c:strRef>
          </c:tx>
          <c:spPr>
            <a:solidFill>
              <a:srgbClr val="468593"/>
            </a:solidFill>
            <a:ln w="12700">
              <a:solidFill>
                <a:srgbClr val="00000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0">
                    <a:solidFill>
                      <a:srgbClr val="000000"/>
                    </a:solidFill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Sheet1!$A$2:$A$4</c:f>
              <c:strCache>
                <c:ptCount val="3"/>
                <c:pt idx="0">
                  <c:v>Snapshot</c:v>
                </c:pt>
                <c:pt idx="1">
                  <c:v>TLOVR analysis</c:v>
                </c:pt>
                <c:pt idx="2">
                  <c:v>Missing=failure </c:v>
                </c:pt>
              </c:strCache>
            </c:strRef>
          </c:cat>
          <c:val>
            <c:numRef>
              <c:f>Sheet1!$C$2:$C$4</c:f>
              <c:numCache>
                <c:formatCode>0</c:formatCode>
                <c:ptCount val="3"/>
                <c:pt idx="0">
                  <c:v>83</c:v>
                </c:pt>
                <c:pt idx="1">
                  <c:v>83</c:v>
                </c:pt>
                <c:pt idx="2">
                  <c:v>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B5E-4B92-A4E7-E49521D1372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2114773976"/>
        <c:axId val="-2114486600"/>
      </c:barChart>
      <c:catAx>
        <c:axId val="-211477397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Statistical</a:t>
                </a:r>
                <a:r>
                  <a:rPr lang="en-US" baseline="0" dirty="0" smtClean="0"/>
                  <a:t> Analysis 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42541046952464301"/>
              <c:y val="0.909600063360676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/>
            </a:pPr>
            <a:endParaRPr lang="en-US"/>
          </a:p>
        </c:txPr>
        <c:crossAx val="-2114486600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114486600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 sz="1600" b="1" i="0" baseline="0" dirty="0" smtClean="0">
                    <a:effectLst/>
                  </a:rPr>
                  <a:t>HIV RNA &lt;50 copies/mL (%)</a:t>
                </a:r>
                <a:endParaRPr lang="en-US" sz="16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1.21680276076602E-2"/>
              <c:y val="0.15134544737886599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rgbClr val="000000"/>
            </a:solidFill>
          </a:ln>
        </c:spPr>
        <c:txPr>
          <a:bodyPr/>
          <a:lstStyle/>
          <a:p>
            <a:pPr>
              <a:defRPr sz="1600" b="0"/>
            </a:pPr>
            <a:endParaRPr lang="en-US"/>
          </a:p>
        </c:txPr>
        <c:crossAx val="-2114773976"/>
        <c:crosses val="autoZero"/>
        <c:crossBetween val="between"/>
        <c:majorUnit val="20"/>
        <c:minorUnit val="20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egendEntry>
        <c:idx val="0"/>
        <c:txPr>
          <a:bodyPr/>
          <a:lstStyle/>
          <a:p>
            <a:pPr algn="r">
              <a:defRPr sz="1600" b="0"/>
            </a:pPr>
            <a:endParaRPr lang="en-US"/>
          </a:p>
        </c:txPr>
      </c:legendEntry>
      <c:layout>
        <c:manualLayout>
          <c:xMode val="edge"/>
          <c:yMode val="edge"/>
          <c:x val="0.51659971323029097"/>
          <c:y val="2.13305395311091E-2"/>
          <c:w val="0.47259781763390701"/>
          <c:h val="6.8830151645261406E-2"/>
        </c:manualLayout>
      </c:layout>
      <c:overlay val="0"/>
      <c:spPr>
        <a:noFill/>
      </c:spPr>
      <c:txPr>
        <a:bodyPr/>
        <a:lstStyle/>
        <a:p>
          <a:pPr algn="r">
            <a:defRPr sz="1600" b="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 b="1" i="0">
          <a:solidFill>
            <a:srgbClr val="000000"/>
          </a:solidFill>
        </a:defRPr>
      </a:pPr>
      <a:endParaRPr lang="en-US"/>
    </a:p>
  </c:tx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9227422961019"/>
          <c:y val="0.11943591426071699"/>
          <c:w val="0.84453618644891604"/>
          <c:h val="0.756741511465243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All patients</c:v>
                </c:pt>
              </c:strCache>
            </c:strRef>
          </c:tx>
          <c:spPr>
            <a:solidFill>
              <a:schemeClr val="accent1"/>
            </a:solidFill>
            <a:ln w="12700">
              <a:solidFill>
                <a:srgbClr val="000000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315296"/>
              </a:solidFill>
              <a:ln w="12700">
                <a:solidFill>
                  <a:srgbClr val="000000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F7F8-4928-BA35-DC827646FB0F}"/>
              </c:ext>
            </c:extLst>
          </c:dPt>
          <c:dLbls>
            <c:numFmt formatCode="0" sourceLinked="0"/>
            <c:spPr>
              <a:noFill/>
            </c:spPr>
            <c:txPr>
              <a:bodyPr/>
              <a:lstStyle/>
              <a:p>
                <a:pPr>
                  <a:defRPr sz="1600" b="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Serious adverse events</c:v>
                </c:pt>
                <c:pt idx="1">
                  <c:v>Treatment discontinuation due to AEs</c:v>
                </c:pt>
              </c:strCache>
            </c:strRef>
          </c:cat>
          <c:val>
            <c:numRef>
              <c:f>Sheet1!$B$2:$B$3</c:f>
              <c:numCache>
                <c:formatCode>0</c:formatCode>
                <c:ptCount val="2"/>
                <c:pt idx="0">
                  <c:v>8</c:v>
                </c:pt>
                <c:pt idx="1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7F8-4928-BA35-DC827646FB0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Treatment-naïve</c:v>
                </c:pt>
              </c:strCache>
            </c:strRef>
          </c:tx>
          <c:spPr>
            <a:solidFill>
              <a:srgbClr val="468593"/>
            </a:solidFill>
            <a:ln w="12700">
              <a:solidFill>
                <a:srgbClr val="00000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Sheet1!$A$2:$A$3</c:f>
              <c:strCache>
                <c:ptCount val="2"/>
                <c:pt idx="0">
                  <c:v>Serious adverse events</c:v>
                </c:pt>
                <c:pt idx="1">
                  <c:v>Treatment discontinuation due to AEs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7</c:v>
                </c:pt>
                <c:pt idx="1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7F8-4928-BA35-DC827646FB0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75"/>
        <c:axId val="-2114619560"/>
        <c:axId val="-2114629608"/>
      </c:barChart>
      <c:catAx>
        <c:axId val="-21146195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/>
            </a:pPr>
            <a:endParaRPr lang="en-US"/>
          </a:p>
        </c:txPr>
        <c:crossAx val="-2114629608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114629608"/>
        <c:scaling>
          <c:orientation val="minMax"/>
          <c:max val="12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 sz="1600" b="1" i="0" baseline="0" dirty="0" smtClean="0">
                    <a:effectLst/>
                  </a:rPr>
                  <a:t>Patients (%)</a:t>
                </a:r>
                <a:endParaRPr lang="en-US" sz="16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2.9143336249635499E-2"/>
              <c:y val="0.32678452857538898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rgbClr val="000000"/>
            </a:solidFill>
          </a:ln>
        </c:spPr>
        <c:txPr>
          <a:bodyPr/>
          <a:lstStyle/>
          <a:p>
            <a:pPr>
              <a:defRPr sz="1600" b="0"/>
            </a:pPr>
            <a:endParaRPr lang="en-US"/>
          </a:p>
        </c:txPr>
        <c:crossAx val="-2114619560"/>
        <c:crosses val="autoZero"/>
        <c:crossBetween val="between"/>
        <c:majorUnit val="2"/>
        <c:minorUnit val="1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egendEntry>
        <c:idx val="0"/>
        <c:txPr>
          <a:bodyPr/>
          <a:lstStyle/>
          <a:p>
            <a:pPr algn="r">
              <a:defRPr sz="1600" b="0"/>
            </a:pPr>
            <a:endParaRPr lang="en-US"/>
          </a:p>
        </c:txPr>
      </c:legendEntry>
      <c:layout>
        <c:manualLayout>
          <c:xMode val="edge"/>
          <c:yMode val="edge"/>
          <c:x val="0.51659971323029097"/>
          <c:y val="1.8543358318437099E-2"/>
          <c:w val="0.44553380480217702"/>
          <c:h val="7.5135355165138404E-2"/>
        </c:manualLayout>
      </c:layout>
      <c:overlay val="0"/>
      <c:spPr>
        <a:noFill/>
      </c:spPr>
      <c:txPr>
        <a:bodyPr/>
        <a:lstStyle/>
        <a:p>
          <a:pPr algn="r">
            <a:defRPr sz="1600" b="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 b="1" i="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0.00926</cdr:x>
      <cdr:y>0.93977</cdr:y>
    </cdr:from>
    <cdr:to>
      <cdr:x>0.38889</cdr:x>
      <cdr:y>0.99718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6200" y="4282292"/>
          <a:ext cx="3124200" cy="2616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r>
            <a:rPr lang="en-US" sz="1100" dirty="0" smtClean="0">
              <a:latin typeface="Arial"/>
            </a:rPr>
            <a:t>TLOVR = Time to loss of </a:t>
          </a:r>
          <a:r>
            <a:rPr lang="en-US" sz="1100" dirty="0" err="1" smtClean="0">
              <a:latin typeface="Arial"/>
            </a:rPr>
            <a:t>virologic</a:t>
          </a:r>
          <a:r>
            <a:rPr lang="en-US" sz="1100" dirty="0" smtClean="0">
              <a:latin typeface="Arial"/>
            </a:rPr>
            <a:t> response 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1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and Add Title of Talk</a:t>
            </a:r>
            <a:endParaRPr lang="en-US" dirty="0"/>
          </a:p>
        </p:txBody>
      </p:sp>
      <p:grpSp>
        <p:nvGrpSpPr>
          <p:cNvPr id="246" name="Logo Horizontal V2"/>
          <p:cNvGrpSpPr>
            <a:grpSpLocks noChangeAspect="1"/>
          </p:cNvGrpSpPr>
          <p:nvPr/>
        </p:nvGrpSpPr>
        <p:grpSpPr>
          <a:xfrm>
            <a:off x="576463" y="296189"/>
            <a:ext cx="3313826" cy="314128"/>
            <a:chOff x="960861" y="1655928"/>
            <a:chExt cx="4437220" cy="420624"/>
          </a:xfrm>
        </p:grpSpPr>
        <p:pic>
          <p:nvPicPr>
            <p:cNvPr id="247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248" name="Nat HIV Cur logo type horiz"/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249" name="Freeform 29"/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0" name="Freeform 30"/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1" name="Freeform 31"/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2" name="Freeform 32"/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3" name="Freeform 33"/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4" name="Freeform 34"/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5" name="Freeform 35"/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" name="Freeform 36"/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" name="Freeform 37"/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8" name="Freeform 38"/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9" name="Freeform 39"/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" name="Freeform 40"/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1" name="Freeform 41"/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2" name="Freeform 42"/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" name="Freeform 43"/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" name="Freeform 44"/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5" name="Freeform 45"/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" name="Freeform 46"/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" name="Freeform 47"/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8" name="Freeform 48"/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9" name="Freeform 49"/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72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None/>
              <a:defRPr sz="22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 smtClean="0"/>
              <a:t>Click and Add Speaker Info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 smtClean="0"/>
              <a:t>Click and Add Last Updated Info</a:t>
            </a:r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4" name="Picture 33" descr="ncrclogo022016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3857" y="6139217"/>
            <a:ext cx="2865339" cy="545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683897"/>
      </p:ext>
    </p:extLst>
  </p:cSld>
  <p:clrMapOvr>
    <a:masterClrMapping/>
  </p:clrMapOvr>
  <p:transition spd="slow"/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Blu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76199"/>
            <a:ext cx="9156413" cy="6976582"/>
            <a:chOff x="0" y="-76199"/>
            <a:chExt cx="9156413" cy="6976582"/>
          </a:xfrm>
        </p:grpSpPr>
        <p:pic>
          <p:nvPicPr>
            <p:cNvPr id="17" name="Picture 16" descr="background.jpg"/>
            <p:cNvPicPr>
              <a:picLocks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invGray">
            <a:xfrm>
              <a:off x="0" y="-76199"/>
              <a:ext cx="9156413" cy="6952487"/>
            </a:xfrm>
            <a:prstGeom prst="rect">
              <a:avLst/>
            </a:prstGeom>
            <a:noFill/>
            <a:ln>
              <a:noFill/>
            </a:ln>
            <a:effectLst/>
          </p:spPr>
        </p:pic>
        <p:sp>
          <p:nvSpPr>
            <p:cNvPr id="18" name="Oval 17"/>
            <p:cNvSpPr>
              <a:spLocks noChangeAspect="1"/>
            </p:cNvSpPr>
            <p:nvPr userDrawn="1"/>
          </p:nvSpPr>
          <p:spPr>
            <a:xfrm rot="19977071">
              <a:off x="8256244" y="5997218"/>
              <a:ext cx="555629" cy="459932"/>
            </a:xfrm>
            <a:prstGeom prst="ellipse">
              <a:avLst/>
            </a:prstGeom>
            <a:solidFill>
              <a:srgbClr val="12639D">
                <a:alpha val="90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>
              <a:spLocks noChangeAspect="1"/>
            </p:cNvSpPr>
            <p:nvPr userDrawn="1"/>
          </p:nvSpPr>
          <p:spPr>
            <a:xfrm rot="19977071">
              <a:off x="7497503" y="6210952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>
              <a:spLocks noChangeAspect="1"/>
            </p:cNvSpPr>
            <p:nvPr userDrawn="1"/>
          </p:nvSpPr>
          <p:spPr>
            <a:xfrm>
              <a:off x="8317301" y="6448673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>
              <a:spLocks noChangeAspect="1"/>
            </p:cNvSpPr>
            <p:nvPr userDrawn="1"/>
          </p:nvSpPr>
          <p:spPr>
            <a:xfrm rot="19977071">
              <a:off x="6668932" y="6333823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>
              <a:spLocks noChangeAspect="1"/>
            </p:cNvSpPr>
            <p:nvPr userDrawn="1"/>
          </p:nvSpPr>
          <p:spPr>
            <a:xfrm rot="19977071">
              <a:off x="5953179" y="6505874"/>
              <a:ext cx="399826" cy="273482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>
              <a:spLocks noChangeAspect="1"/>
            </p:cNvSpPr>
            <p:nvPr userDrawn="1"/>
          </p:nvSpPr>
          <p:spPr>
            <a:xfrm>
              <a:off x="5926011" y="6592211"/>
              <a:ext cx="439929" cy="300913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>
              <a:spLocks noChangeAspect="1"/>
            </p:cNvSpPr>
            <p:nvPr userDrawn="1"/>
          </p:nvSpPr>
          <p:spPr>
            <a:xfrm rot="21371606">
              <a:off x="5213850" y="6558975"/>
              <a:ext cx="499132" cy="341408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5" name="Picture 14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98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53200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Open Blue Layout: click to add title</a:t>
            </a:r>
            <a:endParaRPr lang="en-US" dirty="0"/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518541844"/>
      </p:ext>
    </p:extLst>
  </p:cSld>
  <p:clrMapOvr>
    <a:masterClrMapping/>
  </p:clrMapOvr>
  <p:transition spd="slow"/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29684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Open White Layout: click to add title</a:t>
            </a:r>
            <a:endParaRPr lang="en-US" dirty="0"/>
          </a:p>
        </p:txBody>
      </p:sp>
      <p:grpSp>
        <p:nvGrpSpPr>
          <p:cNvPr id="2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29" name="Logomark V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30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31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10182743"/>
      </p:ext>
    </p:extLst>
  </p:cSld>
  <p:clrMapOvr>
    <a:masterClrMapping/>
  </p:clrMapOvr>
  <p:transition spd="slow"/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cknowle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35" name="Rectangle 34"/>
          <p:cNvSpPr/>
          <p:nvPr/>
        </p:nvSpPr>
        <p:spPr>
          <a:xfrm>
            <a:off x="295189" y="119196"/>
            <a:ext cx="8503918" cy="1096832"/>
          </a:xfrm>
          <a:prstGeom prst="rect">
            <a:avLst/>
          </a:prstGeom>
        </p:spPr>
        <p:txBody>
          <a:bodyPr wrap="square" lIns="91440" anchor="ctr">
            <a:norm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 smtClean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38220" y="1608527"/>
            <a:ext cx="8633487" cy="1520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 smtClean="0">
                <a:solidFill>
                  <a:schemeClr val="tx1"/>
                </a:solidFill>
                <a:latin typeface="Arial"/>
              </a:rPr>
              <a:t>The </a:t>
            </a:r>
            <a:r>
              <a:rPr lang="en-US" sz="2000" b="1" dirty="0" smtClean="0">
                <a:solidFill>
                  <a:srgbClr val="222869"/>
                </a:solidFill>
                <a:latin typeface="Arial"/>
              </a:rPr>
              <a:t>National </a:t>
            </a:r>
            <a:r>
              <a:rPr lang="en-US" sz="2000" b="1" dirty="0" smtClean="0">
                <a:solidFill>
                  <a:srgbClr val="C1171E"/>
                </a:solidFill>
                <a:latin typeface="Arial"/>
              </a:rPr>
              <a:t>HIV </a:t>
            </a:r>
            <a:r>
              <a:rPr lang="en-US" sz="2000" b="1" dirty="0" smtClean="0">
                <a:solidFill>
                  <a:srgbClr val="222869"/>
                </a:solidFill>
                <a:latin typeface="Arial"/>
              </a:rPr>
              <a:t>Curriculum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is an AIDS Education and Training Center (AETC) Program</a:t>
            </a:r>
            <a:r>
              <a:rPr lang="en-US" sz="2000" baseline="0" dirty="0" smtClean="0">
                <a:solidFill>
                  <a:schemeClr val="tx1"/>
                </a:solidFill>
                <a:latin typeface="Arial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resource funded by the United States Health Resources and Services Administration. The project is led by the University of Washington and the AETC</a:t>
            </a:r>
            <a:r>
              <a:rPr lang="en-US" sz="2000" baseline="0" dirty="0" smtClean="0">
                <a:solidFill>
                  <a:schemeClr val="tx1"/>
                </a:solidFill>
                <a:latin typeface="Arial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National Coordinating Resource </a:t>
            </a:r>
            <a:r>
              <a:rPr lang="en-US" sz="2000" i="0" dirty="0" smtClean="0">
                <a:solidFill>
                  <a:schemeClr val="tx1"/>
                </a:solidFill>
                <a:latin typeface="Arial"/>
              </a:rPr>
              <a:t>Center.</a:t>
            </a:r>
          </a:p>
        </p:txBody>
      </p:sp>
      <p:pic>
        <p:nvPicPr>
          <p:cNvPr id="37" name="Picture 36" descr="Screen Shot 2016-03-10 at 7.51.11 AM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56059" y="5235540"/>
            <a:ext cx="2722947" cy="742126"/>
          </a:xfrm>
          <a:prstGeom prst="rect">
            <a:avLst/>
          </a:prstGeom>
        </p:spPr>
      </p:pic>
      <p:pic>
        <p:nvPicPr>
          <p:cNvPr id="38" name="Picture 37" descr="Screen Shot 2016-03-10 at 7.51.11 AM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25750" y="5254104"/>
            <a:ext cx="3499250" cy="755209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22827" y="3663621"/>
            <a:ext cx="8641079" cy="836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91440" rIns="91440" bIns="137160" rtlCol="0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sz="1600" i="1" dirty="0" smtClean="0">
                <a:solidFill>
                  <a:schemeClr val="tx1"/>
                </a:solidFill>
                <a:latin typeface="Arial"/>
              </a:rPr>
              <a:t>The content in this slide set does not represent</a:t>
            </a:r>
            <a:r>
              <a:rPr lang="en-US" sz="1600" i="1" baseline="0" dirty="0" smtClean="0">
                <a:solidFill>
                  <a:schemeClr val="tx1"/>
                </a:solidFill>
                <a:latin typeface="Arial"/>
              </a:rPr>
              <a:t> the official views of the U.S. Department of Health and Human Services, Health Resources &amp; Services Administration.</a:t>
            </a:r>
            <a:endParaRPr lang="en-US" sz="1600" i="1" dirty="0" smtClean="0">
              <a:solidFill>
                <a:schemeClr val="tx1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53016305"/>
      </p:ext>
    </p:extLst>
  </p:cSld>
  <p:clrMapOvr>
    <a:masterClrMapping/>
  </p:clrMapOvr>
  <p:transition spd="slow"/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0" y="1234258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23850" y="118389"/>
            <a:ext cx="8503918" cy="1096832"/>
          </a:xfrm>
          <a:prstGeom prst="rect">
            <a:avLst/>
          </a:prstGeom>
        </p:spPr>
        <p:txBody>
          <a:bodyPr wrap="square" lIns="91440" anchor="ctr">
            <a:sp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 smtClean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Disclosures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688442"/>
            <a:ext cx="8515350" cy="373989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Type in Speaker name, disclosure information</a:t>
            </a:r>
            <a:endParaRPr lang="en-US" dirty="0"/>
          </a:p>
        </p:txBody>
      </p:sp>
      <p:pic>
        <p:nvPicPr>
          <p:cNvPr id="8" name="Picture 7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spd="slow"/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" y="5037619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339042"/>
      </p:ext>
    </p:extLst>
  </p:cSld>
  <p:clrMapOvr>
    <a:masterClrMapping/>
  </p:clrMapOvr>
  <p:transition spd="slow"/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 txBox="1">
            <a:spLocks/>
          </p:cNvSpPr>
          <p:nvPr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5DBDE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306" y="2806700"/>
            <a:ext cx="8229568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1" cap="none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9306" y="2249765"/>
            <a:ext cx="8229600" cy="543688"/>
          </a:xfrm>
          <a:prstGeom prst="rect">
            <a:avLst/>
          </a:prstGeom>
        </p:spPr>
        <p:txBody>
          <a:bodyPr bIns="0" anchor="ctr"/>
          <a:lstStyle>
            <a:lvl1pPr marL="0" indent="0" algn="ctr">
              <a:lnSpc>
                <a:spcPct val="100000"/>
              </a:lnSpc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Header Text</a:t>
            </a:r>
          </a:p>
        </p:txBody>
      </p:sp>
      <p:pic>
        <p:nvPicPr>
          <p:cNvPr id="13" name="Picture 12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037642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517799"/>
      </p:ext>
    </p:extLst>
  </p:cSld>
  <p:clrMapOvr>
    <a:masterClrMapping/>
  </p:clrMapOvr>
  <p:transition spd="slow"/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Text Slide: click to enter title</a:t>
            </a:r>
            <a:endParaRPr 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14139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enter first level text; hit return then tab for 2nd level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66368"/>
      </p:ext>
    </p:extLst>
  </p:cSld>
  <p:clrMapOvr>
    <a:masterClrMapping/>
  </p:clrMapOvr>
  <p:transition spd="slow"/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Text and Figure Slide: click to enter title</a:t>
            </a:r>
            <a:endParaRPr lang="en-US" dirty="0"/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49" y="1514139"/>
            <a:ext cx="4244975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enter first level text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67622040"/>
      </p:ext>
    </p:extLst>
  </p:cSld>
  <p:clrMapOvr>
    <a:masterClrMapping/>
  </p:clrMapOvr>
  <p:transition spd="slow"/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Graph/Table/Image: click to add title</a:t>
            </a:r>
            <a:endParaRPr lang="en-US" dirty="0"/>
          </a:p>
        </p:txBody>
      </p:sp>
      <p:grpSp>
        <p:nvGrpSpPr>
          <p:cNvPr id="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9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13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35" name="Straight Connector 34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</p:cSld>
  <p:clrMapOvr>
    <a:masterClrMapping/>
  </p:clrMapOvr>
  <p:transition spd="slow"/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 +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Data Slide: click to add title</a:t>
            </a:r>
            <a:endParaRPr lang="en-US" dirty="0"/>
          </a:p>
        </p:txBody>
      </p:sp>
      <p:grpSp>
        <p:nvGrpSpPr>
          <p:cNvPr id="83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4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5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6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0" y="1227668"/>
            <a:ext cx="9162288" cy="502920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8914" y="1254758"/>
            <a:ext cx="8503916" cy="457195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Title 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23891" y="6461765"/>
            <a:ext cx="7360835" cy="32003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28485266"/>
      </p:ext>
    </p:extLst>
  </p:cSld>
  <p:clrMapOvr>
    <a:masterClrMapping/>
  </p:clrMapOvr>
  <p:transition spd="slow"/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Graph/Image/Table/Blue: click to add title</a:t>
            </a:r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0" y="1248369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3488979905"/>
      </p:ext>
    </p:extLst>
  </p:cSld>
  <p:clrMapOvr>
    <a:masterClrMapping/>
  </p:clrMapOvr>
  <p:transition spd="slow"/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0" dirty="0" smtClean="0"/>
              <a:t>Cobicistat-</a:t>
            </a:r>
            <a:r>
              <a:rPr lang="en-US" sz="2400" b="0" dirty="0"/>
              <a:t>B</a:t>
            </a:r>
            <a:r>
              <a:rPr lang="en-US" sz="2400" b="0" dirty="0" smtClean="0"/>
              <a:t>oosted Darunavir + 2 NRTIs</a:t>
            </a:r>
            <a:br>
              <a:rPr lang="en-US" sz="2400" b="0" dirty="0" smtClean="0"/>
            </a:br>
            <a:r>
              <a:rPr lang="en-US" dirty="0" smtClean="0"/>
              <a:t>Study 130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41808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Cobicistat-Boosted Darunavir + 2 NRTIs </a:t>
            </a:r>
            <a:r>
              <a:rPr lang="en-US" sz="2400" dirty="0">
                <a:ea typeface="ＭＳ Ｐゴシック" pitchFamily="31" charset="-128"/>
                <a:cs typeface="ＭＳ Ｐゴシック" pitchFamily="31" charset="-128"/>
              </a:rPr>
              <a:t/>
            </a:r>
            <a:br>
              <a:rPr lang="en-US" sz="2400" dirty="0"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Study </a:t>
            </a:r>
            <a:r>
              <a:rPr lang="en-US" sz="2800" dirty="0" smtClean="0">
                <a:ea typeface="ＭＳ Ｐゴシック" pitchFamily="31" charset="-128"/>
                <a:cs typeface="ＭＳ Ｐゴシック" pitchFamily="31" charset="-128"/>
              </a:rPr>
              <a:t>130: Design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Source: </a:t>
            </a:r>
            <a:r>
              <a:rPr lang="en-US" dirty="0" err="1" smtClean="0"/>
              <a:t>Tashima</a:t>
            </a:r>
            <a:r>
              <a:rPr lang="en-US" dirty="0"/>
              <a:t> K, et al. AIDS Res </a:t>
            </a:r>
            <a:r>
              <a:rPr lang="en-US" dirty="0" err="1"/>
              <a:t>Ther</a:t>
            </a:r>
            <a:r>
              <a:rPr lang="en-US" dirty="0"/>
              <a:t>. </a:t>
            </a:r>
            <a:r>
              <a:rPr lang="en-US" dirty="0" smtClean="0"/>
              <a:t>2014;11:39</a:t>
            </a:r>
            <a:r>
              <a:rPr lang="en-US" dirty="0"/>
              <a:t>. </a:t>
            </a:r>
            <a:endParaRPr lang="en-US" dirty="0">
              <a:latin typeface="Arial" pitchFamily="31" charset="0"/>
            </a:endParaRP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ltGray">
          <a:xfrm>
            <a:off x="5847127" y="3343661"/>
            <a:ext cx="3022985" cy="12283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>
              <a:lnSpc>
                <a:spcPts val="1800"/>
              </a:lnSpc>
              <a:spcBef>
                <a:spcPts val="600"/>
              </a:spcBef>
            </a:pPr>
            <a:r>
              <a:rPr lang="en-US" sz="1800" b="1" dirty="0" smtClean="0">
                <a:solidFill>
                  <a:srgbClr val="000000"/>
                </a:solidFill>
                <a:latin typeface="Arial"/>
                <a:cs typeface="Arial"/>
              </a:rPr>
              <a:t>Cobicistat + Darunavir + </a:t>
            </a:r>
            <a:br>
              <a:rPr lang="en-US" sz="1800" b="1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800" b="1" dirty="0" smtClean="0">
                <a:solidFill>
                  <a:srgbClr val="000000"/>
                </a:solidFill>
                <a:latin typeface="Arial"/>
                <a:cs typeface="Arial"/>
              </a:rPr>
              <a:t>2 NRTIs</a:t>
            </a:r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n = 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313)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graphicFrame>
        <p:nvGraphicFramePr>
          <p:cNvPr id="1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4469230"/>
              </p:ext>
            </p:extLst>
          </p:nvPr>
        </p:nvGraphicFramePr>
        <p:xfrm>
          <a:off x="304801" y="1447800"/>
          <a:ext cx="4724400" cy="4942411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472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82171">
                <a:tc>
                  <a:txBody>
                    <a:bodyPr/>
                    <a:lstStyle/>
                    <a:p>
                      <a:pPr marL="182880" marR="0" lvl="0" indent="-18288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Study Design: 130 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81280" marR="812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25240">
                <a:tc>
                  <a:txBody>
                    <a:bodyPr/>
                    <a:lstStyle/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Background</a:t>
                      </a:r>
                      <a:r>
                        <a:rPr lang="en-US" sz="1600" u="none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: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Phase 3b, open label, single arm study to evaluate the safety and efficacy of cobicistat-boosted darunavir plus two NRTIs in antiretroviral treatment-naïve and treatment-experienced adults with HIV infection</a:t>
                      </a: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600" b="1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Inclusion Criteria (n = 313) </a:t>
                      </a:r>
                      <a:br>
                        <a:rPr lang="en-US" sz="1600" b="1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</a:b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Antiretroviral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t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reatment-naïve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or -experienced</a:t>
                      </a:r>
                      <a:b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On stable ART for ≥12 weeks</a:t>
                      </a:r>
                      <a:b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HIV RNA ≥1000 copies/mL</a:t>
                      </a:r>
                      <a:b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GFR ≥80 mL/min </a:t>
                      </a:r>
                      <a:b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No darunavir-associated resistance mutations</a:t>
                      </a:r>
                      <a:b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Genotypic sensitivity to the two NRTIs</a:t>
                      </a:r>
                      <a:b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No past or current use of darunavir </a:t>
                      </a: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Treatment Arms</a:t>
                      </a:r>
                      <a:r>
                        <a:rPr lang="en-US" sz="1600" b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b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</a:t>
                      </a: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Cobicistat 150 mg QD + Darunavir 800 mg QD + 2 investigator-selected NRTIs</a:t>
                      </a:r>
                    </a:p>
                  </a:txBody>
                  <a:tcPr marL="81280" marR="812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1" name="Straight Connector 10"/>
          <p:cNvCxnSpPr/>
          <p:nvPr/>
        </p:nvCxnSpPr>
        <p:spPr>
          <a:xfrm>
            <a:off x="5029200" y="3962400"/>
            <a:ext cx="762000" cy="0"/>
          </a:xfrm>
          <a:prstGeom prst="line">
            <a:avLst/>
          </a:prstGeom>
          <a:ln>
            <a:solidFill>
              <a:schemeClr val="tx1"/>
            </a:solidFill>
            <a:tailEnd type="triangle" w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338512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Cobicistat-Boosted Darunavir + 2 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NRTIs </a:t>
            </a:r>
            <a:r>
              <a:rPr lang="en-US" sz="2400" dirty="0">
                <a:ea typeface="ＭＳ Ｐゴシック" pitchFamily="31" charset="-128"/>
                <a:cs typeface="ＭＳ Ｐゴシック" pitchFamily="31" charset="-128"/>
              </a:rPr>
              <a:t/>
            </a:r>
            <a:br>
              <a:rPr lang="en-US" sz="2400" dirty="0"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Study 130: Results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sz="2000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48: Virologic Response (Intent-to-Treat FDA Snapshot Analysis)</a:t>
            </a:r>
            <a:endParaRPr lang="en-US" sz="20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Tashima</a:t>
            </a:r>
            <a:r>
              <a:rPr lang="en-US" dirty="0"/>
              <a:t> K, et al. AIDS Res </a:t>
            </a:r>
            <a:r>
              <a:rPr lang="en-US" dirty="0" err="1"/>
              <a:t>Ther</a:t>
            </a:r>
            <a:r>
              <a:rPr lang="en-US" dirty="0"/>
              <a:t>. 2014;11:39. </a:t>
            </a:r>
            <a:endParaRPr lang="en-US" dirty="0">
              <a:latin typeface="Arial" pitchFamily="31" charset="0"/>
            </a:endParaRPr>
          </a:p>
        </p:txBody>
      </p:sp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0506398"/>
              </p:ext>
            </p:extLst>
          </p:nvPr>
        </p:nvGraphicFramePr>
        <p:xfrm>
          <a:off x="457200" y="1828801"/>
          <a:ext cx="8229600" cy="4343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5" name="Straight Connector 14"/>
          <p:cNvCxnSpPr/>
          <p:nvPr/>
        </p:nvCxnSpPr>
        <p:spPr>
          <a:xfrm>
            <a:off x="4017397" y="5791200"/>
            <a:ext cx="4270248" cy="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803900" y="5085900"/>
            <a:ext cx="9143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rgbClr val="FFFFFF"/>
                </a:solidFill>
                <a:latin typeface="Arial"/>
              </a:rPr>
              <a:t>253/313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644840" y="5085900"/>
            <a:ext cx="9143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rgbClr val="FFFFFF"/>
                </a:solidFill>
                <a:latin typeface="Arial"/>
              </a:rPr>
              <a:t>244/295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120700" y="5085900"/>
            <a:ext cx="9143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148/182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970280" y="5085900"/>
            <a:ext cx="9143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145/173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434340" y="5085900"/>
            <a:ext cx="9143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105/131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275280" y="5085900"/>
            <a:ext cx="9143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99/122</a:t>
            </a:r>
            <a:endParaRPr lang="en-US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2151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Cobicistat-Boosted Darunavir + 2 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NRTIs </a:t>
            </a:r>
            <a:r>
              <a:rPr lang="en-US" sz="2400" dirty="0">
                <a:ea typeface="ＭＳ Ｐゴシック" pitchFamily="31" charset="-128"/>
                <a:cs typeface="ＭＳ Ｐゴシック" pitchFamily="31" charset="-128"/>
              </a:rPr>
              <a:t/>
            </a:r>
            <a:br>
              <a:rPr lang="en-US" sz="2400" dirty="0"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Study 130: Results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sz="2000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48: Virologic Response, by Different Statistical Analyses </a:t>
            </a:r>
            <a:endParaRPr lang="en-US" sz="20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Tashima</a:t>
            </a:r>
            <a:r>
              <a:rPr lang="en-US" dirty="0"/>
              <a:t> K, et al. AIDS Res </a:t>
            </a:r>
            <a:r>
              <a:rPr lang="en-US" dirty="0" err="1"/>
              <a:t>Ther</a:t>
            </a:r>
            <a:r>
              <a:rPr lang="en-US" dirty="0"/>
              <a:t>. 2014;11:39. </a:t>
            </a:r>
            <a:endParaRPr lang="en-US" dirty="0">
              <a:latin typeface="Arial" pitchFamily="31" charset="0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7249264"/>
              </p:ext>
            </p:extLst>
          </p:nvPr>
        </p:nvGraphicFramePr>
        <p:xfrm>
          <a:off x="456072" y="1802212"/>
          <a:ext cx="8229600" cy="45567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8409303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>
                <a:solidFill>
                  <a:srgbClr val="E7F1CA"/>
                </a:solidFill>
                <a:latin typeface="Arial" charset="0"/>
              </a:rPr>
              <a:t>Cobicistat</a:t>
            </a:r>
            <a:r>
              <a:rPr lang="en-US" sz="2400" dirty="0">
                <a:solidFill>
                  <a:srgbClr val="E7F1CA"/>
                </a:solidFill>
                <a:latin typeface="Arial" charset="0"/>
              </a:rPr>
              <a:t>-Boosted </a:t>
            </a:r>
            <a:r>
              <a:rPr lang="en-US" sz="2400" dirty="0" err="1">
                <a:solidFill>
                  <a:srgbClr val="E7F1CA"/>
                </a:solidFill>
                <a:latin typeface="Arial" charset="0"/>
              </a:rPr>
              <a:t>Darunavir</a:t>
            </a:r>
            <a:r>
              <a:rPr lang="en-US" sz="2400" dirty="0">
                <a:solidFill>
                  <a:srgbClr val="E7F1CA"/>
                </a:solidFill>
                <a:latin typeface="Arial" charset="0"/>
              </a:rPr>
              <a:t> + 2 N(t)RTIs </a:t>
            </a:r>
            <a:r>
              <a:rPr lang="en-US" sz="2400" dirty="0">
                <a:solidFill>
                  <a:srgbClr val="FFFFFF"/>
                </a:solidFill>
                <a:latin typeface="Arial" charset="0"/>
              </a:rPr>
              <a:t/>
            </a:r>
            <a:br>
              <a:rPr lang="en-US" sz="2400" dirty="0">
                <a:solidFill>
                  <a:srgbClr val="FFFFFF"/>
                </a:solidFill>
                <a:latin typeface="Arial" charset="0"/>
              </a:rPr>
            </a:br>
            <a:r>
              <a:rPr lang="en-US" sz="2800" dirty="0">
                <a:solidFill>
                  <a:srgbClr val="FFFFFF"/>
                </a:solidFill>
                <a:latin typeface="Arial" charset="0"/>
              </a:rPr>
              <a:t>Study 130: Results</a:t>
            </a:r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type="body" sz="quarter" idx="14"/>
          </p:nvPr>
        </p:nvSpPr>
        <p:spPr>
          <a:xfrm>
            <a:off x="323850" y="6477000"/>
            <a:ext cx="7357838" cy="320039"/>
          </a:xfrm>
        </p:spPr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Tashima</a:t>
            </a:r>
            <a:r>
              <a:rPr lang="en-US" dirty="0"/>
              <a:t> K, et al. AIDS Res </a:t>
            </a:r>
            <a:r>
              <a:rPr lang="en-US" dirty="0" err="1"/>
              <a:t>Ther</a:t>
            </a:r>
            <a:r>
              <a:rPr lang="en-US" dirty="0"/>
              <a:t>. 2014;11:39. </a:t>
            </a:r>
            <a:endParaRPr lang="en-US" dirty="0">
              <a:latin typeface="Arial" pitchFamily="31" charset="0"/>
            </a:endParaRPr>
          </a:p>
        </p:txBody>
      </p:sp>
      <p:graphicFrame>
        <p:nvGraphicFramePr>
          <p:cNvPr id="7" name="Group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1208510"/>
              </p:ext>
            </p:extLst>
          </p:nvPr>
        </p:nvGraphicFramePr>
        <p:xfrm>
          <a:off x="457200" y="1600200"/>
          <a:ext cx="8229600" cy="3811158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3581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4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4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62000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Week 48: Adverse events (any grade), occurring in ≥ 10% of patients 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l"/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2649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9206">
                <a:tc>
                  <a:txBody>
                    <a:bodyPr/>
                    <a:lstStyle/>
                    <a:p>
                      <a:pPr marL="0" indent="0" algn="l"/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65762"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All patients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(n=313)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52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Treatment-naïve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(n=295)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B807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7488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spc="-3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Diarrhea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27%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27%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7488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spc="-3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Nausea </a:t>
                      </a: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23%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23%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7488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spc="-3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Upper respiratory tract infection </a:t>
                      </a:r>
                      <a:endParaRPr lang="en-US" sz="1800" kern="1200" spc="-30" dirty="0" smtClean="0">
                        <a:solidFill>
                          <a:srgbClr val="000000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14%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15%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7488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spc="-3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Headache </a:t>
                      </a:r>
                      <a:endParaRPr lang="en-US" sz="1800" kern="1200" spc="-30" dirty="0" smtClean="0">
                        <a:solidFill>
                          <a:srgbClr val="000000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182880" marR="65762" marT="32871" marB="32871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12%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1" indent="-2794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bg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-3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12%</a:t>
                      </a:r>
                    </a:p>
                  </a:txBody>
                  <a:tcPr marL="65762" marR="65762" marT="32871" marB="32871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468624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>
                <a:solidFill>
                  <a:srgbClr val="E7F1CA"/>
                </a:solidFill>
                <a:latin typeface="Arial" charset="0"/>
              </a:rPr>
              <a:t>Cobicistat</a:t>
            </a:r>
            <a:r>
              <a:rPr lang="en-US" sz="2400" dirty="0">
                <a:solidFill>
                  <a:srgbClr val="E7F1CA"/>
                </a:solidFill>
                <a:latin typeface="Arial" charset="0"/>
              </a:rPr>
              <a:t>-Boosted </a:t>
            </a:r>
            <a:r>
              <a:rPr lang="en-US" sz="2400" dirty="0" err="1">
                <a:solidFill>
                  <a:srgbClr val="E7F1CA"/>
                </a:solidFill>
                <a:latin typeface="Arial" charset="0"/>
              </a:rPr>
              <a:t>Darunavir</a:t>
            </a:r>
            <a:r>
              <a:rPr lang="en-US" sz="2400" dirty="0">
                <a:solidFill>
                  <a:srgbClr val="E7F1CA"/>
                </a:solidFill>
                <a:latin typeface="Arial" charset="0"/>
              </a:rPr>
              <a:t> + 2 N(t)RTIs </a:t>
            </a:r>
            <a:r>
              <a:rPr lang="en-US" sz="2400" dirty="0">
                <a:solidFill>
                  <a:srgbClr val="FFFFFF"/>
                </a:solidFill>
                <a:latin typeface="Arial" charset="0"/>
              </a:rPr>
              <a:t/>
            </a:r>
            <a:br>
              <a:rPr lang="en-US" sz="2400" dirty="0">
                <a:solidFill>
                  <a:srgbClr val="FFFFFF"/>
                </a:solidFill>
                <a:latin typeface="Arial" charset="0"/>
              </a:rPr>
            </a:br>
            <a:r>
              <a:rPr lang="en-US" sz="2800" dirty="0">
                <a:solidFill>
                  <a:srgbClr val="FFFFFF"/>
                </a:solidFill>
                <a:latin typeface="Arial" charset="0"/>
              </a:rPr>
              <a:t>Study 130: Results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sz="2000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Adverse Events and Treatment Discontinuations </a:t>
            </a:r>
            <a:endParaRPr lang="en-US" sz="20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Tashima</a:t>
            </a:r>
            <a:r>
              <a:rPr lang="en-US" dirty="0"/>
              <a:t> K, et al. AIDS Res </a:t>
            </a:r>
            <a:r>
              <a:rPr lang="en-US" dirty="0" err="1"/>
              <a:t>Ther</a:t>
            </a:r>
            <a:r>
              <a:rPr lang="en-US" dirty="0"/>
              <a:t>. 2014;11:39. </a:t>
            </a:r>
            <a:endParaRPr lang="en-US" dirty="0">
              <a:latin typeface="Arial" pitchFamily="31" charset="0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9874807"/>
              </p:ext>
            </p:extLst>
          </p:nvPr>
        </p:nvGraphicFramePr>
        <p:xfrm>
          <a:off x="457200" y="1828801"/>
          <a:ext cx="8229600" cy="4343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4323974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Cobicistat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-Boosted </a:t>
            </a:r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Darunavir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+ 2 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N(t)RTIs </a:t>
            </a:r>
            <a:r>
              <a:rPr lang="en-US" sz="2400" dirty="0">
                <a:ea typeface="ＭＳ Ｐゴシック" pitchFamily="31" charset="-128"/>
                <a:cs typeface="ＭＳ Ｐゴシック" pitchFamily="31" charset="-128"/>
              </a:rPr>
              <a:t/>
            </a:r>
            <a:br>
              <a:rPr lang="en-US" sz="2400" dirty="0"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 smtClean="0">
                <a:ea typeface="ＭＳ Ｐゴシック" pitchFamily="31" charset="-128"/>
                <a:cs typeface="ＭＳ Ｐゴシック" pitchFamily="31" charset="-128"/>
              </a:rPr>
              <a:t>Study 130: Conclusion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Tashima</a:t>
            </a:r>
            <a:r>
              <a:rPr lang="en-US" dirty="0"/>
              <a:t> K, et al. AIDS Res </a:t>
            </a:r>
            <a:r>
              <a:rPr lang="en-US" dirty="0" err="1"/>
              <a:t>Ther</a:t>
            </a:r>
            <a:r>
              <a:rPr lang="en-US" dirty="0"/>
              <a:t>. 2014;11:39. </a:t>
            </a:r>
            <a:endParaRPr lang="en-US" dirty="0">
              <a:latin typeface="Arial" pitchFamily="31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705251"/>
              </p:ext>
            </p:extLst>
          </p:nvPr>
        </p:nvGraphicFramePr>
        <p:xfrm>
          <a:off x="0" y="2563368"/>
          <a:ext cx="9144000" cy="239776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086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3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000" b="1" i="0" dirty="0" smtClean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</a:t>
                      </a:r>
                      <a:r>
                        <a:rPr lang="en-US" sz="2000" b="0" i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“</a:t>
                      </a:r>
                      <a:r>
                        <a:rPr lang="en-US" sz="2000" b="0" dirty="0" err="1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Darunavir</a:t>
                      </a: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/</a:t>
                      </a:r>
                      <a:r>
                        <a:rPr lang="en-US" sz="2000" b="0" dirty="0" err="1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cobicistat</a:t>
                      </a: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800/150 mg once daily was generally well tolerated through Week 48, with no new safety concerns. Pharmacokinetics, </a:t>
                      </a:r>
                      <a:r>
                        <a:rPr lang="en-US" sz="2000" b="0" dirty="0" err="1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virologic</a:t>
                      </a: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and immunologic responses for </a:t>
                      </a:r>
                      <a:r>
                        <a:rPr lang="en-US" sz="2000" b="0" dirty="0" err="1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darunavir</a:t>
                      </a: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/</a:t>
                      </a:r>
                      <a:r>
                        <a:rPr lang="en-US" sz="2000" b="0" dirty="0" err="1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cobicistat</a:t>
                      </a: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were similar to previous data for </a:t>
                      </a:r>
                      <a:r>
                        <a:rPr lang="en-US" sz="2000" b="0" dirty="0" err="1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darunavir</a:t>
                      </a:r>
                      <a:r>
                        <a:rPr lang="en-US" sz="2000" b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/ritonavir 800/100 mg once daily.”</a:t>
                      </a:r>
                      <a:endParaRPr lang="en-US" sz="2000" b="0" dirty="0" smtClean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307422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5074835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CRC">
  <a:themeElements>
    <a:clrScheme name="Custom 14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967C4A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ustom 14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967C4A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Custom 14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967C4A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NCRC.thmx</Template>
  <TotalTime>38780</TotalTime>
  <Words>315</Words>
  <Application>Microsoft Office PowerPoint</Application>
  <PresentationFormat>On-screen Show (4:3)</PresentationFormat>
  <Paragraphs>51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ＭＳ Ｐゴシック</vt:lpstr>
      <vt:lpstr>Arial</vt:lpstr>
      <vt:lpstr>Geneva</vt:lpstr>
      <vt:lpstr>Lucida Grande</vt:lpstr>
      <vt:lpstr>Times New Roman</vt:lpstr>
      <vt:lpstr>NCRC</vt:lpstr>
      <vt:lpstr>Cobicistat-Boosted Darunavir + 2 NRTIs Study 130</vt:lpstr>
      <vt:lpstr>Cobicistat-Boosted Darunavir + 2 NRTIs  Study 130: Design</vt:lpstr>
      <vt:lpstr>Cobicistat-Boosted Darunavir + 2 NRTIs  Study 130: Results</vt:lpstr>
      <vt:lpstr>Cobicistat-Boosted Darunavir + 2 NRTIs  Study 130: Results</vt:lpstr>
      <vt:lpstr>Cobicistat-Boosted Darunavir + 2 N(t)RTIs  Study 130: Results</vt:lpstr>
      <vt:lpstr>Cobicistat-Boosted Darunavir + 2 N(t)RTIs  Study 130: Results</vt:lpstr>
      <vt:lpstr>Cobicistat-Boosted Darunavir + 2 N(t)RTIs  Study 130: Conclusion</vt:lpstr>
      <vt:lpstr>PowerPoint Presentation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Kent Unruh</cp:lastModifiedBy>
  <cp:revision>1480</cp:revision>
  <cp:lastPrinted>2008-02-05T14:34:24Z</cp:lastPrinted>
  <dcterms:created xsi:type="dcterms:W3CDTF">2010-11-28T05:36:22Z</dcterms:created>
  <dcterms:modified xsi:type="dcterms:W3CDTF">2017-06-14T16:36:04Z</dcterms:modified>
</cp:coreProperties>
</file>