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954" r:id="rId2"/>
    <p:sldId id="979" r:id="rId3"/>
    <p:sldId id="982" r:id="rId4"/>
    <p:sldId id="980" r:id="rId5"/>
    <p:sldId id="983" r:id="rId6"/>
    <p:sldId id="985" r:id="rId7"/>
    <p:sldId id="905" r:id="rId8"/>
    <p:sldId id="4514"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6BA"/>
    <a:srgbClr val="6B467B"/>
    <a:srgbClr val="468593"/>
    <a:srgbClr val="294680"/>
    <a:srgbClr val="5AB4C8"/>
    <a:srgbClr val="67C6DC"/>
    <a:srgbClr val="3C737F"/>
    <a:srgbClr val="3B8077"/>
    <a:srgbClr val="4678DD"/>
    <a:srgbClr val="315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2" autoAdjust="0"/>
    <p:restoredTop sz="90679" autoAdjust="0"/>
  </p:normalViewPr>
  <p:slideViewPr>
    <p:cSldViewPr snapToGrid="0" showGuides="1">
      <p:cViewPr varScale="1">
        <p:scale>
          <a:sx n="152" d="100"/>
          <a:sy n="152" d="100"/>
        </p:scale>
        <p:origin x="408"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71288177469085801"/>
        </c:manualLayout>
      </c:layout>
      <c:barChart>
        <c:barDir val="col"/>
        <c:grouping val="clustered"/>
        <c:varyColors val="0"/>
        <c:ser>
          <c:idx val="0"/>
          <c:order val="0"/>
          <c:tx>
            <c:strRef>
              <c:f>Sheet1!$B$1</c:f>
              <c:strCache>
                <c:ptCount val="1"/>
                <c:pt idx="0">
                  <c:v>All patients </c:v>
                </c:pt>
              </c:strCache>
            </c:strRef>
          </c:tx>
          <c:spPr>
            <a:gradFill>
              <a:gsLst>
                <a:gs pos="0">
                  <a:srgbClr val="294680"/>
                </a:gs>
                <a:gs pos="99000">
                  <a:srgbClr val="4678DD"/>
                </a:gs>
              </a:gsLst>
              <a:lin ang="0" scaled="1"/>
            </a:gradFill>
            <a:ln w="12700">
              <a:noFill/>
            </a:ln>
            <a:effectLst/>
            <a:scene3d>
              <a:camera prst="orthographicFront"/>
              <a:lightRig rig="threePt" dir="t"/>
            </a:scene3d>
            <a:sp3d>
              <a:bevelT h="38100"/>
            </a:sp3d>
          </c:spPr>
          <c:invertIfNegative val="0"/>
          <c:dPt>
            <c:idx val="0"/>
            <c:invertIfNegative val="0"/>
            <c:bubble3D val="0"/>
            <c:spPr>
              <a:gradFill>
                <a:gsLst>
                  <a:gs pos="0">
                    <a:srgbClr val="294680"/>
                  </a:gs>
                  <a:gs pos="99000">
                    <a:srgbClr val="4678D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AC04-A34E-899E-0006F1C2161E}"/>
              </c:ext>
            </c:extLst>
          </c:dPt>
          <c:dPt>
            <c:idx val="2"/>
            <c:invertIfNegative val="0"/>
            <c:bubble3D val="0"/>
            <c:spPr>
              <a:gradFill>
                <a:gsLst>
                  <a:gs pos="0">
                    <a:srgbClr val="294680"/>
                  </a:gs>
                  <a:gs pos="99000">
                    <a:srgbClr val="4678D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C04-A34E-899E-0006F1C2161E}"/>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Sheet1!$B$2:$B$4</c:f>
              <c:numCache>
                <c:formatCode>0</c:formatCode>
                <c:ptCount val="3"/>
                <c:pt idx="0">
                  <c:v>81</c:v>
                </c:pt>
                <c:pt idx="1">
                  <c:v>81</c:v>
                </c:pt>
                <c:pt idx="2">
                  <c:v>80</c:v>
                </c:pt>
              </c:numCache>
            </c:numRef>
          </c:val>
          <c:extLst>
            <c:ext xmlns:c16="http://schemas.microsoft.com/office/drawing/2014/chart" uri="{C3380CC4-5D6E-409C-BE32-E72D297353CC}">
              <c16:uniqueId val="{00000000-7A06-9B46-A383-D2525E17BE91}"/>
            </c:ext>
          </c:extLst>
        </c:ser>
        <c:ser>
          <c:idx val="1"/>
          <c:order val="1"/>
          <c:tx>
            <c:strRef>
              <c:f>Sheet1!$C$1</c:f>
              <c:strCache>
                <c:ptCount val="1"/>
                <c:pt idx="0">
                  <c:v>Treatment-naïve</c:v>
                </c:pt>
              </c:strCache>
            </c:strRef>
          </c:tx>
          <c:spPr>
            <a:gradFill>
              <a:gsLst>
                <a:gs pos="0">
                  <a:srgbClr val="3C737F"/>
                </a:gs>
                <a:gs pos="99000">
                  <a:srgbClr val="67C6DC"/>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3C737F"/>
                  </a:gs>
                  <a:gs pos="99000">
                    <a:srgbClr val="5AB4C8"/>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3904-FE46-9EF1-60EA87590721}"/>
              </c:ext>
            </c:extLst>
          </c:dPt>
          <c:dPt>
            <c:idx val="1"/>
            <c:invertIfNegative val="0"/>
            <c:bubble3D val="0"/>
            <c:spPr>
              <a:gradFill>
                <a:gsLst>
                  <a:gs pos="0">
                    <a:srgbClr val="3C737F"/>
                  </a:gs>
                  <a:gs pos="99000">
                    <a:srgbClr val="5AB4C8"/>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3904-FE46-9EF1-60EA87590721}"/>
              </c:ext>
            </c:extLst>
          </c:dPt>
          <c:dPt>
            <c:idx val="2"/>
            <c:invertIfNegative val="0"/>
            <c:bubble3D val="0"/>
            <c:spPr>
              <a:gradFill>
                <a:gsLst>
                  <a:gs pos="0">
                    <a:srgbClr val="3C737F"/>
                  </a:gs>
                  <a:gs pos="99000">
                    <a:srgbClr val="5AB4C8"/>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3904-FE46-9EF1-60EA87590721}"/>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Sheet1!$C$2:$C$4</c:f>
              <c:numCache>
                <c:formatCode>General</c:formatCode>
                <c:ptCount val="3"/>
                <c:pt idx="0">
                  <c:v>83</c:v>
                </c:pt>
                <c:pt idx="1">
                  <c:v>84</c:v>
                </c:pt>
                <c:pt idx="2">
                  <c:v>81</c:v>
                </c:pt>
              </c:numCache>
            </c:numRef>
          </c:val>
          <c:extLst>
            <c:ext xmlns:c16="http://schemas.microsoft.com/office/drawing/2014/chart" uri="{C3380CC4-5D6E-409C-BE32-E72D297353CC}">
              <c16:uniqueId val="{00000001-7A06-9B46-A383-D2525E17BE91}"/>
            </c:ext>
          </c:extLst>
        </c:ser>
        <c:dLbls>
          <c:showLegendKey val="0"/>
          <c:showVal val="1"/>
          <c:showCatName val="0"/>
          <c:showSerName val="0"/>
          <c:showPercent val="0"/>
          <c:showBubbleSize val="0"/>
        </c:dLbls>
        <c:gapWidth val="75"/>
        <c:axId val="-1986881352"/>
        <c:axId val="-1986970744"/>
      </c:barChart>
      <c:catAx>
        <c:axId val="-1986881352"/>
        <c:scaling>
          <c:orientation val="minMax"/>
        </c:scaling>
        <c:delete val="0"/>
        <c:axPos val="b"/>
        <c:title>
          <c:tx>
            <c:rich>
              <a:bodyPr/>
              <a:lstStyle/>
              <a:p>
                <a:pPr>
                  <a:defRPr/>
                </a:pPr>
                <a:r>
                  <a:rPr lang="en-US"/>
                  <a:t>Baseline HIV RNA </a:t>
                </a:r>
              </a:p>
            </c:rich>
          </c:tx>
          <c:layout>
            <c:manualLayout>
              <c:xMode val="edge"/>
              <c:yMode val="edge"/>
              <c:x val="0.61239671429960096"/>
              <c:y val="0.92714397148032801"/>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986970744"/>
        <c:crosses val="autoZero"/>
        <c:auto val="1"/>
        <c:lblAlgn val="ctr"/>
        <c:lblOffset val="1"/>
        <c:tickLblSkip val="1"/>
        <c:tickMarkSkip val="1"/>
        <c:noMultiLvlLbl val="0"/>
      </c:catAx>
      <c:valAx>
        <c:axId val="-1986970744"/>
        <c:scaling>
          <c:orientation val="minMax"/>
          <c:max val="100"/>
          <c:min val="0"/>
        </c:scaling>
        <c:delete val="0"/>
        <c:axPos val="l"/>
        <c:title>
          <c:tx>
            <c:rich>
              <a:bodyPr/>
              <a:lstStyle/>
              <a:p>
                <a:pPr>
                  <a:defRPr/>
                </a:pPr>
                <a:r>
                  <a:rPr lang="en-US" dirty="0"/>
                  <a:t>HIV RNA &lt;50 copies/mL (%)</a:t>
                </a:r>
              </a:p>
            </c:rich>
          </c:tx>
          <c:layout>
            <c:manualLayout>
              <c:xMode val="edge"/>
              <c:yMode val="edge"/>
              <c:x val="1.3656178152149586E-3"/>
              <c:y val="0.12423949540091273"/>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68813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7340453971031"/>
          <c:y val="1.8543358318437099E-2"/>
          <c:w val="0.46352726742490502"/>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All patients</c:v>
                </c:pt>
              </c:strCache>
            </c:strRef>
          </c:tx>
          <c:spPr>
            <a:gradFill>
              <a:gsLst>
                <a:gs pos="0">
                  <a:srgbClr val="294680"/>
                </a:gs>
                <a:gs pos="99000">
                  <a:srgbClr val="4678DD"/>
                </a:gs>
              </a:gsLst>
              <a:lin ang="0" scaled="0"/>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Snapshot</c:v>
                </c:pt>
                <c:pt idx="1">
                  <c:v>TLOVR Analysis</c:v>
                </c:pt>
                <c:pt idx="2">
                  <c:v>Missing = Failure </c:v>
                </c:pt>
              </c:strCache>
            </c:strRef>
          </c:cat>
          <c:val>
            <c:numRef>
              <c:f>Sheet1!$B$2:$B$4</c:f>
              <c:numCache>
                <c:formatCode>0</c:formatCode>
                <c:ptCount val="3"/>
                <c:pt idx="0">
                  <c:v>81</c:v>
                </c:pt>
                <c:pt idx="1">
                  <c:v>81</c:v>
                </c:pt>
                <c:pt idx="2">
                  <c:v>83</c:v>
                </c:pt>
              </c:numCache>
            </c:numRef>
          </c:val>
          <c:extLst>
            <c:ext xmlns:c16="http://schemas.microsoft.com/office/drawing/2014/chart" uri="{C3380CC4-5D6E-409C-BE32-E72D297353CC}">
              <c16:uniqueId val="{00000000-83A7-5248-8490-2DB5A3B490D2}"/>
            </c:ext>
          </c:extLst>
        </c:ser>
        <c:ser>
          <c:idx val="1"/>
          <c:order val="1"/>
          <c:tx>
            <c:strRef>
              <c:f>Sheet1!$C$1</c:f>
              <c:strCache>
                <c:ptCount val="1"/>
                <c:pt idx="0">
                  <c:v>Treatment-naïve</c:v>
                </c:pt>
              </c:strCache>
            </c:strRef>
          </c:tx>
          <c:spPr>
            <a:gradFill>
              <a:gsLst>
                <a:gs pos="0">
                  <a:srgbClr val="3C737F"/>
                </a:gs>
                <a:gs pos="99000">
                  <a:srgbClr val="5AB4C8"/>
                </a:gs>
              </a:gsLst>
              <a:lin ang="0" scaled="0"/>
            </a:gradFill>
            <a:ln w="12700">
              <a:noFill/>
            </a:ln>
            <a:scene3d>
              <a:camera prst="orthographicFront"/>
              <a:lightRig rig="threePt" dir="t"/>
            </a:scene3d>
            <a:sp3d>
              <a:bevelT w="38100" h="38100"/>
            </a:sp3d>
          </c:spPr>
          <c:invertIfNegative val="0"/>
          <c:dLbls>
            <c:spPr>
              <a:noFill/>
              <a:ln>
                <a:noFill/>
              </a:ln>
              <a:effectLst/>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Snapshot</c:v>
                </c:pt>
                <c:pt idx="1">
                  <c:v>TLOVR Analysis</c:v>
                </c:pt>
                <c:pt idx="2">
                  <c:v>Missing = Failure </c:v>
                </c:pt>
              </c:strCache>
            </c:strRef>
          </c:cat>
          <c:val>
            <c:numRef>
              <c:f>Sheet1!$C$2:$C$4</c:f>
              <c:numCache>
                <c:formatCode>0</c:formatCode>
                <c:ptCount val="3"/>
                <c:pt idx="0">
                  <c:v>83</c:v>
                </c:pt>
                <c:pt idx="1">
                  <c:v>83</c:v>
                </c:pt>
                <c:pt idx="2">
                  <c:v>85</c:v>
                </c:pt>
              </c:numCache>
            </c:numRef>
          </c:val>
          <c:extLst>
            <c:ext xmlns:c16="http://schemas.microsoft.com/office/drawing/2014/chart" uri="{C3380CC4-5D6E-409C-BE32-E72D297353CC}">
              <c16:uniqueId val="{00000001-83A7-5248-8490-2DB5A3B490D2}"/>
            </c:ext>
          </c:extLst>
        </c:ser>
        <c:dLbls>
          <c:showLegendKey val="0"/>
          <c:showVal val="1"/>
          <c:showCatName val="0"/>
          <c:showSerName val="0"/>
          <c:showPercent val="0"/>
          <c:showBubbleSize val="0"/>
        </c:dLbls>
        <c:gapWidth val="75"/>
        <c:axId val="-2114773976"/>
        <c:axId val="-2114486600"/>
      </c:barChart>
      <c:catAx>
        <c:axId val="-2114773976"/>
        <c:scaling>
          <c:orientation val="minMax"/>
        </c:scaling>
        <c:delete val="0"/>
        <c:axPos val="b"/>
        <c:title>
          <c:tx>
            <c:rich>
              <a:bodyPr/>
              <a:lstStyle/>
              <a:p>
                <a:pPr>
                  <a:defRPr/>
                </a:pPr>
                <a:r>
                  <a:rPr lang="en-US"/>
                  <a:t>Statistical Analysis </a:t>
                </a:r>
              </a:p>
            </c:rich>
          </c:tx>
          <c:layout>
            <c:manualLayout>
              <c:xMode val="edge"/>
              <c:yMode val="edge"/>
              <c:x val="0.42541046952464301"/>
              <c:y val="0.909600063360676"/>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b="0"/>
            </a:pPr>
            <a:endParaRPr lang="en-US"/>
          </a:p>
        </c:txPr>
        <c:crossAx val="-2114486600"/>
        <c:crosses val="autoZero"/>
        <c:auto val="1"/>
        <c:lblAlgn val="ctr"/>
        <c:lblOffset val="1"/>
        <c:tickLblSkip val="1"/>
        <c:tickMarkSkip val="1"/>
        <c:noMultiLvlLbl val="0"/>
      </c:catAx>
      <c:valAx>
        <c:axId val="-2114486600"/>
        <c:scaling>
          <c:orientation val="minMax"/>
          <c:max val="100"/>
          <c:min val="0"/>
        </c:scaling>
        <c:delete val="0"/>
        <c:axPos val="l"/>
        <c:title>
          <c:tx>
            <c:rich>
              <a:bodyPr/>
              <a:lstStyle/>
              <a:p>
                <a:pPr>
                  <a:defRPr/>
                </a:pPr>
                <a:r>
                  <a:rPr lang="en-US"/>
                  <a:t>HIV RNA &lt;50 copies/mL (%)</a:t>
                </a:r>
              </a:p>
            </c:rich>
          </c:tx>
          <c:layout>
            <c:manualLayout>
              <c:xMode val="edge"/>
              <c:yMode val="edge"/>
              <c:x val="4.0930385155343958E-3"/>
              <c:y val="0.12131540989808706"/>
            </c:manualLayout>
          </c:layout>
          <c:overlay val="0"/>
        </c:title>
        <c:numFmt formatCode="0" sourceLinked="0"/>
        <c:majorTickMark val="out"/>
        <c:minorTickMark val="none"/>
        <c:tickLblPos val="nextTo"/>
        <c:spPr>
          <a:ln w="6350">
            <a:solidFill>
              <a:srgbClr val="000000"/>
            </a:solidFill>
          </a:ln>
        </c:spPr>
        <c:txPr>
          <a:bodyPr/>
          <a:lstStyle/>
          <a:p>
            <a:pPr>
              <a:defRPr sz="1200" b="0"/>
            </a:pPr>
            <a:endParaRPr lang="en-US"/>
          </a:p>
        </c:txPr>
        <c:crossAx val="-21147739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b="0"/>
            </a:pPr>
            <a:endParaRPr lang="en-US"/>
          </a:p>
        </c:txPr>
      </c:legendEntry>
      <c:layout>
        <c:manualLayout>
          <c:xMode val="edge"/>
          <c:yMode val="edge"/>
          <c:x val="0.51659971323029097"/>
          <c:y val="2.13305395311091E-2"/>
          <c:w val="0.47259781763390701"/>
          <c:h val="6.8830151645261406E-2"/>
        </c:manualLayout>
      </c:layout>
      <c:overlay val="0"/>
      <c:spPr>
        <a:noFill/>
      </c:spPr>
      <c:txPr>
        <a:bodyPr/>
        <a:lstStyle/>
        <a:p>
          <a:pPr algn="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38248997945023"/>
          <c:y val="0.11943591426071699"/>
          <c:w val="0.84938109117174321"/>
          <c:h val="0.75674151146524304"/>
        </c:manualLayout>
      </c:layout>
      <c:barChart>
        <c:barDir val="col"/>
        <c:grouping val="clustered"/>
        <c:varyColors val="0"/>
        <c:ser>
          <c:idx val="0"/>
          <c:order val="0"/>
          <c:tx>
            <c:strRef>
              <c:f>Sheet1!$B$1</c:f>
              <c:strCache>
                <c:ptCount val="1"/>
                <c:pt idx="0">
                  <c:v>All patients</c:v>
                </c:pt>
              </c:strCache>
            </c:strRef>
          </c:tx>
          <c:spPr>
            <a:gradFill>
              <a:gsLst>
                <a:gs pos="0">
                  <a:srgbClr val="294680"/>
                </a:gs>
                <a:gs pos="99000">
                  <a:srgbClr val="4678DD"/>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0A7-744B-87EF-290633DA70DE}"/>
              </c:ext>
            </c:extLst>
          </c:dPt>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Serious adverse events</c:v>
                </c:pt>
                <c:pt idx="1">
                  <c:v>Treatment discontinuation due to AEs</c:v>
                </c:pt>
              </c:strCache>
            </c:strRef>
          </c:cat>
          <c:val>
            <c:numRef>
              <c:f>Sheet1!$B$2:$B$3</c:f>
              <c:numCache>
                <c:formatCode>0</c:formatCode>
                <c:ptCount val="2"/>
                <c:pt idx="0">
                  <c:v>8</c:v>
                </c:pt>
                <c:pt idx="1">
                  <c:v>5</c:v>
                </c:pt>
              </c:numCache>
            </c:numRef>
          </c:val>
          <c:extLst>
            <c:ext xmlns:c16="http://schemas.microsoft.com/office/drawing/2014/chart" uri="{C3380CC4-5D6E-409C-BE32-E72D297353CC}">
              <c16:uniqueId val="{00000002-E0A7-744B-87EF-290633DA70DE}"/>
            </c:ext>
          </c:extLst>
        </c:ser>
        <c:ser>
          <c:idx val="1"/>
          <c:order val="1"/>
          <c:tx>
            <c:strRef>
              <c:f>Sheet1!$C$1</c:f>
              <c:strCache>
                <c:ptCount val="1"/>
                <c:pt idx="0">
                  <c:v>Treatment-naïve</c:v>
                </c:pt>
              </c:strCache>
            </c:strRef>
          </c:tx>
          <c:spPr>
            <a:gradFill>
              <a:gsLst>
                <a:gs pos="0">
                  <a:srgbClr val="3C737F"/>
                </a:gs>
                <a:gs pos="99000">
                  <a:srgbClr val="5AB4C8"/>
                </a:gs>
              </a:gsLst>
              <a:lin ang="0" scaled="0"/>
            </a:gradFill>
            <a:ln w="12700">
              <a:noFill/>
            </a:ln>
            <a:scene3d>
              <a:camera prst="orthographicFront"/>
              <a:lightRig rig="threePt" dir="t"/>
            </a:scene3d>
            <a:sp3d>
              <a:bevelT w="38100" h="38100"/>
            </a:sp3d>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Serious adverse events</c:v>
                </c:pt>
                <c:pt idx="1">
                  <c:v>Treatment discontinuation due to AEs</c:v>
                </c:pt>
              </c:strCache>
            </c:strRef>
          </c:cat>
          <c:val>
            <c:numRef>
              <c:f>Sheet1!$C$2:$C$3</c:f>
              <c:numCache>
                <c:formatCode>General</c:formatCode>
                <c:ptCount val="2"/>
                <c:pt idx="0">
                  <c:v>7</c:v>
                </c:pt>
                <c:pt idx="1">
                  <c:v>5</c:v>
                </c:pt>
              </c:numCache>
            </c:numRef>
          </c:val>
          <c:extLst>
            <c:ext xmlns:c16="http://schemas.microsoft.com/office/drawing/2014/chart" uri="{C3380CC4-5D6E-409C-BE32-E72D297353CC}">
              <c16:uniqueId val="{00000003-E0A7-744B-87EF-290633DA70DE}"/>
            </c:ext>
          </c:extLst>
        </c:ser>
        <c:dLbls>
          <c:showLegendKey val="0"/>
          <c:showVal val="1"/>
          <c:showCatName val="0"/>
          <c:showSerName val="0"/>
          <c:showPercent val="0"/>
          <c:showBubbleSize val="0"/>
        </c:dLbls>
        <c:gapWidth val="175"/>
        <c:axId val="-2114619560"/>
        <c:axId val="-2114629608"/>
      </c:barChart>
      <c:catAx>
        <c:axId val="-211461956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114629608"/>
        <c:crosses val="autoZero"/>
        <c:auto val="1"/>
        <c:lblAlgn val="ctr"/>
        <c:lblOffset val="1"/>
        <c:tickLblSkip val="1"/>
        <c:tickMarkSkip val="1"/>
        <c:noMultiLvlLbl val="0"/>
      </c:catAx>
      <c:valAx>
        <c:axId val="-2114629608"/>
        <c:scaling>
          <c:orientation val="minMax"/>
          <c:max val="12"/>
          <c:min val="0"/>
        </c:scaling>
        <c:delete val="0"/>
        <c:axPos val="l"/>
        <c:title>
          <c:tx>
            <c:rich>
              <a:bodyPr/>
              <a:lstStyle/>
              <a:p>
                <a:pPr>
                  <a:defRPr/>
                </a:pPr>
                <a:r>
                  <a:rPr lang="en-US"/>
                  <a:t>Patients (%)</a:t>
                </a:r>
              </a:p>
            </c:rich>
          </c:tx>
          <c:layout>
            <c:manualLayout>
              <c:xMode val="edge"/>
              <c:yMode val="edge"/>
              <c:x val="1.2993524791959147E-2"/>
              <c:y val="0.32678465867442247"/>
            </c:manualLayout>
          </c:layout>
          <c:overlay val="0"/>
        </c:title>
        <c:numFmt formatCode="0" sourceLinked="0"/>
        <c:majorTickMark val="out"/>
        <c:minorTickMark val="none"/>
        <c:tickLblPos val="nextTo"/>
        <c:spPr>
          <a:ln w="6350">
            <a:solidFill>
              <a:srgbClr val="000000"/>
            </a:solidFill>
          </a:ln>
        </c:spPr>
        <c:txPr>
          <a:bodyPr/>
          <a:lstStyle/>
          <a:p>
            <a:pPr>
              <a:defRPr sz="1200" b="0"/>
            </a:pPr>
            <a:endParaRPr lang="en-US"/>
          </a:p>
        </c:txPr>
        <c:crossAx val="-2114619560"/>
        <c:crosses val="autoZero"/>
        <c:crossBetween val="between"/>
        <c:majorUnit val="2"/>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b="0"/>
            </a:pPr>
            <a:endParaRPr lang="en-US"/>
          </a:p>
        </c:txPr>
      </c:legendEntry>
      <c:layout>
        <c:manualLayout>
          <c:xMode val="edge"/>
          <c:yMode val="edge"/>
          <c:x val="0.51659971323029097"/>
          <c:y val="1.8543358318437099E-2"/>
          <c:w val="0.44553380480217702"/>
          <c:h val="7.5135355165138404E-2"/>
        </c:manualLayout>
      </c:layout>
      <c:overlay val="0"/>
      <c:spPr>
        <a:noFill/>
      </c:spPr>
      <c:txPr>
        <a:bodyPr/>
        <a:lstStyle/>
        <a:p>
          <a:pPr algn="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0.00499</cdr:x>
      <cdr:y>0.92737</cdr:y>
    </cdr:from>
    <cdr:to>
      <cdr:x>0.38462</cdr:x>
      <cdr:y>0.98478</cdr:y>
    </cdr:to>
    <cdr:sp macro="" textlink="">
      <cdr:nvSpPr>
        <cdr:cNvPr id="2" name="TextBox 1"/>
        <cdr:cNvSpPr txBox="1"/>
      </cdr:nvSpPr>
      <cdr:spPr>
        <a:xfrm xmlns:a="http://schemas.openxmlformats.org/drawingml/2006/main">
          <a:off x="39263" y="3137560"/>
          <a:ext cx="2985350" cy="19423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100" dirty="0">
              <a:latin typeface="Arial"/>
            </a:rPr>
            <a:t>TLOVR = Time to loss of </a:t>
          </a:r>
          <a:r>
            <a:rPr lang="en-US" sz="1100" dirty="0" err="1">
              <a:latin typeface="Arial"/>
            </a:rPr>
            <a:t>virologic</a:t>
          </a:r>
          <a:r>
            <a:rPr lang="en-US" sz="1100" dirty="0">
              <a:latin typeface="Arial"/>
            </a:rPr>
            <a:t> response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86921336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2333" y="2324233"/>
            <a:ext cx="8223499" cy="853250"/>
          </a:xfrm>
          <a:prstGeom prst="rect">
            <a:avLst/>
          </a:prstGeom>
        </p:spPr>
        <p:txBody>
          <a:bodyPr lIns="91440" tIns="45720" rIns="91440" bIns="45720" anchor="t">
            <a:normAutofit/>
          </a:bodyPr>
          <a:lstStyle>
            <a:lvl1pPr algn="ctr">
              <a:defRPr sz="24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3" y="1907113"/>
            <a:ext cx="8223499" cy="407762"/>
          </a:xfrm>
          <a:prstGeom prst="rect">
            <a:avLst/>
          </a:prstGeom>
        </p:spPr>
        <p:txBody>
          <a:bodyPr tIns="91440" bIns="91440" anchor="t"/>
          <a:lstStyle>
            <a:lvl1pPr marL="0" indent="0" algn="ctr">
              <a:lnSpc>
                <a:spcPct val="100000"/>
              </a:lnSpc>
              <a:spcBef>
                <a:spcPts val="0"/>
              </a:spcBef>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9" name="Straight Connector 8"/>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3778214"/>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690149"/>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Divider Color">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130402"/>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8" r:id="rId25"/>
    <p:sldLayoutId id="2147483759"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Darunavir-Cobicistat + 2 NRTIs</a:t>
            </a:r>
            <a:br>
              <a:rPr lang="en-US" sz="1800" b="0" dirty="0"/>
            </a:br>
            <a:r>
              <a:rPr lang="en-US" dirty="0"/>
              <a:t>Study 130</a:t>
            </a:r>
          </a:p>
        </p:txBody>
      </p:sp>
    </p:spTree>
    <p:extLst>
      <p:ext uri="{BB962C8B-B14F-4D97-AF65-F5344CB8AC3E}">
        <p14:creationId xmlns:p14="http://schemas.microsoft.com/office/powerpoint/2010/main" val="339241808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sp>
        <p:nvSpPr>
          <p:cNvPr id="4" name="Content Placeholder 3">
            <a:extLst>
              <a:ext uri="{FF2B5EF4-FFF2-40B4-BE49-F238E27FC236}">
                <a16:creationId xmlns:a16="http://schemas.microsoft.com/office/drawing/2014/main" id="{2CF78980-AEFB-74A0-3368-4DC3EC9B971C}"/>
              </a:ext>
            </a:extLst>
          </p:cNvPr>
          <p:cNvSpPr>
            <a:spLocks noGrp="1"/>
          </p:cNvSpPr>
          <p:nvPr>
            <p:ph sz="half" idx="2"/>
          </p:nvPr>
        </p:nvSpPr>
        <p:spPr>
          <a:xfrm>
            <a:off x="323850" y="1184224"/>
            <a:ext cx="5215714" cy="3624843"/>
          </a:xfrm>
        </p:spPr>
        <p:txBody>
          <a:bodyPr>
            <a:noAutofit/>
          </a:bodyPr>
          <a:lstStyle/>
          <a:p>
            <a:pPr>
              <a:lnSpc>
                <a:spcPts val="1700"/>
              </a:lnSpc>
            </a:pPr>
            <a:r>
              <a:rPr lang="en-US" sz="1500" b="1" dirty="0"/>
              <a:t>Background</a:t>
            </a:r>
            <a:r>
              <a:rPr lang="en-US" sz="1500" dirty="0"/>
              <a:t>: </a:t>
            </a:r>
            <a:r>
              <a:rPr lang="en-US" sz="1500" u="none" baseline="0" dirty="0">
                <a:solidFill>
                  <a:srgbClr val="000000"/>
                </a:solidFill>
              </a:rPr>
              <a:t>Phase 3b, open label, single-arm study to evaluate the safety and efficacy of cobicistat-boosted darunavir plus two NRTIs in antiretroviral treatment-naïve and treatment-experienced adults with HIV</a:t>
            </a:r>
            <a:endParaRPr lang="en-US" sz="1500" dirty="0"/>
          </a:p>
          <a:p>
            <a:pPr>
              <a:lnSpc>
                <a:spcPts val="1700"/>
              </a:lnSpc>
              <a:spcBef>
                <a:spcPts val="1000"/>
              </a:spcBef>
            </a:pPr>
            <a:r>
              <a:rPr lang="en-US" sz="1500" b="1" dirty="0"/>
              <a:t>Inclusions Criteria (n = 313)</a:t>
            </a:r>
          </a:p>
          <a:p>
            <a:pPr lvl="1">
              <a:lnSpc>
                <a:spcPts val="1700"/>
              </a:lnSpc>
            </a:pPr>
            <a:r>
              <a:rPr lang="en-US" sz="1500" dirty="0">
                <a:solidFill>
                  <a:srgbClr val="000000"/>
                </a:solidFill>
              </a:rPr>
              <a:t>Antiretroviral</a:t>
            </a:r>
            <a:r>
              <a:rPr lang="en-US" sz="1500" baseline="0" dirty="0">
                <a:solidFill>
                  <a:srgbClr val="000000"/>
                </a:solidFill>
              </a:rPr>
              <a:t> t</a:t>
            </a:r>
            <a:r>
              <a:rPr lang="en-US" sz="1500" dirty="0">
                <a:solidFill>
                  <a:srgbClr val="000000"/>
                </a:solidFill>
              </a:rPr>
              <a:t>reatment-naïve</a:t>
            </a:r>
            <a:r>
              <a:rPr lang="en-US" sz="1500" baseline="0" dirty="0">
                <a:solidFill>
                  <a:srgbClr val="000000"/>
                </a:solidFill>
              </a:rPr>
              <a:t> or –experienced</a:t>
            </a:r>
            <a:endParaRPr lang="en-US" sz="1500" dirty="0"/>
          </a:p>
          <a:p>
            <a:pPr lvl="1">
              <a:lnSpc>
                <a:spcPts val="1700"/>
              </a:lnSpc>
            </a:pPr>
            <a:r>
              <a:rPr lang="en-US" sz="1500" baseline="0" dirty="0">
                <a:solidFill>
                  <a:srgbClr val="000000"/>
                </a:solidFill>
              </a:rPr>
              <a:t>On stable ART for ≥12 weeks</a:t>
            </a:r>
            <a:endParaRPr lang="en-US" sz="1500" dirty="0"/>
          </a:p>
          <a:p>
            <a:pPr lvl="1">
              <a:lnSpc>
                <a:spcPts val="1700"/>
              </a:lnSpc>
            </a:pPr>
            <a:r>
              <a:rPr lang="en-US" sz="1500" baseline="0" dirty="0">
                <a:solidFill>
                  <a:srgbClr val="000000"/>
                </a:solidFill>
              </a:rPr>
              <a:t>HIV RNA ≥1000 copies/mL</a:t>
            </a:r>
          </a:p>
          <a:p>
            <a:pPr lvl="1">
              <a:lnSpc>
                <a:spcPts val="1700"/>
              </a:lnSpc>
            </a:pPr>
            <a:r>
              <a:rPr lang="en-US" sz="1500" baseline="0" dirty="0">
                <a:solidFill>
                  <a:srgbClr val="000000"/>
                </a:solidFill>
              </a:rPr>
              <a:t>GFR ≥80 mL/min </a:t>
            </a:r>
            <a:endParaRPr lang="en-US" sz="1500" baseline="0" dirty="0"/>
          </a:p>
          <a:p>
            <a:pPr lvl="1">
              <a:lnSpc>
                <a:spcPts val="1700"/>
              </a:lnSpc>
            </a:pPr>
            <a:r>
              <a:rPr lang="en-US" sz="1500" dirty="0">
                <a:solidFill>
                  <a:srgbClr val="000000"/>
                </a:solidFill>
              </a:rPr>
              <a:t>No darunavir-associated resistance mutations</a:t>
            </a:r>
            <a:endParaRPr lang="en-US" sz="1500" dirty="0"/>
          </a:p>
          <a:p>
            <a:pPr lvl="1">
              <a:lnSpc>
                <a:spcPts val="1700"/>
              </a:lnSpc>
            </a:pPr>
            <a:r>
              <a:rPr lang="en-US" sz="1500" baseline="0" dirty="0">
                <a:solidFill>
                  <a:srgbClr val="000000"/>
                </a:solidFill>
              </a:rPr>
              <a:t>Genotypic sensitivity to the two NRTIs</a:t>
            </a:r>
            <a:endParaRPr lang="en-US" sz="1500" dirty="0"/>
          </a:p>
          <a:p>
            <a:pPr lvl="1">
              <a:lnSpc>
                <a:spcPts val="1700"/>
              </a:lnSpc>
            </a:pPr>
            <a:r>
              <a:rPr lang="en-US" sz="1500" baseline="0" dirty="0">
                <a:solidFill>
                  <a:srgbClr val="000000"/>
                </a:solidFill>
              </a:rPr>
              <a:t>No past or current use of darunavir </a:t>
            </a:r>
            <a:endParaRPr lang="en-US" sz="1500" dirty="0"/>
          </a:p>
          <a:p>
            <a:pPr>
              <a:lnSpc>
                <a:spcPts val="1700"/>
              </a:lnSpc>
              <a:spcBef>
                <a:spcPts val="1000"/>
              </a:spcBef>
            </a:pPr>
            <a:r>
              <a:rPr lang="en-US" sz="1500" b="1" dirty="0"/>
              <a:t>Treatment Arms</a:t>
            </a:r>
          </a:p>
          <a:p>
            <a:pPr lvl="1">
              <a:lnSpc>
                <a:spcPts val="1700"/>
              </a:lnSpc>
            </a:pPr>
            <a:r>
              <a:rPr lang="en-US" sz="1500" b="0" baseline="0" dirty="0">
                <a:solidFill>
                  <a:srgbClr val="000000"/>
                </a:solidFill>
              </a:rPr>
              <a:t>Cobicistat 150 mg QD + Darunavir 800 mg QD + </a:t>
            </a:r>
            <a:br>
              <a:rPr lang="en-US" sz="1500" b="0" baseline="0" dirty="0">
                <a:solidFill>
                  <a:srgbClr val="000000"/>
                </a:solidFill>
              </a:rPr>
            </a:br>
            <a:r>
              <a:rPr lang="en-US" sz="1500" b="0" baseline="0" dirty="0">
                <a:solidFill>
                  <a:srgbClr val="000000"/>
                </a:solidFill>
              </a:rPr>
              <a:t>2 investigator-selected NRTIs</a:t>
            </a:r>
            <a:endParaRPr lang="en-US" sz="1500" dirty="0"/>
          </a:p>
        </p:txBody>
      </p:sp>
      <p:sp>
        <p:nvSpPr>
          <p:cNvPr id="24" name="Rectangle 7"/>
          <p:cNvSpPr>
            <a:spLocks noChangeArrowheads="1"/>
          </p:cNvSpPr>
          <p:nvPr/>
        </p:nvSpPr>
        <p:spPr bwMode="ltGray">
          <a:xfrm>
            <a:off x="6134984" y="2494750"/>
            <a:ext cx="2838893" cy="921254"/>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350" b="1" dirty="0">
                <a:solidFill>
                  <a:srgbClr val="000000"/>
                </a:solidFill>
                <a:latin typeface="Arial"/>
                <a:cs typeface="Arial"/>
              </a:rPr>
              <a:t>Cobicistat + Darunavir + 2 NRTIs</a:t>
            </a:r>
            <a:br>
              <a:rPr lang="en-US" sz="1350" b="1" dirty="0">
                <a:solidFill>
                  <a:srgbClr val="000000"/>
                </a:solidFill>
                <a:latin typeface="Arial"/>
                <a:cs typeface="Arial"/>
              </a:rPr>
            </a:br>
            <a:r>
              <a:rPr lang="en-US" sz="1050" dirty="0">
                <a:solidFill>
                  <a:srgbClr val="000000"/>
                </a:solidFill>
                <a:latin typeface="Arial"/>
                <a:cs typeface="Arial"/>
              </a:rPr>
              <a:t>(n = 313)</a:t>
            </a:r>
          </a:p>
        </p:txBody>
      </p:sp>
      <p:cxnSp>
        <p:nvCxnSpPr>
          <p:cNvPr id="11" name="Straight Connector 10"/>
          <p:cNvCxnSpPr/>
          <p:nvPr/>
        </p:nvCxnSpPr>
        <p:spPr>
          <a:xfrm>
            <a:off x="5552853" y="2977905"/>
            <a:ext cx="571500" cy="0"/>
          </a:xfrm>
          <a:prstGeom prst="line">
            <a:avLst/>
          </a:prstGeom>
          <a:ln w="1905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3851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(Intent-to-Treat FDA Snapshot Analysis)</a:t>
            </a:r>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14" name="Chart 13"/>
          <p:cNvGraphicFramePr>
            <a:graphicFrameLocks/>
          </p:cNvGraphicFramePr>
          <p:nvPr>
            <p:extLst>
              <p:ext uri="{D42A27DB-BD31-4B8C-83A1-F6EECF244321}">
                <p14:modId xmlns:p14="http://schemas.microsoft.com/office/powerpoint/2010/main" val="2306069165"/>
              </p:ext>
            </p:extLst>
          </p:nvPr>
        </p:nvGraphicFramePr>
        <p:xfrm>
          <a:off x="645932" y="1371600"/>
          <a:ext cx="7863840" cy="338328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a:off x="4124148" y="4513523"/>
            <a:ext cx="393192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74922"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253/313</a:t>
            </a:r>
          </a:p>
        </p:txBody>
      </p:sp>
      <p:sp>
        <p:nvSpPr>
          <p:cNvPr id="17" name="TextBox 16"/>
          <p:cNvSpPr txBox="1"/>
          <p:nvPr/>
        </p:nvSpPr>
        <p:spPr>
          <a:xfrm>
            <a:off x="2754484"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244/295</a:t>
            </a:r>
          </a:p>
        </p:txBody>
      </p:sp>
      <p:sp>
        <p:nvSpPr>
          <p:cNvPr id="18" name="TextBox 17"/>
          <p:cNvSpPr txBox="1"/>
          <p:nvPr/>
        </p:nvSpPr>
        <p:spPr>
          <a:xfrm>
            <a:off x="4169727"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148/182</a:t>
            </a:r>
          </a:p>
        </p:txBody>
      </p:sp>
      <p:sp>
        <p:nvSpPr>
          <p:cNvPr id="19" name="TextBox 18"/>
          <p:cNvSpPr txBox="1"/>
          <p:nvPr/>
        </p:nvSpPr>
        <p:spPr>
          <a:xfrm>
            <a:off x="4966397"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145/173</a:t>
            </a:r>
          </a:p>
        </p:txBody>
      </p:sp>
      <p:sp>
        <p:nvSpPr>
          <p:cNvPr id="20" name="TextBox 19"/>
          <p:cNvSpPr txBox="1"/>
          <p:nvPr/>
        </p:nvSpPr>
        <p:spPr>
          <a:xfrm>
            <a:off x="6415319"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105/131</a:t>
            </a:r>
          </a:p>
        </p:txBody>
      </p:sp>
      <p:sp>
        <p:nvSpPr>
          <p:cNvPr id="21" name="TextBox 20"/>
          <p:cNvSpPr txBox="1"/>
          <p:nvPr/>
        </p:nvSpPr>
        <p:spPr>
          <a:xfrm>
            <a:off x="7194882"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99/122</a:t>
            </a:r>
          </a:p>
        </p:txBody>
      </p:sp>
    </p:spTree>
    <p:extLst>
      <p:ext uri="{BB962C8B-B14F-4D97-AF65-F5344CB8AC3E}">
        <p14:creationId xmlns:p14="http://schemas.microsoft.com/office/powerpoint/2010/main" val="5492151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by Different Statistical Analyses </a:t>
            </a:r>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3211318217"/>
              </p:ext>
            </p:extLst>
          </p:nvPr>
        </p:nvGraphicFramePr>
        <p:xfrm>
          <a:off x="629958" y="1351658"/>
          <a:ext cx="786384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40930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latin typeface="Arial" charset="0"/>
              </a:rPr>
            </a:br>
            <a:r>
              <a:rPr lang="en-US" sz="2000" dirty="0">
                <a:latin typeface="Arial" charset="0"/>
              </a:rPr>
              <a:t>Study 130: Results</a:t>
            </a:r>
            <a:endParaRPr lang="en-US" sz="2000" dirty="0"/>
          </a:p>
        </p:txBody>
      </p:sp>
      <p:sp>
        <p:nvSpPr>
          <p:cNvPr id="5" name="Content Placeholder 4"/>
          <p:cNvSpPr>
            <a:spLocks noGrp="1"/>
          </p:cNvSpPr>
          <p:nvPr>
            <p:ph type="body" sz="quarter" idx="14"/>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1568066102"/>
              </p:ext>
            </p:extLst>
          </p:nvPr>
        </p:nvGraphicFramePr>
        <p:xfrm>
          <a:off x="699087" y="1072554"/>
          <a:ext cx="7772399" cy="3286044"/>
        </p:xfrm>
        <a:graphic>
          <a:graphicData uri="http://schemas.openxmlformats.org/drawingml/2006/table">
            <a:tbl>
              <a:tblPr>
                <a:effectLst/>
              </a:tblPr>
              <a:tblGrid>
                <a:gridCol w="3382433">
                  <a:extLst>
                    <a:ext uri="{9D8B030D-6E8A-4147-A177-3AD203B41FA5}">
                      <a16:colId xmlns:a16="http://schemas.microsoft.com/office/drawing/2014/main" val="20000"/>
                    </a:ext>
                  </a:extLst>
                </a:gridCol>
                <a:gridCol w="2194983">
                  <a:extLst>
                    <a:ext uri="{9D8B030D-6E8A-4147-A177-3AD203B41FA5}">
                      <a16:colId xmlns:a16="http://schemas.microsoft.com/office/drawing/2014/main" val="20001"/>
                    </a:ext>
                  </a:extLst>
                </a:gridCol>
                <a:gridCol w="2194983">
                  <a:extLst>
                    <a:ext uri="{9D8B030D-6E8A-4147-A177-3AD203B41FA5}">
                      <a16:colId xmlns:a16="http://schemas.microsoft.com/office/drawing/2014/main" val="20002"/>
                    </a:ext>
                  </a:extLst>
                </a:gridCol>
              </a:tblGrid>
              <a:tr h="70605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Week 48: Adverse events (any grade), occurring in ≥ 10% of patients </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endParaRPr lang="en-US"/>
                    </a:p>
                  </a:txBody>
                  <a:tcPr/>
                </a:tc>
                <a:extLst>
                  <a:ext uri="{0D108BD9-81ED-4DB2-BD59-A6C34878D82A}">
                    <a16:rowId xmlns:a16="http://schemas.microsoft.com/office/drawing/2014/main" val="10000"/>
                  </a:ext>
                </a:extLst>
              </a:tr>
              <a:tr h="773204">
                <a:tc>
                  <a:txBody>
                    <a:bodyPr/>
                    <a:lstStyle/>
                    <a:p>
                      <a:pPr marL="91440" indent="0" algn="l"/>
                      <a:r>
                        <a:rPr kumimoji="0" lang="en-US" sz="14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Event</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All Patients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1529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Treatment-Naïve</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295)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68593"/>
                    </a:solidFill>
                  </a:tcPr>
                </a:tc>
                <a:extLst>
                  <a:ext uri="{0D108BD9-81ED-4DB2-BD59-A6C34878D82A}">
                    <a16:rowId xmlns:a16="http://schemas.microsoft.com/office/drawing/2014/main" val="10001"/>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27%</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25000"/>
                      </a:srgbClr>
                    </a:solidFill>
                  </a:tcPr>
                </a:tc>
                <a:extLst>
                  <a:ext uri="{0D108BD9-81ED-4DB2-BD59-A6C34878D82A}">
                    <a16:rowId xmlns:a16="http://schemas.microsoft.com/office/drawing/2014/main" val="10002"/>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1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10000"/>
                      </a:srgbClr>
                    </a:solidFill>
                  </a:tcPr>
                </a:tc>
                <a:extLst>
                  <a:ext uri="{0D108BD9-81ED-4DB2-BD59-A6C34878D82A}">
                    <a16:rowId xmlns:a16="http://schemas.microsoft.com/office/drawing/2014/main" val="10003"/>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Upper respiratory tract infection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25000"/>
                      </a:srgbClr>
                    </a:solidFill>
                  </a:tcPr>
                </a:tc>
                <a:extLst>
                  <a:ext uri="{0D108BD9-81ED-4DB2-BD59-A6C34878D82A}">
                    <a16:rowId xmlns:a16="http://schemas.microsoft.com/office/drawing/2014/main" val="10004"/>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Headache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1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1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468624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Darunavir-Cobicistat + 2 N(t)RTIs</a:t>
            </a:r>
            <a:br>
              <a:rPr lang="en-US" sz="1800" dirty="0">
                <a:solidFill>
                  <a:srgbClr val="FFFFFF"/>
                </a:solidFill>
                <a:latin typeface="Arial" charset="0"/>
              </a:rPr>
            </a:br>
            <a:r>
              <a:rPr lang="en-US" sz="2100" dirty="0">
                <a:solidFill>
                  <a:srgbClr val="FFFFFF"/>
                </a:solidFill>
                <a:latin typeface="Arial" charset="0"/>
              </a:rPr>
              <a:t>Study 130: Results</a:t>
            </a:r>
            <a:endParaRPr lang="en-US" sz="21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and Treatment Discontinuations </a:t>
            </a:r>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4165544143"/>
              </p:ext>
            </p:extLst>
          </p:nvPr>
        </p:nvGraphicFramePr>
        <p:xfrm>
          <a:off x="645926" y="1371600"/>
          <a:ext cx="786384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2397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Conclusion</a:t>
            </a:r>
            <a:endParaRPr lang="en-US" sz="2000" dirty="0"/>
          </a:p>
        </p:txBody>
      </p:sp>
      <p:sp>
        <p:nvSpPr>
          <p:cNvPr id="7" name="Content Placeholder 6"/>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sp>
        <p:nvSpPr>
          <p:cNvPr id="3" name="Content Placeholder 2">
            <a:extLst>
              <a:ext uri="{FF2B5EF4-FFF2-40B4-BE49-F238E27FC236}">
                <a16:creationId xmlns:a16="http://schemas.microsoft.com/office/drawing/2014/main" id="{51E924D2-32E7-648C-4FC8-EE4E1B12D49D}"/>
              </a:ext>
            </a:extLst>
          </p:cNvPr>
          <p:cNvSpPr>
            <a:spLocks noGrp="1"/>
          </p:cNvSpPr>
          <p:nvPr>
            <p:ph sz="half" idx="2"/>
          </p:nvPr>
        </p:nvSpPr>
        <p:spPr/>
        <p:txBody>
          <a:bodyPr/>
          <a:lstStyle/>
          <a:p>
            <a:pPr>
              <a:lnSpc>
                <a:spcPts val="2500"/>
              </a:lnSpc>
            </a:pPr>
            <a:r>
              <a:rPr lang="en-US" sz="1600" b="1" i="0" dirty="0">
                <a:solidFill>
                  <a:srgbClr val="C00000"/>
                </a:solidFill>
              </a:rPr>
              <a:t>Conclusion</a:t>
            </a:r>
            <a:r>
              <a:rPr lang="en-US" sz="1600" b="0" i="0" dirty="0">
                <a:solidFill>
                  <a:schemeClr val="tx1"/>
                </a:solidFill>
              </a:rPr>
              <a:t>: </a:t>
            </a:r>
            <a:r>
              <a:rPr lang="en-US" sz="1600" b="0" dirty="0">
                <a:solidFill>
                  <a:srgbClr val="000000"/>
                </a:solidFill>
              </a:rPr>
              <a:t>“Darunavir/cobicistat 800/150 mg once daily was generally well tolerated through Week 48, with no new safety concerns. Pharmacokinetics, virologic and immunologic responses for darunavir/cobicistat were similar to previous data for darunavir/ritonavir 800/100 mg once daily.”</a:t>
            </a:r>
          </a:p>
        </p:txBody>
      </p:sp>
    </p:spTree>
    <p:extLst>
      <p:ext uri="{BB962C8B-B14F-4D97-AF65-F5344CB8AC3E}">
        <p14:creationId xmlns:p14="http://schemas.microsoft.com/office/powerpoint/2010/main" val="39530742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4466"/>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56416</TotalTime>
  <Words>421</Words>
  <Application>Microsoft Macintosh PowerPoint</Application>
  <PresentationFormat>On-screen Show (16:9)</PresentationFormat>
  <Paragraphs>59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Darunavir-Cobicistat + 2 NRTIs Study 130</vt:lpstr>
      <vt:lpstr>Darunavir-Cobicistat + 2 NRTIs Study 130: Design</vt:lpstr>
      <vt:lpstr>Darunavir-Cobicistat + 2 NRTIs Study 130: Results</vt:lpstr>
      <vt:lpstr>Darunavir-Cobicistat + 2 NRTIs Study 130: Results</vt:lpstr>
      <vt:lpstr>Darunavir-Cobicistat + 2 NRTIs Study 130: Results</vt:lpstr>
      <vt:lpstr>Darunavir-Cobicistat + 2 N(t)RTIs Study 130: Results</vt:lpstr>
      <vt:lpstr>Darunavir-Cobicistat + 2 NRTIs  Study 130: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2409</cp:revision>
  <cp:lastPrinted>2008-02-05T14:34:24Z</cp:lastPrinted>
  <dcterms:created xsi:type="dcterms:W3CDTF">2010-11-28T05:36:22Z</dcterms:created>
  <dcterms:modified xsi:type="dcterms:W3CDTF">2023-09-12T22:58:59Z</dcterms:modified>
</cp:coreProperties>
</file>