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notesSlides/notesSlide1.xml" ContentType="application/vnd.openxmlformats-officedocument.presentationml.notesSlide+xml"/>
  <Override PartName="/ppt/charts/chart3.xml" ContentType="application/vnd.openxmlformats-officedocument.drawingml.chart+xml"/>
  <Override PartName="/ppt/theme/themeOverride2.xml" ContentType="application/vnd.openxmlformats-officedocument.themeOverride+xml"/>
  <Override PartName="/ppt/notesSlides/notesSlide2.xml" ContentType="application/vnd.openxmlformats-officedocument.presentationml.notesSlide+xml"/>
  <Override PartName="/ppt/charts/chart4.xml" ContentType="application/vnd.openxmlformats-officedocument.drawingml.chart+xml"/>
  <Override PartName="/ppt/theme/themeOverride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92" r:id="rId1"/>
  </p:sldMasterIdLst>
  <p:notesMasterIdLst>
    <p:notesMasterId r:id="rId10"/>
  </p:notesMasterIdLst>
  <p:handoutMasterIdLst>
    <p:handoutMasterId r:id="rId11"/>
  </p:handoutMasterIdLst>
  <p:sldIdLst>
    <p:sldId id="339" r:id="rId2"/>
    <p:sldId id="340" r:id="rId3"/>
    <p:sldId id="344" r:id="rId4"/>
    <p:sldId id="341" r:id="rId5"/>
    <p:sldId id="342" r:id="rId6"/>
    <p:sldId id="345" r:id="rId7"/>
    <p:sldId id="338" r:id="rId8"/>
    <p:sldId id="1115" r:id="rId9"/>
  </p:sldIdLst>
  <p:sldSz cx="9144000" cy="6858000" type="screen4x3"/>
  <p:notesSz cx="6858000" cy="10287000"/>
  <p:kinsoku lang="ja-JP" invalStChars="、。，．・：；？！゛゜ヽヾゝゞ々ー’”）〕］｝〉》」』】°‰′″℃％ぁぃぅぇぉっゃゅょゎァィゥェォッャュョヮヵヶ!%),.:;?]}｡｣､･ｧｨｩｪｫｬｭｮｯｰﾞﾟ¢" invalEndChars="‘“（〔［｛〈《「『【￥＄$([\{｢£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19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4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4737F"/>
    <a:srgbClr val="DBE4E9"/>
    <a:srgbClr val="196297"/>
    <a:srgbClr val="E3E3E3"/>
    <a:srgbClr val="326496"/>
    <a:srgbClr val="676767"/>
    <a:srgbClr val="6C6C6C"/>
    <a:srgbClr val="757575"/>
    <a:srgbClr val="C2C2C2"/>
    <a:srgbClr val="B5CE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355" autoAdjust="0"/>
    <p:restoredTop sz="94761" autoAdjust="0"/>
  </p:normalViewPr>
  <p:slideViewPr>
    <p:cSldViewPr snapToGrid="0" showGuides="1">
      <p:cViewPr varScale="1">
        <p:scale>
          <a:sx n="85" d="100"/>
          <a:sy n="85" d="100"/>
        </p:scale>
        <p:origin x="1258" y="34"/>
      </p:cViewPr>
      <p:guideLst>
        <p:guide orient="horz" pos="4319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63" d="100"/>
        <a:sy n="163" d="100"/>
      </p:scale>
      <p:origin x="0" y="5952"/>
    </p:cViewPr>
  </p:sorterViewPr>
  <p:notesViewPr>
    <p:cSldViewPr snapToGrid="0" showGuides="1">
      <p:cViewPr varScale="1">
        <p:scale>
          <a:sx n="78" d="100"/>
          <a:sy n="78" d="100"/>
        </p:scale>
        <p:origin x="-2680" y="-96"/>
      </p:cViewPr>
      <p:guideLst>
        <p:guide orient="horz" pos="324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2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29227422961019"/>
          <c:y val="0.11943591426071699"/>
          <c:w val="0.84453618644891604"/>
          <c:h val="0.7245776799125469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Etravirine (Immediate Switch Group)</c:v>
                </c:pt>
              </c:strCache>
            </c:strRef>
          </c:tx>
          <c:spPr>
            <a:solidFill>
              <a:schemeClr val="accent4"/>
            </a:soli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numFmt formatCode="0" sourceLinked="0"/>
            <c:spPr>
              <a:solidFill>
                <a:sysClr val="window" lastClr="FFFFFF">
                  <a:alpha val="50000"/>
                </a:sysClr>
              </a:solidFill>
            </c:spPr>
            <c:txPr>
              <a:bodyPr/>
              <a:lstStyle/>
              <a:p>
                <a:pPr>
                  <a:defRPr sz="1600" b="0"/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Week 24</c:v>
                </c:pt>
                <c:pt idx="1">
                  <c:v>Week 48</c:v>
                </c:pt>
              </c:strCache>
            </c:strRef>
          </c:cat>
          <c:val>
            <c:numRef>
              <c:f>Sheet1!$B$2:$B$3</c:f>
              <c:numCache>
                <c:formatCode>0</c:formatCode>
                <c:ptCount val="2"/>
                <c:pt idx="0">
                  <c:v>100</c:v>
                </c:pt>
                <c:pt idx="1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E65-5E44-BF9A-C5611290223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Efavirenz Delayed Switch Group)</c:v>
                </c:pt>
              </c:strCache>
            </c:strRef>
          </c:tx>
          <c:spPr>
            <a:solidFill>
              <a:schemeClr val="accent1"/>
            </a:solidFill>
            <a:ln w="12700">
              <a:noFill/>
            </a:ln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54737F"/>
              </a:solidFill>
              <a:ln w="12700"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0-B181-2B4A-BAB5-7125FA87FD1B}"/>
              </c:ext>
            </c:extLst>
          </c:dPt>
          <c:dPt>
            <c:idx val="1"/>
            <c:invertIfNegative val="0"/>
            <c:bubble3D val="0"/>
            <c:spPr>
              <a:solidFill>
                <a:srgbClr val="54737F"/>
              </a:solidFill>
              <a:ln w="12700"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1-B181-2B4A-BAB5-7125FA87FD1B}"/>
              </c:ext>
            </c:extLst>
          </c:dPt>
          <c:dLbls>
            <c:spPr>
              <a:solidFill>
                <a:sysClr val="window" lastClr="FFFFFF">
                  <a:alpha val="50000"/>
                </a:sysClr>
              </a:solidFill>
            </c:spPr>
            <c:txPr>
              <a:bodyPr/>
              <a:lstStyle/>
              <a:p>
                <a:pPr>
                  <a:defRPr sz="1600" b="0"/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Week 24</c:v>
                </c:pt>
                <c:pt idx="1">
                  <c:v>Week 48</c:v>
                </c:pt>
              </c:strCache>
            </c:strRef>
          </c:cat>
          <c:val>
            <c:numRef>
              <c:f>Sheet1!$C$2:$C$3</c:f>
              <c:numCache>
                <c:formatCode>0</c:formatCode>
                <c:ptCount val="2"/>
                <c:pt idx="0">
                  <c:v>100</c:v>
                </c:pt>
                <c:pt idx="1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E65-5E44-BF9A-C5611290223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75"/>
        <c:axId val="-2103163352"/>
        <c:axId val="1947366792"/>
      </c:barChart>
      <c:catAx>
        <c:axId val="-210316335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/>
                  <a:t>Study Week </a:t>
                </a:r>
              </a:p>
            </c:rich>
          </c:tx>
          <c:layout/>
          <c:overlay val="0"/>
        </c:title>
        <c:numFmt formatCode="General" sourceLinked="0"/>
        <c:majorTickMark val="out"/>
        <c:minorTickMark val="none"/>
        <c:tickLblPos val="nextTo"/>
        <c:spPr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c:spPr>
        <c:txPr>
          <a:bodyPr/>
          <a:lstStyle/>
          <a:p>
            <a:pPr>
              <a:defRPr sz="1600" b="0"/>
            </a:pPr>
            <a:endParaRPr lang="en-US"/>
          </a:p>
        </c:txPr>
        <c:crossAx val="1947366792"/>
        <c:crosses val="autoZero"/>
        <c:auto val="1"/>
        <c:lblAlgn val="ctr"/>
        <c:lblOffset val="1"/>
        <c:tickLblSkip val="1"/>
        <c:tickMarkSkip val="1"/>
        <c:noMultiLvlLbl val="0"/>
      </c:catAx>
      <c:valAx>
        <c:axId val="1947366792"/>
        <c:scaling>
          <c:orientation val="minMax"/>
          <c:max val="100"/>
          <c:min val="0"/>
        </c:scaling>
        <c:delete val="0"/>
        <c:axPos val="l"/>
        <c:title>
          <c:tx>
            <c:rich>
              <a:bodyPr/>
              <a:lstStyle/>
              <a:p>
                <a:pPr marL="0" marR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1800" b="1" i="0" u="none" strike="noStrike" kern="1200" baseline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600" b="1" i="0" baseline="0" dirty="0">
                    <a:effectLst/>
                  </a:rPr>
                  <a:t>HIV RNA &lt;50 copies/mL (%)</a:t>
                </a:r>
                <a:endParaRPr lang="en-US" sz="1600" dirty="0">
                  <a:effectLst/>
                </a:endParaRPr>
              </a:p>
            </c:rich>
          </c:tx>
          <c:layout>
            <c:manualLayout>
              <c:xMode val="edge"/>
              <c:yMode val="edge"/>
              <c:x val="1.21680276076602E-2"/>
              <c:y val="0.15134544737886599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</a:ln>
        </c:spPr>
        <c:txPr>
          <a:bodyPr/>
          <a:lstStyle/>
          <a:p>
            <a:pPr>
              <a:defRPr sz="1600" b="0"/>
            </a:pPr>
            <a:endParaRPr lang="en-US"/>
          </a:p>
        </c:txPr>
        <c:crossAx val="-2103163352"/>
        <c:crosses val="autoZero"/>
        <c:crossBetween val="between"/>
        <c:majorUnit val="20"/>
      </c:valAx>
      <c:spPr>
        <a:solidFill>
          <a:srgbClr val="E6EBF2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c:spPr>
    </c:plotArea>
    <c:legend>
      <c:legendPos val="t"/>
      <c:legendEntry>
        <c:idx val="0"/>
        <c:txPr>
          <a:bodyPr/>
          <a:lstStyle/>
          <a:p>
            <a:pPr algn="r">
              <a:defRPr sz="1600" b="0"/>
            </a:pPr>
            <a:endParaRPr lang="en-US"/>
          </a:p>
        </c:txPr>
      </c:legendEntry>
      <c:layout>
        <c:manualLayout>
          <c:xMode val="edge"/>
          <c:yMode val="edge"/>
          <c:x val="0.119994774958686"/>
          <c:y val="1.5619373631828399E-2"/>
          <c:w val="0.86557256731797405"/>
          <c:h val="8.1576179701191798E-2"/>
        </c:manualLayout>
      </c:layout>
      <c:overlay val="0"/>
      <c:spPr>
        <a:noFill/>
      </c:spPr>
      <c:txPr>
        <a:bodyPr/>
        <a:lstStyle/>
        <a:p>
          <a:pPr algn="r">
            <a:defRPr sz="1600" b="0"/>
          </a:pPr>
          <a:endParaRPr lang="en-US"/>
        </a:p>
      </c:txPr>
    </c:legend>
    <c:plotVisOnly val="1"/>
    <c:dispBlanksAs val="gap"/>
    <c:showDLblsOverMax val="0"/>
  </c:chart>
  <c:spPr>
    <a:noFill/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800" b="1" i="0">
          <a:solidFill>
            <a:srgbClr val="000000"/>
          </a:solidFill>
        </a:defRPr>
      </a:pPr>
      <a:endParaRPr lang="en-US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50832361232624"/>
          <c:y val="0.11943591426071699"/>
          <c:w val="0.822931248177311"/>
          <c:h val="0.6865658789866340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Etravirine (Immediate Switch Group)</c:v>
                </c:pt>
              </c:strCache>
            </c:strRef>
          </c:tx>
          <c:spPr>
            <a:solidFill>
              <a:schemeClr val="accent4"/>
            </a:soli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numFmt formatCode="0" sourceLinked="0"/>
            <c:spPr>
              <a:noFill/>
            </c:spPr>
            <c:txPr>
              <a:bodyPr/>
              <a:lstStyle/>
              <a:p>
                <a:pPr>
                  <a:defRPr sz="1600" b="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Baseline</c:v>
                </c:pt>
                <c:pt idx="1">
                  <c:v>24 Weeks</c:v>
                </c:pt>
                <c:pt idx="2">
                  <c:v>48 Weeks</c:v>
                </c:pt>
              </c:strCache>
            </c:strRef>
          </c:cat>
          <c:val>
            <c:numRef>
              <c:f>Sheet1!$B$2:$B$4</c:f>
              <c:numCache>
                <c:formatCode>0.0</c:formatCode>
                <c:ptCount val="3"/>
                <c:pt idx="0">
                  <c:v>90</c:v>
                </c:pt>
                <c:pt idx="1">
                  <c:v>60</c:v>
                </c:pt>
                <c:pt idx="2">
                  <c:v>70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ACC-6540-A190-0B22B4A449D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Efavirenz (Delayed Switch Group)</c:v>
                </c:pt>
              </c:strCache>
            </c:strRef>
          </c:tx>
          <c:spPr>
            <a:solidFill>
              <a:srgbClr val="54737F"/>
            </a:solidFill>
            <a:ln w="12700">
              <a:noFill/>
            </a:ln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numFmt formatCode="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Baseline</c:v>
                </c:pt>
                <c:pt idx="1">
                  <c:v>24 Weeks</c:v>
                </c:pt>
                <c:pt idx="2">
                  <c:v>48 Weeks</c:v>
                </c:pt>
              </c:strCache>
            </c:strRef>
          </c:cat>
          <c:val>
            <c:numRef>
              <c:f>Sheet1!$C$2:$C$4</c:f>
              <c:numCache>
                <c:formatCode>0.0</c:formatCode>
                <c:ptCount val="3"/>
                <c:pt idx="0">
                  <c:v>88.9</c:v>
                </c:pt>
                <c:pt idx="1">
                  <c:v>81.3</c:v>
                </c:pt>
                <c:pt idx="2">
                  <c:v>60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ACC-6540-A190-0B22B4A449D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75"/>
        <c:axId val="-2102518104"/>
        <c:axId val="-2102537304"/>
      </c:barChart>
      <c:catAx>
        <c:axId val="-210251810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/>
                  <a:t>Study Week </a:t>
                </a:r>
              </a:p>
            </c:rich>
          </c:tx>
          <c:layout>
            <c:manualLayout>
              <c:xMode val="edge"/>
              <c:yMode val="edge"/>
              <c:x val="0.46785420919607301"/>
              <c:y val="0.92714397148032801"/>
            </c:manualLayout>
          </c:layout>
          <c:overlay val="0"/>
        </c:title>
        <c:numFmt formatCode="General" sourceLinked="0"/>
        <c:majorTickMark val="out"/>
        <c:minorTickMark val="none"/>
        <c:tickLblPos val="nextTo"/>
        <c:spPr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c:spPr>
        <c:txPr>
          <a:bodyPr/>
          <a:lstStyle/>
          <a:p>
            <a:pPr>
              <a:defRPr sz="1600" b="0"/>
            </a:pPr>
            <a:endParaRPr lang="en-US"/>
          </a:p>
        </c:txPr>
        <c:crossAx val="-2102537304"/>
        <c:crosses val="autoZero"/>
        <c:auto val="1"/>
        <c:lblAlgn val="ctr"/>
        <c:lblOffset val="1"/>
        <c:tickLblSkip val="1"/>
        <c:tickMarkSkip val="1"/>
        <c:noMultiLvlLbl val="0"/>
      </c:catAx>
      <c:valAx>
        <c:axId val="-2102537304"/>
        <c:scaling>
          <c:orientation val="minMax"/>
          <c:max val="100"/>
          <c:min val="0"/>
        </c:scaling>
        <c:delete val="0"/>
        <c:axPos val="l"/>
        <c:title>
          <c:tx>
            <c:rich>
              <a:bodyPr/>
              <a:lstStyle/>
              <a:p>
                <a:pPr>
                  <a:defRPr sz="1500"/>
                </a:pPr>
                <a:r>
                  <a:rPr lang="en-US" sz="1500" b="1" i="0" baseline="0" dirty="0">
                    <a:effectLst/>
                  </a:rPr>
                  <a:t>Patients with Grade 2-4 </a:t>
                </a:r>
                <a:br>
                  <a:rPr lang="en-US" sz="1500" b="1" i="0" baseline="0" dirty="0">
                    <a:effectLst/>
                  </a:rPr>
                </a:br>
                <a:r>
                  <a:rPr lang="en-US" sz="1500" b="1" i="0" baseline="0" dirty="0">
                    <a:effectLst/>
                  </a:rPr>
                  <a:t>CNS Adverse Events (%)</a:t>
                </a:r>
                <a:endParaRPr lang="en-US" sz="1500" dirty="0">
                  <a:effectLst/>
                </a:endParaRPr>
              </a:p>
            </c:rich>
          </c:tx>
          <c:layout>
            <c:manualLayout>
              <c:xMode val="edge"/>
              <c:yMode val="edge"/>
              <c:x val="2.9087683484008901E-3"/>
              <c:y val="0.20690115642443199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</a:ln>
        </c:spPr>
        <c:txPr>
          <a:bodyPr/>
          <a:lstStyle/>
          <a:p>
            <a:pPr>
              <a:defRPr sz="1600" b="0"/>
            </a:pPr>
            <a:endParaRPr lang="en-US"/>
          </a:p>
        </c:txPr>
        <c:crossAx val="-2102518104"/>
        <c:crosses val="autoZero"/>
        <c:crossBetween val="between"/>
        <c:majorUnit val="20"/>
      </c:valAx>
      <c:spPr>
        <a:solidFill>
          <a:srgbClr val="E6EBF2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c:spPr>
    </c:plotArea>
    <c:legend>
      <c:legendPos val="t"/>
      <c:legendEntry>
        <c:idx val="0"/>
        <c:txPr>
          <a:bodyPr/>
          <a:lstStyle/>
          <a:p>
            <a:pPr algn="r">
              <a:defRPr sz="1600" b="0"/>
            </a:pPr>
            <a:endParaRPr lang="en-US"/>
          </a:p>
        </c:txPr>
      </c:legendEntry>
      <c:layout>
        <c:manualLayout>
          <c:xMode val="edge"/>
          <c:yMode val="edge"/>
          <c:x val="0.140056503353747"/>
          <c:y val="1.8543358318437099E-2"/>
          <c:w val="0.84088120929328303"/>
          <c:h val="8.1576179701191798E-2"/>
        </c:manualLayout>
      </c:layout>
      <c:overlay val="0"/>
      <c:spPr>
        <a:noFill/>
      </c:spPr>
      <c:txPr>
        <a:bodyPr/>
        <a:lstStyle/>
        <a:p>
          <a:pPr algn="r">
            <a:defRPr sz="1600" b="0"/>
          </a:pPr>
          <a:endParaRPr lang="en-US"/>
        </a:p>
      </c:txPr>
    </c:legend>
    <c:plotVisOnly val="1"/>
    <c:dispBlanksAs val="gap"/>
    <c:showDLblsOverMax val="0"/>
  </c:chart>
  <c:spPr>
    <a:noFill/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800" b="1" i="0">
          <a:solidFill>
            <a:srgbClr val="000000"/>
          </a:solidFill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29227422961019"/>
          <c:y val="0.110664071457581"/>
          <c:w val="0.84453618644891604"/>
          <c:h val="0.6953378330464600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Baseline </c:v>
                </c:pt>
              </c:strCache>
            </c:strRef>
          </c:tx>
          <c:spPr>
            <a:solidFill>
              <a:srgbClr val="000000">
                <a:lumMod val="50000"/>
                <a:lumOff val="50000"/>
              </a:srgbClr>
            </a:soli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numFmt formatCode="0" sourceLinked="0"/>
            <c:spPr>
              <a:noFill/>
            </c:spPr>
            <c:txPr>
              <a:bodyPr/>
              <a:lstStyle/>
              <a:p>
                <a:pPr>
                  <a:defRPr sz="1600" b="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Grade 2-4 CNS AEs</c:v>
                </c:pt>
                <c:pt idx="1">
                  <c:v>Grade 2-4 Insomnia</c:v>
                </c:pt>
                <c:pt idx="2">
                  <c:v>Abnormal Dreams</c:v>
                </c:pt>
                <c:pt idx="3">
                  <c:v>Nervousness</c:v>
                </c:pt>
              </c:strCache>
            </c:strRef>
          </c:cat>
          <c:val>
            <c:numRef>
              <c:f>Sheet1!$B$2:$B$5</c:f>
              <c:numCache>
                <c:formatCode>0</c:formatCode>
                <c:ptCount val="4"/>
                <c:pt idx="0">
                  <c:v>89</c:v>
                </c:pt>
                <c:pt idx="1">
                  <c:v>63</c:v>
                </c:pt>
                <c:pt idx="2">
                  <c:v>57</c:v>
                </c:pt>
                <c:pt idx="3">
                  <c:v>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098-AE45-8138-390B16505CB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After 12 weeks of Etravirine</c:v>
                </c:pt>
              </c:strCache>
            </c:strRef>
          </c:tx>
          <c:spPr>
            <a:solidFill>
              <a:srgbClr val="6E4B7D"/>
            </a:solidFill>
            <a:ln w="12700">
              <a:noFill/>
            </a:ln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Grade 2-4 CNS AEs</c:v>
                </c:pt>
                <c:pt idx="1">
                  <c:v>Grade 2-4 Insomnia</c:v>
                </c:pt>
                <c:pt idx="2">
                  <c:v>Abnormal Dreams</c:v>
                </c:pt>
                <c:pt idx="3">
                  <c:v>Nervousness</c:v>
                </c:pt>
              </c:strCache>
            </c:strRef>
          </c:cat>
          <c:val>
            <c:numRef>
              <c:f>Sheet1!$C$2:$C$5</c:f>
              <c:numCache>
                <c:formatCode>0</c:formatCode>
                <c:ptCount val="4"/>
                <c:pt idx="0">
                  <c:v>60</c:v>
                </c:pt>
                <c:pt idx="1">
                  <c:v>37</c:v>
                </c:pt>
                <c:pt idx="2">
                  <c:v>20</c:v>
                </c:pt>
                <c:pt idx="3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098-AE45-8138-390B16505CB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-2102922792"/>
        <c:axId val="-2102935464"/>
      </c:barChart>
      <c:catAx>
        <c:axId val="-210292279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c:spPr>
        <c:txPr>
          <a:bodyPr/>
          <a:lstStyle/>
          <a:p>
            <a:pPr>
              <a:defRPr sz="1600" b="0"/>
            </a:pPr>
            <a:endParaRPr lang="en-US"/>
          </a:p>
        </c:txPr>
        <c:crossAx val="-2102935464"/>
        <c:crosses val="autoZero"/>
        <c:auto val="1"/>
        <c:lblAlgn val="ctr"/>
        <c:lblOffset val="1"/>
        <c:tickLblSkip val="1"/>
        <c:tickMarkSkip val="1"/>
        <c:noMultiLvlLbl val="0"/>
      </c:catAx>
      <c:valAx>
        <c:axId val="-2102935464"/>
        <c:scaling>
          <c:orientation val="minMax"/>
          <c:max val="100"/>
          <c:min val="0"/>
        </c:scaling>
        <c:delete val="0"/>
        <c:axPos val="l"/>
        <c:title>
          <c:tx>
            <c:rich>
              <a:bodyPr/>
              <a:lstStyle/>
              <a:p>
                <a:pPr>
                  <a:defRPr/>
                </a:pPr>
                <a:r>
                  <a:rPr lang="en-US" sz="1600" b="1" i="0" baseline="0" dirty="0">
                    <a:effectLst/>
                  </a:rPr>
                  <a:t>Patients (%)</a:t>
                </a:r>
                <a:endParaRPr lang="en-US" sz="1600" dirty="0">
                  <a:effectLst/>
                </a:endParaRPr>
              </a:p>
            </c:rich>
          </c:tx>
          <c:layout>
            <c:manualLayout>
              <c:xMode val="edge"/>
              <c:yMode val="edge"/>
              <c:x val="1.3711237484203401E-2"/>
              <c:y val="0.32970851326199702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</a:ln>
        </c:spPr>
        <c:txPr>
          <a:bodyPr/>
          <a:lstStyle/>
          <a:p>
            <a:pPr>
              <a:defRPr sz="1600" b="0"/>
            </a:pPr>
            <a:endParaRPr lang="en-US"/>
          </a:p>
        </c:txPr>
        <c:crossAx val="-2102922792"/>
        <c:crosses val="autoZero"/>
        <c:crossBetween val="between"/>
        <c:majorUnit val="20"/>
      </c:valAx>
      <c:spPr>
        <a:solidFill>
          <a:srgbClr val="E6EBF2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c:spPr>
    </c:plotArea>
    <c:legend>
      <c:legendPos val="t"/>
      <c:legendEntry>
        <c:idx val="0"/>
        <c:txPr>
          <a:bodyPr/>
          <a:lstStyle/>
          <a:p>
            <a:pPr algn="r">
              <a:defRPr sz="1800" b="0"/>
            </a:pPr>
            <a:endParaRPr lang="en-US"/>
          </a:p>
        </c:txPr>
      </c:legendEntry>
      <c:layout>
        <c:manualLayout>
          <c:xMode val="edge"/>
          <c:yMode val="edge"/>
          <c:x val="0.30672317002041399"/>
          <c:y val="1.8543358318437099E-2"/>
          <c:w val="0.65723923398464101"/>
          <c:h val="8.1576179701191798E-2"/>
        </c:manualLayout>
      </c:layout>
      <c:overlay val="0"/>
      <c:spPr>
        <a:noFill/>
      </c:spPr>
      <c:txPr>
        <a:bodyPr/>
        <a:lstStyle/>
        <a:p>
          <a:pPr algn="r">
            <a:defRPr sz="1800" b="0"/>
          </a:pPr>
          <a:endParaRPr lang="en-US"/>
        </a:p>
      </c:txPr>
    </c:legend>
    <c:plotVisOnly val="1"/>
    <c:dispBlanksAs val="gap"/>
    <c:showDLblsOverMax val="0"/>
  </c:chart>
  <c:spPr>
    <a:noFill/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800" b="1" i="0">
          <a:solidFill>
            <a:srgbClr val="000000"/>
          </a:solidFill>
        </a:defRPr>
      </a:pPr>
      <a:endParaRPr lang="en-US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36546770228887"/>
          <c:y val="2.8070175438596499E-2"/>
          <c:w val="0.84242515690628805"/>
          <c:h val="0.8424628171478559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Immediate Switch (weeks 0-12)</c:v>
                </c:pt>
              </c:strCache>
            </c:strRef>
          </c:tx>
          <c:spPr>
            <a:solidFill>
              <a:srgbClr val="6E4B7D"/>
            </a:soli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Total Cholesterol</c:v>
                </c:pt>
                <c:pt idx="1">
                  <c:v>HDL</c:v>
                </c:pt>
                <c:pt idx="2">
                  <c:v>LDL</c:v>
                </c:pt>
                <c:pt idx="3">
                  <c:v>Triglycerides</c:v>
                </c:pt>
              </c:strCache>
            </c:strRef>
          </c:cat>
          <c:val>
            <c:numRef>
              <c:f>Sheet1!$B$2:$B$5</c:f>
              <c:numCache>
                <c:formatCode>0.00</c:formatCode>
                <c:ptCount val="4"/>
                <c:pt idx="0">
                  <c:v>-0.64</c:v>
                </c:pt>
                <c:pt idx="1">
                  <c:v>-0.05</c:v>
                </c:pt>
                <c:pt idx="2">
                  <c:v>-0.74</c:v>
                </c:pt>
                <c:pt idx="3">
                  <c:v>-0.1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F5F-AA44-84CF-BF8773EA9E5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Delayed Switch (weeks 12-24)</c:v>
                </c:pt>
              </c:strCache>
            </c:strRef>
          </c:tx>
          <c:spPr>
            <a:solidFill>
              <a:srgbClr val="326496"/>
            </a:soli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Total Cholesterol</c:v>
                </c:pt>
                <c:pt idx="1">
                  <c:v>HDL</c:v>
                </c:pt>
                <c:pt idx="2">
                  <c:v>LDL</c:v>
                </c:pt>
                <c:pt idx="3">
                  <c:v>Triglycerides</c:v>
                </c:pt>
              </c:strCache>
            </c:strRef>
          </c:cat>
          <c:val>
            <c:numRef>
              <c:f>Sheet1!$C$2:$C$5</c:f>
              <c:numCache>
                <c:formatCode>0.00</c:formatCode>
                <c:ptCount val="4"/>
                <c:pt idx="0">
                  <c:v>-0.63</c:v>
                </c:pt>
                <c:pt idx="1">
                  <c:v>-0.04</c:v>
                </c:pt>
                <c:pt idx="2">
                  <c:v>-0.34</c:v>
                </c:pt>
                <c:pt idx="3">
                  <c:v>-0.3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F5F-AA44-84CF-BF8773EA9E5F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Combined Analyses</c:v>
                </c:pt>
              </c:strCache>
            </c:strRef>
          </c:tx>
          <c:spPr>
            <a:solidFill>
              <a:srgbClr val="3D7475"/>
            </a:soli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Total Cholesterol</c:v>
                </c:pt>
                <c:pt idx="1">
                  <c:v>HDL</c:v>
                </c:pt>
                <c:pt idx="2">
                  <c:v>LDL</c:v>
                </c:pt>
                <c:pt idx="3">
                  <c:v>Triglycerides</c:v>
                </c:pt>
              </c:strCache>
            </c:strRef>
          </c:cat>
          <c:val>
            <c:numRef>
              <c:f>Sheet1!$D$2:$D$5</c:f>
              <c:numCache>
                <c:formatCode>0.00</c:formatCode>
                <c:ptCount val="4"/>
                <c:pt idx="0">
                  <c:v>-0.64</c:v>
                </c:pt>
                <c:pt idx="1">
                  <c:v>-0.04</c:v>
                </c:pt>
                <c:pt idx="2">
                  <c:v>-0.57999999999999996</c:v>
                </c:pt>
                <c:pt idx="3">
                  <c:v>-0.19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F5F-AA44-84CF-BF8773EA9E5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25"/>
        <c:axId val="-2060479768"/>
        <c:axId val="-2060702008"/>
      </c:barChart>
      <c:catAx>
        <c:axId val="-206047976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low"/>
        <c:spPr>
          <a:ln w="12700" cap="flat" cmpd="sng" algn="ctr">
            <a:solidFill>
              <a:prstClr val="black"/>
            </a:solidFill>
            <a:prstDash val="solid"/>
            <a:round/>
            <a:headEnd type="none" w="med" len="med"/>
            <a:tailEnd type="none" w="med" len="med"/>
          </a:ln>
        </c:spPr>
        <c:txPr>
          <a:bodyPr/>
          <a:lstStyle/>
          <a:p>
            <a:pPr>
              <a:defRPr sz="1600" b="0" i="0"/>
            </a:pPr>
            <a:endParaRPr lang="en-US"/>
          </a:p>
        </c:txPr>
        <c:crossAx val="-2060702008"/>
        <c:crosses val="autoZero"/>
        <c:auto val="1"/>
        <c:lblAlgn val="ctr"/>
        <c:lblOffset val="1"/>
        <c:tickLblSkip val="1"/>
        <c:tickMarkSkip val="1"/>
        <c:noMultiLvlLbl val="0"/>
      </c:catAx>
      <c:valAx>
        <c:axId val="-2060702008"/>
        <c:scaling>
          <c:orientation val="minMax"/>
          <c:max val="0.75"/>
          <c:min val="-1"/>
        </c:scaling>
        <c:delete val="0"/>
        <c:axPos val="l"/>
        <c:title>
          <c:tx>
            <c:rich>
              <a:bodyPr/>
              <a:lstStyle/>
              <a:p>
                <a:pPr>
                  <a:defRPr sz="1600"/>
                </a:pPr>
                <a:r>
                  <a:rPr lang="en-US" sz="1600" dirty="0"/>
                  <a:t>Mean change </a:t>
                </a:r>
                <a:r>
                  <a:rPr lang="en-US" sz="1600" baseline="0" dirty="0"/>
                  <a:t>from baseline (</a:t>
                </a:r>
                <a:r>
                  <a:rPr lang="en-US" sz="1600" baseline="0" dirty="0" err="1"/>
                  <a:t>mmol</a:t>
                </a:r>
                <a:r>
                  <a:rPr lang="en-US" sz="1600" baseline="0" dirty="0"/>
                  <a:t>/L)</a:t>
                </a:r>
                <a:endParaRPr lang="en-US" sz="1600" dirty="0"/>
              </a:p>
            </c:rich>
          </c:tx>
          <c:layout>
            <c:manualLayout>
              <c:xMode val="edge"/>
              <c:yMode val="edge"/>
              <c:x val="3.7287121127763199E-4"/>
              <c:y val="4.9354176419330299E-2"/>
            </c:manualLayout>
          </c:layout>
          <c:overlay val="0"/>
        </c:title>
        <c:numFmt formatCode="0.00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</a:ln>
        </c:spPr>
        <c:txPr>
          <a:bodyPr rot="0" vert="horz" anchor="t" anchorCtr="0"/>
          <a:lstStyle/>
          <a:p>
            <a:pPr>
              <a:defRPr sz="1600" baseline="0"/>
            </a:pPr>
            <a:endParaRPr lang="en-US"/>
          </a:p>
        </c:txPr>
        <c:crossAx val="-2060479768"/>
        <c:crosses val="autoZero"/>
        <c:crossBetween val="between"/>
        <c:majorUnit val="0.25"/>
        <c:minorUnit val="0.25"/>
      </c:valAx>
      <c:spPr>
        <a:solidFill>
          <a:srgbClr val="E6EBF2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c:spPr>
    </c:plotArea>
    <c:legend>
      <c:legendPos val="t"/>
      <c:legendEntry>
        <c:idx val="0"/>
        <c:txPr>
          <a:bodyPr/>
          <a:lstStyle/>
          <a:p>
            <a:pPr algn="l">
              <a:defRPr sz="1600"/>
            </a:pPr>
            <a:endParaRPr lang="en-US"/>
          </a:p>
        </c:txPr>
      </c:legendEntry>
      <c:layout>
        <c:manualLayout>
          <c:xMode val="edge"/>
          <c:yMode val="edge"/>
          <c:x val="0.54438285672834896"/>
          <c:y val="4.4166197662166E-2"/>
          <c:w val="0.42321592485491299"/>
          <c:h val="0.23796058387438401"/>
        </c:manualLayout>
      </c:layout>
      <c:overlay val="0"/>
      <c:spPr>
        <a:solidFill>
          <a:srgbClr val="FFFFFF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c:spPr>
      <c:txPr>
        <a:bodyPr/>
        <a:lstStyle/>
        <a:p>
          <a:pPr algn="l">
            <a:defRPr sz="1600"/>
          </a:pPr>
          <a:endParaRPr lang="en-US"/>
        </a:p>
      </c:txPr>
    </c:legend>
    <c:plotVisOnly val="1"/>
    <c:dispBlanksAs val="gap"/>
    <c:showDLblsOverMax val="0"/>
  </c:chart>
  <c:spPr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800">
          <a:solidFill>
            <a:srgbClr val="000000"/>
          </a:solidFill>
        </a:defRPr>
      </a:pPr>
      <a:endParaRPr lang="en-US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5715000" y="533400"/>
            <a:ext cx="375104" cy="2744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defRPr/>
            </a:pPr>
            <a:fld id="{AFADDE07-A3B2-714E-914F-4081EC661B9E}" type="slidenum">
              <a:rPr lang="en-US" sz="1200">
                <a:latin typeface="Arial"/>
                <a:cs typeface="Arial"/>
              </a:rPr>
              <a:pPr>
                <a:defRPr/>
              </a:pPr>
              <a:t>‹#›</a:t>
            </a:fld>
            <a:endParaRPr lang="en-US" sz="1200" dirty="0">
              <a:latin typeface="Arial"/>
              <a:cs typeface="Arial"/>
            </a:endParaRPr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390525" y="282575"/>
            <a:ext cx="915988" cy="307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en-US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1187305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857250"/>
            <a:ext cx="5024438" cy="37687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6788" y="4897438"/>
            <a:ext cx="5013325" cy="4645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79807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5" charset="-128"/>
        <a:cs typeface="ＭＳ Ｐゴシック" pitchFamily="-10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45CC87-9824-8A4F-85DD-A52EBF403ED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9106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45CC87-9824-8A4F-85DD-A52EBF403ED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9342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0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1_No_UR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0" name="Picture 27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1" y="920403"/>
            <a:ext cx="9154751" cy="4982073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82" name="Title 1"/>
          <p:cNvSpPr>
            <a:spLocks noGrp="1"/>
          </p:cNvSpPr>
          <p:nvPr>
            <p:ph type="ctrTitle" hasCustomPrompt="1"/>
          </p:nvPr>
        </p:nvSpPr>
        <p:spPr>
          <a:xfrm>
            <a:off x="438219" y="1242188"/>
            <a:ext cx="8222726" cy="1828800"/>
          </a:xfrm>
          <a:prstGeom prst="rect">
            <a:avLst/>
          </a:prstGeom>
        </p:spPr>
        <p:txBody>
          <a:bodyPr lIns="91440" anchor="ctr" anchorCtr="0">
            <a:normAutofit/>
          </a:bodyPr>
          <a:lstStyle>
            <a:lvl1pPr algn="l">
              <a:lnSpc>
                <a:spcPts val="4000"/>
              </a:lnSpc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and Add Title of Talk</a:t>
            </a:r>
          </a:p>
        </p:txBody>
      </p:sp>
      <p:sp>
        <p:nvSpPr>
          <p:cNvPr id="272" name="Text Placeholder 15"/>
          <p:cNvSpPr>
            <a:spLocks noGrp="1"/>
          </p:cNvSpPr>
          <p:nvPr>
            <p:ph type="body" sz="quarter" idx="18" hasCustomPrompt="1"/>
          </p:nvPr>
        </p:nvSpPr>
        <p:spPr>
          <a:xfrm>
            <a:off x="443736" y="3194041"/>
            <a:ext cx="8221886" cy="1645920"/>
          </a:xfrm>
          <a:prstGeom prst="rect">
            <a:avLst/>
          </a:prstGeom>
        </p:spPr>
        <p:txBody>
          <a:bodyPr lIns="91440" tIns="91440" rIns="91440" bIns="91440" anchor="ctr" anchorCtr="0">
            <a:noAutofit/>
          </a:bodyPr>
          <a:lstStyle>
            <a:lvl1pPr marL="0" indent="0" algn="l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None/>
              <a:defRPr sz="2400" baseline="0">
                <a:solidFill>
                  <a:schemeClr val="bg1">
                    <a:lumMod val="95000"/>
                  </a:schemeClr>
                </a:solidFill>
                <a:latin typeface="Arial"/>
              </a:defRPr>
            </a:lvl1pPr>
            <a:lvl2pPr marL="0" indent="0" algn="l">
              <a:spcBef>
                <a:spcPts val="0"/>
              </a:spcBef>
              <a:buNone/>
              <a:defRPr sz="1800" i="1">
                <a:solidFill>
                  <a:schemeClr val="accent2"/>
                </a:solidFill>
                <a:latin typeface="Arial"/>
              </a:defRPr>
            </a:lvl2pPr>
            <a:lvl3pPr marL="0" indent="0" algn="l">
              <a:spcBef>
                <a:spcPts val="0"/>
              </a:spcBef>
              <a:buNone/>
              <a:defRPr sz="1600" i="1">
                <a:solidFill>
                  <a:schemeClr val="accent2"/>
                </a:solidFill>
                <a:latin typeface="Arial"/>
              </a:defRPr>
            </a:lvl3pPr>
            <a:lvl4pPr marL="628650" indent="0" algn="ctr">
              <a:buNone/>
              <a:defRPr/>
            </a:lvl4pPr>
            <a:lvl5pPr marL="803275" indent="0" algn="ctr">
              <a:buNone/>
              <a:defRPr/>
            </a:lvl5pPr>
          </a:lstStyle>
          <a:p>
            <a:pPr lvl="0"/>
            <a:r>
              <a:rPr lang="en-US" dirty="0"/>
              <a:t>Click and Add Speaker Info</a:t>
            </a:r>
          </a:p>
        </p:txBody>
      </p:sp>
      <p:sp>
        <p:nvSpPr>
          <p:cNvPr id="273" name="Date"/>
          <p:cNvSpPr>
            <a:spLocks noGrp="1"/>
          </p:cNvSpPr>
          <p:nvPr>
            <p:ph type="body" sz="quarter" idx="14" hasCustomPrompt="1"/>
          </p:nvPr>
        </p:nvSpPr>
        <p:spPr>
          <a:xfrm>
            <a:off x="462320" y="5289933"/>
            <a:ext cx="8229600" cy="292606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lnSpc>
                <a:spcPts val="1600"/>
              </a:lnSpc>
              <a:buNone/>
              <a:defRPr sz="1400" b="0" baseline="0">
                <a:solidFill>
                  <a:srgbClr val="6FC5FF"/>
                </a:solidFill>
                <a:latin typeface="Arial"/>
              </a:defRPr>
            </a:lvl1pPr>
          </a:lstStyle>
          <a:p>
            <a:pPr lvl="0"/>
            <a:r>
              <a:rPr lang="en-US" dirty="0"/>
              <a:t>Click and Add Last Updated Info</a:t>
            </a:r>
          </a:p>
        </p:txBody>
      </p:sp>
      <p:cxnSp>
        <p:nvCxnSpPr>
          <p:cNvPr id="30" name="Straight Connector 29"/>
          <p:cNvCxnSpPr/>
          <p:nvPr userDrawn="1"/>
        </p:nvCxnSpPr>
        <p:spPr>
          <a:xfrm>
            <a:off x="1" y="925122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 userDrawn="1"/>
        </p:nvCxnSpPr>
        <p:spPr>
          <a:xfrm>
            <a:off x="1" y="5905327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6" name="Logo Horizontal V2">
            <a:extLst>
              <a:ext uri="{FF2B5EF4-FFF2-40B4-BE49-F238E27FC236}">
                <a16:creationId xmlns:a16="http://schemas.microsoft.com/office/drawing/2014/main" id="{5DE3BDE0-5FA9-BC4A-8178-4E992BC84A31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576463" y="290179"/>
            <a:ext cx="3858507" cy="365760"/>
            <a:chOff x="960861" y="1655928"/>
            <a:chExt cx="4437220" cy="420624"/>
          </a:xfrm>
        </p:grpSpPr>
        <p:pic>
          <p:nvPicPr>
            <p:cNvPr id="37" name="Logomark V2">
              <a:extLst>
                <a:ext uri="{FF2B5EF4-FFF2-40B4-BE49-F238E27FC236}">
                  <a16:creationId xmlns:a16="http://schemas.microsoft.com/office/drawing/2014/main" id="{BCDF5E2B-D575-3248-9F32-8DB56A8A5F6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60861" y="1655928"/>
              <a:ext cx="428518" cy="420624"/>
            </a:xfrm>
            <a:prstGeom prst="rect">
              <a:avLst/>
            </a:prstGeom>
          </p:spPr>
        </p:pic>
        <p:grpSp>
          <p:nvGrpSpPr>
            <p:cNvPr id="38" name="Nat HIV Cur logo type horiz">
              <a:extLst>
                <a:ext uri="{FF2B5EF4-FFF2-40B4-BE49-F238E27FC236}">
                  <a16:creationId xmlns:a16="http://schemas.microsoft.com/office/drawing/2014/main" id="{F90C1D5B-C61A-8E43-ADFD-659A78B58C75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1476074" y="1719322"/>
              <a:ext cx="3922007" cy="292608"/>
              <a:chOff x="918" y="1071"/>
              <a:chExt cx="2989" cy="223"/>
            </a:xfrm>
          </p:grpSpPr>
          <p:sp>
            <p:nvSpPr>
              <p:cNvPr id="39" name="Freeform 29">
                <a:extLst>
                  <a:ext uri="{FF2B5EF4-FFF2-40B4-BE49-F238E27FC236}">
                    <a16:creationId xmlns:a16="http://schemas.microsoft.com/office/drawing/2014/main" id="{C00F14E4-0FF9-044F-8D05-A3F88FD753B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18" y="1076"/>
                <a:ext cx="173" cy="212"/>
              </a:xfrm>
              <a:custGeom>
                <a:avLst/>
                <a:gdLst>
                  <a:gd name="T0" fmla="*/ 248 w 288"/>
                  <a:gd name="T1" fmla="*/ 0 h 340"/>
                  <a:gd name="T2" fmla="*/ 248 w 288"/>
                  <a:gd name="T3" fmla="*/ 0 h 340"/>
                  <a:gd name="T4" fmla="*/ 248 w 288"/>
                  <a:gd name="T5" fmla="*/ 282 h 340"/>
                  <a:gd name="T6" fmla="*/ 247 w 288"/>
                  <a:gd name="T7" fmla="*/ 282 h 340"/>
                  <a:gd name="T8" fmla="*/ 50 w 288"/>
                  <a:gd name="T9" fmla="*/ 0 h 340"/>
                  <a:gd name="T10" fmla="*/ 0 w 288"/>
                  <a:gd name="T11" fmla="*/ 0 h 340"/>
                  <a:gd name="T12" fmla="*/ 0 w 288"/>
                  <a:gd name="T13" fmla="*/ 340 h 340"/>
                  <a:gd name="T14" fmla="*/ 40 w 288"/>
                  <a:gd name="T15" fmla="*/ 340 h 340"/>
                  <a:gd name="T16" fmla="*/ 40 w 288"/>
                  <a:gd name="T17" fmla="*/ 58 h 340"/>
                  <a:gd name="T18" fmla="*/ 41 w 288"/>
                  <a:gd name="T19" fmla="*/ 58 h 340"/>
                  <a:gd name="T20" fmla="*/ 238 w 288"/>
                  <a:gd name="T21" fmla="*/ 340 h 340"/>
                  <a:gd name="T22" fmla="*/ 288 w 288"/>
                  <a:gd name="T23" fmla="*/ 340 h 340"/>
                  <a:gd name="T24" fmla="*/ 288 w 288"/>
                  <a:gd name="T25" fmla="*/ 0 h 340"/>
                  <a:gd name="T26" fmla="*/ 248 w 288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88" h="340">
                    <a:moveTo>
                      <a:pt x="248" y="0"/>
                    </a:moveTo>
                    <a:lnTo>
                      <a:pt x="248" y="0"/>
                    </a:lnTo>
                    <a:lnTo>
                      <a:pt x="248" y="282"/>
                    </a:lnTo>
                    <a:lnTo>
                      <a:pt x="247" y="282"/>
                    </a:lnTo>
                    <a:lnTo>
                      <a:pt x="50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0" y="340"/>
                    </a:lnTo>
                    <a:lnTo>
                      <a:pt x="40" y="58"/>
                    </a:lnTo>
                    <a:lnTo>
                      <a:pt x="41" y="58"/>
                    </a:lnTo>
                    <a:lnTo>
                      <a:pt x="238" y="340"/>
                    </a:lnTo>
                    <a:lnTo>
                      <a:pt x="288" y="340"/>
                    </a:lnTo>
                    <a:lnTo>
                      <a:pt x="288" y="0"/>
                    </a:lnTo>
                    <a:lnTo>
                      <a:pt x="248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Freeform 30">
                <a:extLst>
                  <a:ext uri="{FF2B5EF4-FFF2-40B4-BE49-F238E27FC236}">
                    <a16:creationId xmlns:a16="http://schemas.microsoft.com/office/drawing/2014/main" id="{285628E9-40CF-BF4A-A0C2-1981C438F12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127" y="1144"/>
                <a:ext cx="119" cy="148"/>
              </a:xfrm>
              <a:custGeom>
                <a:avLst/>
                <a:gdLst>
                  <a:gd name="T0" fmla="*/ 11 w 197"/>
                  <a:gd name="T1" fmla="*/ 35 h 237"/>
                  <a:gd name="T2" fmla="*/ 11 w 197"/>
                  <a:gd name="T3" fmla="*/ 35 h 237"/>
                  <a:gd name="T4" fmla="*/ 100 w 197"/>
                  <a:gd name="T5" fmla="*/ 0 h 237"/>
                  <a:gd name="T6" fmla="*/ 194 w 197"/>
                  <a:gd name="T7" fmla="*/ 96 h 237"/>
                  <a:gd name="T8" fmla="*/ 194 w 197"/>
                  <a:gd name="T9" fmla="*/ 192 h 237"/>
                  <a:gd name="T10" fmla="*/ 197 w 197"/>
                  <a:gd name="T11" fmla="*/ 231 h 237"/>
                  <a:gd name="T12" fmla="*/ 161 w 197"/>
                  <a:gd name="T13" fmla="*/ 231 h 237"/>
                  <a:gd name="T14" fmla="*/ 159 w 197"/>
                  <a:gd name="T15" fmla="*/ 197 h 237"/>
                  <a:gd name="T16" fmla="*/ 158 w 197"/>
                  <a:gd name="T17" fmla="*/ 197 h 237"/>
                  <a:gd name="T18" fmla="*/ 84 w 197"/>
                  <a:gd name="T19" fmla="*/ 237 h 237"/>
                  <a:gd name="T20" fmla="*/ 0 w 197"/>
                  <a:gd name="T21" fmla="*/ 170 h 237"/>
                  <a:gd name="T22" fmla="*/ 142 w 197"/>
                  <a:gd name="T23" fmla="*/ 91 h 237"/>
                  <a:gd name="T24" fmla="*/ 156 w 197"/>
                  <a:gd name="T25" fmla="*/ 91 h 237"/>
                  <a:gd name="T26" fmla="*/ 156 w 197"/>
                  <a:gd name="T27" fmla="*/ 84 h 237"/>
                  <a:gd name="T28" fmla="*/ 101 w 197"/>
                  <a:gd name="T29" fmla="*/ 35 h 237"/>
                  <a:gd name="T30" fmla="*/ 34 w 197"/>
                  <a:gd name="T31" fmla="*/ 60 h 237"/>
                  <a:gd name="T32" fmla="*/ 11 w 197"/>
                  <a:gd name="T33" fmla="*/ 35 h 237"/>
                  <a:gd name="T34" fmla="*/ 119 w 197"/>
                  <a:gd name="T35" fmla="*/ 123 h 237"/>
                  <a:gd name="T36" fmla="*/ 119 w 197"/>
                  <a:gd name="T37" fmla="*/ 123 h 237"/>
                  <a:gd name="T38" fmla="*/ 41 w 197"/>
                  <a:gd name="T39" fmla="*/ 166 h 237"/>
                  <a:gd name="T40" fmla="*/ 90 w 197"/>
                  <a:gd name="T41" fmla="*/ 205 h 237"/>
                  <a:gd name="T42" fmla="*/ 156 w 197"/>
                  <a:gd name="T43" fmla="*/ 137 h 237"/>
                  <a:gd name="T44" fmla="*/ 156 w 197"/>
                  <a:gd name="T45" fmla="*/ 123 h 237"/>
                  <a:gd name="T46" fmla="*/ 119 w 197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7" h="237">
                    <a:moveTo>
                      <a:pt x="11" y="35"/>
                    </a:moveTo>
                    <a:lnTo>
                      <a:pt x="11" y="35"/>
                    </a:lnTo>
                    <a:cubicBezTo>
                      <a:pt x="34" y="12"/>
                      <a:pt x="67" y="0"/>
                      <a:pt x="100" y="0"/>
                    </a:cubicBezTo>
                    <a:cubicBezTo>
                      <a:pt x="166" y="0"/>
                      <a:pt x="194" y="32"/>
                      <a:pt x="194" y="96"/>
                    </a:cubicBezTo>
                    <a:lnTo>
                      <a:pt x="194" y="192"/>
                    </a:lnTo>
                    <a:cubicBezTo>
                      <a:pt x="194" y="205"/>
                      <a:pt x="195" y="219"/>
                      <a:pt x="197" y="231"/>
                    </a:cubicBezTo>
                    <a:lnTo>
                      <a:pt x="161" y="231"/>
                    </a:lnTo>
                    <a:cubicBezTo>
                      <a:pt x="159" y="221"/>
                      <a:pt x="159" y="207"/>
                      <a:pt x="159" y="197"/>
                    </a:cubicBezTo>
                    <a:lnTo>
                      <a:pt x="158" y="197"/>
                    </a:lnTo>
                    <a:cubicBezTo>
                      <a:pt x="143" y="220"/>
                      <a:pt x="118" y="237"/>
                      <a:pt x="84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7" y="91"/>
                      <a:pt x="142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6" y="35"/>
                      <a:pt x="101" y="35"/>
                    </a:cubicBezTo>
                    <a:cubicBezTo>
                      <a:pt x="77" y="35"/>
                      <a:pt x="52" y="43"/>
                      <a:pt x="34" y="60"/>
                    </a:cubicBezTo>
                    <a:lnTo>
                      <a:pt x="11" y="35"/>
                    </a:lnTo>
                    <a:close/>
                    <a:moveTo>
                      <a:pt x="119" y="123"/>
                    </a:moveTo>
                    <a:lnTo>
                      <a:pt x="119" y="123"/>
                    </a:lnTo>
                    <a:cubicBezTo>
                      <a:pt x="71" y="123"/>
                      <a:pt x="41" y="136"/>
                      <a:pt x="41" y="166"/>
                    </a:cubicBezTo>
                    <a:cubicBezTo>
                      <a:pt x="41" y="194"/>
                      <a:pt x="62" y="205"/>
                      <a:pt x="90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9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Freeform 31">
                <a:extLst>
                  <a:ext uri="{FF2B5EF4-FFF2-40B4-BE49-F238E27FC236}">
                    <a16:creationId xmlns:a16="http://schemas.microsoft.com/office/drawing/2014/main" id="{ECFE4455-EAC2-F54E-8EBA-57AD72EC8EB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64" y="1108"/>
                <a:ext cx="93" cy="184"/>
              </a:xfrm>
              <a:custGeom>
                <a:avLst/>
                <a:gdLst>
                  <a:gd name="T0" fmla="*/ 152 w 154"/>
                  <a:gd name="T1" fmla="*/ 96 h 295"/>
                  <a:gd name="T2" fmla="*/ 152 w 154"/>
                  <a:gd name="T3" fmla="*/ 96 h 295"/>
                  <a:gd name="T4" fmla="*/ 86 w 154"/>
                  <a:gd name="T5" fmla="*/ 96 h 295"/>
                  <a:gd name="T6" fmla="*/ 86 w 154"/>
                  <a:gd name="T7" fmla="*/ 208 h 295"/>
                  <a:gd name="T8" fmla="*/ 120 w 154"/>
                  <a:gd name="T9" fmla="*/ 260 h 295"/>
                  <a:gd name="T10" fmla="*/ 153 w 154"/>
                  <a:gd name="T11" fmla="*/ 252 h 295"/>
                  <a:gd name="T12" fmla="*/ 154 w 154"/>
                  <a:gd name="T13" fmla="*/ 286 h 295"/>
                  <a:gd name="T14" fmla="*/ 111 w 154"/>
                  <a:gd name="T15" fmla="*/ 295 h 295"/>
                  <a:gd name="T16" fmla="*/ 49 w 154"/>
                  <a:gd name="T17" fmla="*/ 219 h 295"/>
                  <a:gd name="T18" fmla="*/ 49 w 154"/>
                  <a:gd name="T19" fmla="*/ 96 h 295"/>
                  <a:gd name="T20" fmla="*/ 0 w 154"/>
                  <a:gd name="T21" fmla="*/ 96 h 295"/>
                  <a:gd name="T22" fmla="*/ 0 w 154"/>
                  <a:gd name="T23" fmla="*/ 64 h 295"/>
                  <a:gd name="T24" fmla="*/ 49 w 154"/>
                  <a:gd name="T25" fmla="*/ 64 h 295"/>
                  <a:gd name="T26" fmla="*/ 49 w 154"/>
                  <a:gd name="T27" fmla="*/ 0 h 295"/>
                  <a:gd name="T28" fmla="*/ 86 w 154"/>
                  <a:gd name="T29" fmla="*/ 0 h 295"/>
                  <a:gd name="T30" fmla="*/ 86 w 154"/>
                  <a:gd name="T31" fmla="*/ 64 h 295"/>
                  <a:gd name="T32" fmla="*/ 152 w 154"/>
                  <a:gd name="T33" fmla="*/ 64 h 295"/>
                  <a:gd name="T34" fmla="*/ 152 w 154"/>
                  <a:gd name="T35" fmla="*/ 96 h 2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54" h="295">
                    <a:moveTo>
                      <a:pt x="152" y="96"/>
                    </a:moveTo>
                    <a:lnTo>
                      <a:pt x="152" y="96"/>
                    </a:lnTo>
                    <a:lnTo>
                      <a:pt x="86" y="96"/>
                    </a:lnTo>
                    <a:lnTo>
                      <a:pt x="86" y="208"/>
                    </a:lnTo>
                    <a:cubicBezTo>
                      <a:pt x="86" y="237"/>
                      <a:pt x="87" y="260"/>
                      <a:pt x="120" y="260"/>
                    </a:cubicBezTo>
                    <a:cubicBezTo>
                      <a:pt x="131" y="260"/>
                      <a:pt x="143" y="258"/>
                      <a:pt x="153" y="252"/>
                    </a:cubicBezTo>
                    <a:lnTo>
                      <a:pt x="154" y="286"/>
                    </a:lnTo>
                    <a:cubicBezTo>
                      <a:pt x="141" y="292"/>
                      <a:pt x="125" y="295"/>
                      <a:pt x="111" y="295"/>
                    </a:cubicBezTo>
                    <a:cubicBezTo>
                      <a:pt x="57" y="295"/>
                      <a:pt x="49" y="266"/>
                      <a:pt x="49" y="219"/>
                    </a:cubicBezTo>
                    <a:lnTo>
                      <a:pt x="49" y="96"/>
                    </a:lnTo>
                    <a:lnTo>
                      <a:pt x="0" y="96"/>
                    </a:lnTo>
                    <a:lnTo>
                      <a:pt x="0" y="64"/>
                    </a:lnTo>
                    <a:lnTo>
                      <a:pt x="49" y="64"/>
                    </a:lnTo>
                    <a:lnTo>
                      <a:pt x="49" y="0"/>
                    </a:lnTo>
                    <a:lnTo>
                      <a:pt x="86" y="0"/>
                    </a:lnTo>
                    <a:lnTo>
                      <a:pt x="86" y="64"/>
                    </a:lnTo>
                    <a:lnTo>
                      <a:pt x="152" y="64"/>
                    </a:lnTo>
                    <a:lnTo>
                      <a:pt x="152" y="96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Freeform 32">
                <a:extLst>
                  <a:ext uri="{FF2B5EF4-FFF2-40B4-BE49-F238E27FC236}">
                    <a16:creationId xmlns:a16="http://schemas.microsoft.com/office/drawing/2014/main" id="{4CE28E14-FAD1-9D44-9FE0-95CC10271D2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377" y="1076"/>
                <a:ext cx="34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1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Freeform 33">
                <a:extLst>
                  <a:ext uri="{FF2B5EF4-FFF2-40B4-BE49-F238E27FC236}">
                    <a16:creationId xmlns:a16="http://schemas.microsoft.com/office/drawing/2014/main" id="{3FAE42D7-1C68-1448-8B72-AE18B017BE6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438" y="1144"/>
                <a:ext cx="144" cy="148"/>
              </a:xfrm>
              <a:custGeom>
                <a:avLst/>
                <a:gdLst>
                  <a:gd name="T0" fmla="*/ 120 w 240"/>
                  <a:gd name="T1" fmla="*/ 0 h 237"/>
                  <a:gd name="T2" fmla="*/ 120 w 240"/>
                  <a:gd name="T3" fmla="*/ 0 h 237"/>
                  <a:gd name="T4" fmla="*/ 240 w 240"/>
                  <a:gd name="T5" fmla="*/ 119 h 237"/>
                  <a:gd name="T6" fmla="*/ 120 w 240"/>
                  <a:gd name="T7" fmla="*/ 237 h 237"/>
                  <a:gd name="T8" fmla="*/ 0 w 240"/>
                  <a:gd name="T9" fmla="*/ 119 h 237"/>
                  <a:gd name="T10" fmla="*/ 120 w 240"/>
                  <a:gd name="T11" fmla="*/ 0 h 237"/>
                  <a:gd name="T12" fmla="*/ 120 w 240"/>
                  <a:gd name="T13" fmla="*/ 202 h 237"/>
                  <a:gd name="T14" fmla="*/ 120 w 240"/>
                  <a:gd name="T15" fmla="*/ 202 h 237"/>
                  <a:gd name="T16" fmla="*/ 200 w 240"/>
                  <a:gd name="T17" fmla="*/ 119 h 237"/>
                  <a:gd name="T18" fmla="*/ 120 w 240"/>
                  <a:gd name="T19" fmla="*/ 35 h 237"/>
                  <a:gd name="T20" fmla="*/ 41 w 240"/>
                  <a:gd name="T21" fmla="*/ 119 h 237"/>
                  <a:gd name="T22" fmla="*/ 120 w 240"/>
                  <a:gd name="T23" fmla="*/ 20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40" h="237">
                    <a:moveTo>
                      <a:pt x="120" y="0"/>
                    </a:moveTo>
                    <a:lnTo>
                      <a:pt x="120" y="0"/>
                    </a:lnTo>
                    <a:cubicBezTo>
                      <a:pt x="189" y="0"/>
                      <a:pt x="240" y="48"/>
                      <a:pt x="240" y="119"/>
                    </a:cubicBezTo>
                    <a:cubicBezTo>
                      <a:pt x="240" y="189"/>
                      <a:pt x="189" y="237"/>
                      <a:pt x="120" y="237"/>
                    </a:cubicBezTo>
                    <a:cubicBezTo>
                      <a:pt x="51" y="237"/>
                      <a:pt x="0" y="189"/>
                      <a:pt x="0" y="119"/>
                    </a:cubicBezTo>
                    <a:cubicBezTo>
                      <a:pt x="0" y="48"/>
                      <a:pt x="51" y="0"/>
                      <a:pt x="120" y="0"/>
                    </a:cubicBezTo>
                    <a:close/>
                    <a:moveTo>
                      <a:pt x="120" y="202"/>
                    </a:moveTo>
                    <a:lnTo>
                      <a:pt x="120" y="202"/>
                    </a:lnTo>
                    <a:cubicBezTo>
                      <a:pt x="169" y="202"/>
                      <a:pt x="200" y="166"/>
                      <a:pt x="200" y="119"/>
                    </a:cubicBezTo>
                    <a:cubicBezTo>
                      <a:pt x="200" y="72"/>
                      <a:pt x="169" y="35"/>
                      <a:pt x="120" y="35"/>
                    </a:cubicBezTo>
                    <a:cubicBezTo>
                      <a:pt x="72" y="35"/>
                      <a:pt x="41" y="72"/>
                      <a:pt x="41" y="119"/>
                    </a:cubicBezTo>
                    <a:cubicBezTo>
                      <a:pt x="41" y="166"/>
                      <a:pt x="72" y="202"/>
                      <a:pt x="120" y="202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Freeform 34">
                <a:extLst>
                  <a:ext uri="{FF2B5EF4-FFF2-40B4-BE49-F238E27FC236}">
                    <a16:creationId xmlns:a16="http://schemas.microsoft.com/office/drawing/2014/main" id="{570D103D-E330-A145-BCC8-F5F9AD0CFE8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13" y="1144"/>
                <a:ext cx="119" cy="144"/>
              </a:xfrm>
              <a:custGeom>
                <a:avLst/>
                <a:gdLst>
                  <a:gd name="T0" fmla="*/ 2 w 198"/>
                  <a:gd name="T1" fmla="*/ 60 h 231"/>
                  <a:gd name="T2" fmla="*/ 2 w 198"/>
                  <a:gd name="T3" fmla="*/ 60 h 231"/>
                  <a:gd name="T4" fmla="*/ 0 w 198"/>
                  <a:gd name="T5" fmla="*/ 6 h 231"/>
                  <a:gd name="T6" fmla="*/ 36 w 198"/>
                  <a:gd name="T7" fmla="*/ 6 h 231"/>
                  <a:gd name="T8" fmla="*/ 37 w 198"/>
                  <a:gd name="T9" fmla="*/ 43 h 231"/>
                  <a:gd name="T10" fmla="*/ 38 w 198"/>
                  <a:gd name="T11" fmla="*/ 43 h 231"/>
                  <a:gd name="T12" fmla="*/ 112 w 198"/>
                  <a:gd name="T13" fmla="*/ 0 h 231"/>
                  <a:gd name="T14" fmla="*/ 198 w 198"/>
                  <a:gd name="T15" fmla="*/ 92 h 231"/>
                  <a:gd name="T16" fmla="*/ 198 w 198"/>
                  <a:gd name="T17" fmla="*/ 231 h 231"/>
                  <a:gd name="T18" fmla="*/ 160 w 198"/>
                  <a:gd name="T19" fmla="*/ 231 h 231"/>
                  <a:gd name="T20" fmla="*/ 160 w 198"/>
                  <a:gd name="T21" fmla="*/ 96 h 231"/>
                  <a:gd name="T22" fmla="*/ 109 w 198"/>
                  <a:gd name="T23" fmla="*/ 35 h 231"/>
                  <a:gd name="T24" fmla="*/ 39 w 198"/>
                  <a:gd name="T25" fmla="*/ 121 h 231"/>
                  <a:gd name="T26" fmla="*/ 39 w 198"/>
                  <a:gd name="T27" fmla="*/ 231 h 231"/>
                  <a:gd name="T28" fmla="*/ 2 w 198"/>
                  <a:gd name="T29" fmla="*/ 231 h 231"/>
                  <a:gd name="T30" fmla="*/ 2 w 198"/>
                  <a:gd name="T31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71" y="0"/>
                      <a:pt x="198" y="38"/>
                      <a:pt x="198" y="92"/>
                    </a:cubicBezTo>
                    <a:lnTo>
                      <a:pt x="198" y="231"/>
                    </a:lnTo>
                    <a:lnTo>
                      <a:pt x="160" y="231"/>
                    </a:lnTo>
                    <a:lnTo>
                      <a:pt x="160" y="96"/>
                    </a:lnTo>
                    <a:cubicBezTo>
                      <a:pt x="160" y="59"/>
                      <a:pt x="144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Freeform 35">
                <a:extLst>
                  <a:ext uri="{FF2B5EF4-FFF2-40B4-BE49-F238E27FC236}">
                    <a16:creationId xmlns:a16="http://schemas.microsoft.com/office/drawing/2014/main" id="{90444F09-0CAD-7847-B840-E5446ABC569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764" y="1144"/>
                <a:ext cx="117" cy="148"/>
              </a:xfrm>
              <a:custGeom>
                <a:avLst/>
                <a:gdLst>
                  <a:gd name="T0" fmla="*/ 10 w 196"/>
                  <a:gd name="T1" fmla="*/ 35 h 237"/>
                  <a:gd name="T2" fmla="*/ 10 w 196"/>
                  <a:gd name="T3" fmla="*/ 35 h 237"/>
                  <a:gd name="T4" fmla="*/ 99 w 196"/>
                  <a:gd name="T5" fmla="*/ 0 h 237"/>
                  <a:gd name="T6" fmla="*/ 193 w 196"/>
                  <a:gd name="T7" fmla="*/ 96 h 237"/>
                  <a:gd name="T8" fmla="*/ 193 w 196"/>
                  <a:gd name="T9" fmla="*/ 192 h 237"/>
                  <a:gd name="T10" fmla="*/ 196 w 196"/>
                  <a:gd name="T11" fmla="*/ 231 h 237"/>
                  <a:gd name="T12" fmla="*/ 160 w 196"/>
                  <a:gd name="T13" fmla="*/ 231 h 237"/>
                  <a:gd name="T14" fmla="*/ 158 w 196"/>
                  <a:gd name="T15" fmla="*/ 197 h 237"/>
                  <a:gd name="T16" fmla="*/ 157 w 196"/>
                  <a:gd name="T17" fmla="*/ 197 h 237"/>
                  <a:gd name="T18" fmla="*/ 83 w 196"/>
                  <a:gd name="T19" fmla="*/ 237 h 237"/>
                  <a:gd name="T20" fmla="*/ 0 w 196"/>
                  <a:gd name="T21" fmla="*/ 170 h 237"/>
                  <a:gd name="T22" fmla="*/ 141 w 196"/>
                  <a:gd name="T23" fmla="*/ 91 h 237"/>
                  <a:gd name="T24" fmla="*/ 156 w 196"/>
                  <a:gd name="T25" fmla="*/ 91 h 237"/>
                  <a:gd name="T26" fmla="*/ 156 w 196"/>
                  <a:gd name="T27" fmla="*/ 84 h 237"/>
                  <a:gd name="T28" fmla="*/ 100 w 196"/>
                  <a:gd name="T29" fmla="*/ 35 h 237"/>
                  <a:gd name="T30" fmla="*/ 33 w 196"/>
                  <a:gd name="T31" fmla="*/ 60 h 237"/>
                  <a:gd name="T32" fmla="*/ 10 w 196"/>
                  <a:gd name="T33" fmla="*/ 35 h 237"/>
                  <a:gd name="T34" fmla="*/ 118 w 196"/>
                  <a:gd name="T35" fmla="*/ 123 h 237"/>
                  <a:gd name="T36" fmla="*/ 118 w 196"/>
                  <a:gd name="T37" fmla="*/ 123 h 237"/>
                  <a:gd name="T38" fmla="*/ 40 w 196"/>
                  <a:gd name="T39" fmla="*/ 166 h 237"/>
                  <a:gd name="T40" fmla="*/ 89 w 196"/>
                  <a:gd name="T41" fmla="*/ 205 h 237"/>
                  <a:gd name="T42" fmla="*/ 156 w 196"/>
                  <a:gd name="T43" fmla="*/ 137 h 237"/>
                  <a:gd name="T44" fmla="*/ 156 w 196"/>
                  <a:gd name="T45" fmla="*/ 123 h 237"/>
                  <a:gd name="T46" fmla="*/ 118 w 196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6" h="237">
                    <a:moveTo>
                      <a:pt x="10" y="35"/>
                    </a:moveTo>
                    <a:lnTo>
                      <a:pt x="10" y="35"/>
                    </a:lnTo>
                    <a:cubicBezTo>
                      <a:pt x="33" y="12"/>
                      <a:pt x="66" y="0"/>
                      <a:pt x="99" y="0"/>
                    </a:cubicBezTo>
                    <a:cubicBezTo>
                      <a:pt x="165" y="0"/>
                      <a:pt x="193" y="32"/>
                      <a:pt x="193" y="96"/>
                    </a:cubicBezTo>
                    <a:lnTo>
                      <a:pt x="193" y="192"/>
                    </a:lnTo>
                    <a:cubicBezTo>
                      <a:pt x="193" y="205"/>
                      <a:pt x="194" y="219"/>
                      <a:pt x="196" y="231"/>
                    </a:cubicBezTo>
                    <a:lnTo>
                      <a:pt x="160" y="231"/>
                    </a:lnTo>
                    <a:cubicBezTo>
                      <a:pt x="158" y="221"/>
                      <a:pt x="158" y="207"/>
                      <a:pt x="158" y="197"/>
                    </a:cubicBezTo>
                    <a:lnTo>
                      <a:pt x="157" y="197"/>
                    </a:lnTo>
                    <a:cubicBezTo>
                      <a:pt x="142" y="220"/>
                      <a:pt x="117" y="237"/>
                      <a:pt x="83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6" y="91"/>
                      <a:pt x="141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5" y="35"/>
                      <a:pt x="100" y="35"/>
                    </a:cubicBezTo>
                    <a:cubicBezTo>
                      <a:pt x="76" y="35"/>
                      <a:pt x="51" y="43"/>
                      <a:pt x="33" y="60"/>
                    </a:cubicBezTo>
                    <a:lnTo>
                      <a:pt x="10" y="35"/>
                    </a:lnTo>
                    <a:close/>
                    <a:moveTo>
                      <a:pt x="118" y="123"/>
                    </a:moveTo>
                    <a:lnTo>
                      <a:pt x="118" y="123"/>
                    </a:lnTo>
                    <a:cubicBezTo>
                      <a:pt x="71" y="123"/>
                      <a:pt x="40" y="136"/>
                      <a:pt x="40" y="166"/>
                    </a:cubicBezTo>
                    <a:cubicBezTo>
                      <a:pt x="40" y="194"/>
                      <a:pt x="61" y="205"/>
                      <a:pt x="89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8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36">
                <a:extLst>
                  <a:ext uri="{FF2B5EF4-FFF2-40B4-BE49-F238E27FC236}">
                    <a16:creationId xmlns:a16="http://schemas.microsoft.com/office/drawing/2014/main" id="{D7CADE7D-AEE6-EF4F-8D20-C51115BE268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20" y="1075"/>
                <a:ext cx="22" cy="213"/>
              </a:xfrm>
              <a:custGeom>
                <a:avLst/>
                <a:gdLst>
                  <a:gd name="T0" fmla="*/ 0 w 37"/>
                  <a:gd name="T1" fmla="*/ 341 h 341"/>
                  <a:gd name="T2" fmla="*/ 0 w 37"/>
                  <a:gd name="T3" fmla="*/ 341 h 341"/>
                  <a:gd name="T4" fmla="*/ 37 w 37"/>
                  <a:gd name="T5" fmla="*/ 341 h 341"/>
                  <a:gd name="T6" fmla="*/ 37 w 37"/>
                  <a:gd name="T7" fmla="*/ 0 h 341"/>
                  <a:gd name="T8" fmla="*/ 0 w 37"/>
                  <a:gd name="T9" fmla="*/ 0 h 341"/>
                  <a:gd name="T10" fmla="*/ 0 w 37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7" y="341"/>
                    </a:lnTo>
                    <a:lnTo>
                      <a:pt x="37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37">
                <a:extLst>
                  <a:ext uri="{FF2B5EF4-FFF2-40B4-BE49-F238E27FC236}">
                    <a16:creationId xmlns:a16="http://schemas.microsoft.com/office/drawing/2014/main" id="{DA6A3D9E-7019-F54D-92CA-8DC2F4455C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51" y="1076"/>
                <a:ext cx="158" cy="212"/>
              </a:xfrm>
              <a:custGeom>
                <a:avLst/>
                <a:gdLst>
                  <a:gd name="T0" fmla="*/ 222 w 262"/>
                  <a:gd name="T1" fmla="*/ 0 h 340"/>
                  <a:gd name="T2" fmla="*/ 222 w 262"/>
                  <a:gd name="T3" fmla="*/ 0 h 340"/>
                  <a:gd name="T4" fmla="*/ 222 w 262"/>
                  <a:gd name="T5" fmla="*/ 144 h 340"/>
                  <a:gd name="T6" fmla="*/ 41 w 262"/>
                  <a:gd name="T7" fmla="*/ 144 h 340"/>
                  <a:gd name="T8" fmla="*/ 41 w 262"/>
                  <a:gd name="T9" fmla="*/ 0 h 340"/>
                  <a:gd name="T10" fmla="*/ 0 w 262"/>
                  <a:gd name="T11" fmla="*/ 0 h 340"/>
                  <a:gd name="T12" fmla="*/ 0 w 262"/>
                  <a:gd name="T13" fmla="*/ 340 h 340"/>
                  <a:gd name="T14" fmla="*/ 41 w 262"/>
                  <a:gd name="T15" fmla="*/ 340 h 340"/>
                  <a:gd name="T16" fmla="*/ 41 w 262"/>
                  <a:gd name="T17" fmla="*/ 181 h 340"/>
                  <a:gd name="T18" fmla="*/ 222 w 262"/>
                  <a:gd name="T19" fmla="*/ 181 h 340"/>
                  <a:gd name="T20" fmla="*/ 222 w 262"/>
                  <a:gd name="T21" fmla="*/ 340 h 340"/>
                  <a:gd name="T22" fmla="*/ 262 w 262"/>
                  <a:gd name="T23" fmla="*/ 340 h 340"/>
                  <a:gd name="T24" fmla="*/ 262 w 262"/>
                  <a:gd name="T25" fmla="*/ 0 h 340"/>
                  <a:gd name="T26" fmla="*/ 222 w 262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62" h="340">
                    <a:moveTo>
                      <a:pt x="222" y="0"/>
                    </a:moveTo>
                    <a:lnTo>
                      <a:pt x="222" y="0"/>
                    </a:lnTo>
                    <a:lnTo>
                      <a:pt x="222" y="144"/>
                    </a:lnTo>
                    <a:lnTo>
                      <a:pt x="41" y="144"/>
                    </a:lnTo>
                    <a:lnTo>
                      <a:pt x="41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1" y="340"/>
                    </a:lnTo>
                    <a:lnTo>
                      <a:pt x="41" y="181"/>
                    </a:lnTo>
                    <a:lnTo>
                      <a:pt x="222" y="181"/>
                    </a:lnTo>
                    <a:lnTo>
                      <a:pt x="222" y="340"/>
                    </a:lnTo>
                    <a:lnTo>
                      <a:pt x="262" y="340"/>
                    </a:lnTo>
                    <a:lnTo>
                      <a:pt x="262" y="0"/>
                    </a:lnTo>
                    <a:lnTo>
                      <a:pt x="222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38">
                <a:extLst>
                  <a:ext uri="{FF2B5EF4-FFF2-40B4-BE49-F238E27FC236}">
                    <a16:creationId xmlns:a16="http://schemas.microsoft.com/office/drawing/2014/main" id="{DF7B1DCE-3ECB-5B4F-A72B-7A76BEA8D6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57" y="1076"/>
                <a:ext cx="24" cy="212"/>
              </a:xfrm>
              <a:custGeom>
                <a:avLst/>
                <a:gdLst>
                  <a:gd name="T0" fmla="*/ 0 w 40"/>
                  <a:gd name="T1" fmla="*/ 340 h 340"/>
                  <a:gd name="T2" fmla="*/ 0 w 40"/>
                  <a:gd name="T3" fmla="*/ 340 h 340"/>
                  <a:gd name="T4" fmla="*/ 40 w 40"/>
                  <a:gd name="T5" fmla="*/ 340 h 340"/>
                  <a:gd name="T6" fmla="*/ 40 w 40"/>
                  <a:gd name="T7" fmla="*/ 0 h 340"/>
                  <a:gd name="T8" fmla="*/ 0 w 40"/>
                  <a:gd name="T9" fmla="*/ 0 h 340"/>
                  <a:gd name="T10" fmla="*/ 0 w 40"/>
                  <a:gd name="T11" fmla="*/ 34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0" h="340">
                    <a:moveTo>
                      <a:pt x="0" y="340"/>
                    </a:moveTo>
                    <a:lnTo>
                      <a:pt x="0" y="340"/>
                    </a:lnTo>
                    <a:lnTo>
                      <a:pt x="40" y="340"/>
                    </a:lnTo>
                    <a:lnTo>
                      <a:pt x="40" y="0"/>
                    </a:lnTo>
                    <a:lnTo>
                      <a:pt x="0" y="0"/>
                    </a:lnTo>
                    <a:lnTo>
                      <a:pt x="0" y="34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39">
                <a:extLst>
                  <a:ext uri="{FF2B5EF4-FFF2-40B4-BE49-F238E27FC236}">
                    <a16:creationId xmlns:a16="http://schemas.microsoft.com/office/drawing/2014/main" id="{E8243449-E25D-DD42-BAFB-2841EEDB003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03" y="1076"/>
                <a:ext cx="182" cy="212"/>
              </a:xfrm>
              <a:custGeom>
                <a:avLst/>
                <a:gdLst>
                  <a:gd name="T0" fmla="*/ 260 w 302"/>
                  <a:gd name="T1" fmla="*/ 0 h 340"/>
                  <a:gd name="T2" fmla="*/ 260 w 302"/>
                  <a:gd name="T3" fmla="*/ 0 h 340"/>
                  <a:gd name="T4" fmla="*/ 152 w 302"/>
                  <a:gd name="T5" fmla="*/ 279 h 340"/>
                  <a:gd name="T6" fmla="*/ 151 w 302"/>
                  <a:gd name="T7" fmla="*/ 279 h 340"/>
                  <a:gd name="T8" fmla="*/ 46 w 302"/>
                  <a:gd name="T9" fmla="*/ 0 h 340"/>
                  <a:gd name="T10" fmla="*/ 0 w 302"/>
                  <a:gd name="T11" fmla="*/ 0 h 340"/>
                  <a:gd name="T12" fmla="*/ 131 w 302"/>
                  <a:gd name="T13" fmla="*/ 340 h 340"/>
                  <a:gd name="T14" fmla="*/ 169 w 302"/>
                  <a:gd name="T15" fmla="*/ 340 h 340"/>
                  <a:gd name="T16" fmla="*/ 302 w 302"/>
                  <a:gd name="T17" fmla="*/ 0 h 340"/>
                  <a:gd name="T18" fmla="*/ 260 w 302"/>
                  <a:gd name="T19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02" h="340">
                    <a:moveTo>
                      <a:pt x="260" y="0"/>
                    </a:moveTo>
                    <a:lnTo>
                      <a:pt x="260" y="0"/>
                    </a:lnTo>
                    <a:lnTo>
                      <a:pt x="152" y="279"/>
                    </a:lnTo>
                    <a:lnTo>
                      <a:pt x="151" y="279"/>
                    </a:lnTo>
                    <a:lnTo>
                      <a:pt x="46" y="0"/>
                    </a:lnTo>
                    <a:lnTo>
                      <a:pt x="0" y="0"/>
                    </a:lnTo>
                    <a:lnTo>
                      <a:pt x="131" y="340"/>
                    </a:lnTo>
                    <a:lnTo>
                      <a:pt x="169" y="340"/>
                    </a:lnTo>
                    <a:lnTo>
                      <a:pt x="302" y="0"/>
                    </a:lnTo>
                    <a:lnTo>
                      <a:pt x="26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40">
                <a:extLst>
                  <a:ext uri="{FF2B5EF4-FFF2-40B4-BE49-F238E27FC236}">
                    <a16:creationId xmlns:a16="http://schemas.microsoft.com/office/drawing/2014/main" id="{B6DA0017-A23B-DA49-BE6B-3DC9F25410D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56" y="1071"/>
                <a:ext cx="181" cy="223"/>
              </a:xfrm>
              <a:custGeom>
                <a:avLst/>
                <a:gdLst>
                  <a:gd name="T0" fmla="*/ 258 w 302"/>
                  <a:gd name="T1" fmla="*/ 78 h 357"/>
                  <a:gd name="T2" fmla="*/ 258 w 302"/>
                  <a:gd name="T3" fmla="*/ 78 h 357"/>
                  <a:gd name="T4" fmla="*/ 173 w 302"/>
                  <a:gd name="T5" fmla="*/ 37 h 357"/>
                  <a:gd name="T6" fmla="*/ 44 w 302"/>
                  <a:gd name="T7" fmla="*/ 178 h 357"/>
                  <a:gd name="T8" fmla="*/ 173 w 302"/>
                  <a:gd name="T9" fmla="*/ 319 h 357"/>
                  <a:gd name="T10" fmla="*/ 272 w 302"/>
                  <a:gd name="T11" fmla="*/ 272 h 357"/>
                  <a:gd name="T12" fmla="*/ 302 w 302"/>
                  <a:gd name="T13" fmla="*/ 297 h 357"/>
                  <a:gd name="T14" fmla="*/ 173 w 302"/>
                  <a:gd name="T15" fmla="*/ 357 h 357"/>
                  <a:gd name="T16" fmla="*/ 0 w 302"/>
                  <a:gd name="T17" fmla="*/ 178 h 357"/>
                  <a:gd name="T18" fmla="*/ 173 w 302"/>
                  <a:gd name="T19" fmla="*/ 0 h 357"/>
                  <a:gd name="T20" fmla="*/ 293 w 302"/>
                  <a:gd name="T21" fmla="*/ 53 h 357"/>
                  <a:gd name="T22" fmla="*/ 258 w 302"/>
                  <a:gd name="T23" fmla="*/ 78 h 3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02" h="357">
                    <a:moveTo>
                      <a:pt x="258" y="78"/>
                    </a:moveTo>
                    <a:lnTo>
                      <a:pt x="258" y="78"/>
                    </a:lnTo>
                    <a:cubicBezTo>
                      <a:pt x="238" y="51"/>
                      <a:pt x="206" y="37"/>
                      <a:pt x="173" y="37"/>
                    </a:cubicBezTo>
                    <a:cubicBezTo>
                      <a:pt x="97" y="37"/>
                      <a:pt x="44" y="104"/>
                      <a:pt x="44" y="178"/>
                    </a:cubicBezTo>
                    <a:cubicBezTo>
                      <a:pt x="44" y="257"/>
                      <a:pt x="97" y="319"/>
                      <a:pt x="173" y="319"/>
                    </a:cubicBezTo>
                    <a:cubicBezTo>
                      <a:pt x="215" y="319"/>
                      <a:pt x="248" y="302"/>
                      <a:pt x="272" y="272"/>
                    </a:cubicBezTo>
                    <a:lnTo>
                      <a:pt x="302" y="297"/>
                    </a:lnTo>
                    <a:cubicBezTo>
                      <a:pt x="272" y="338"/>
                      <a:pt x="227" y="357"/>
                      <a:pt x="173" y="357"/>
                    </a:cubicBezTo>
                    <a:cubicBezTo>
                      <a:pt x="76" y="357"/>
                      <a:pt x="0" y="281"/>
                      <a:pt x="0" y="178"/>
                    </a:cubicBezTo>
                    <a:cubicBezTo>
                      <a:pt x="0" y="78"/>
                      <a:pt x="72" y="0"/>
                      <a:pt x="173" y="0"/>
                    </a:cubicBezTo>
                    <a:cubicBezTo>
                      <a:pt x="219" y="0"/>
                      <a:pt x="264" y="15"/>
                      <a:pt x="293" y="53"/>
                    </a:cubicBezTo>
                    <a:lnTo>
                      <a:pt x="258" y="78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41">
                <a:extLst>
                  <a:ext uri="{FF2B5EF4-FFF2-40B4-BE49-F238E27FC236}">
                    <a16:creationId xmlns:a16="http://schemas.microsoft.com/office/drawing/2014/main" id="{CEB270F8-FBBB-4D40-9CB5-35198A58C9A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62" y="1148"/>
                <a:ext cx="119" cy="144"/>
              </a:xfrm>
              <a:custGeom>
                <a:avLst/>
                <a:gdLst>
                  <a:gd name="T0" fmla="*/ 196 w 198"/>
                  <a:gd name="T1" fmla="*/ 172 h 231"/>
                  <a:gd name="T2" fmla="*/ 196 w 198"/>
                  <a:gd name="T3" fmla="*/ 172 h 231"/>
                  <a:gd name="T4" fmla="*/ 198 w 198"/>
                  <a:gd name="T5" fmla="*/ 225 h 231"/>
                  <a:gd name="T6" fmla="*/ 162 w 198"/>
                  <a:gd name="T7" fmla="*/ 225 h 231"/>
                  <a:gd name="T8" fmla="*/ 161 w 198"/>
                  <a:gd name="T9" fmla="*/ 188 h 231"/>
                  <a:gd name="T10" fmla="*/ 160 w 198"/>
                  <a:gd name="T11" fmla="*/ 188 h 231"/>
                  <a:gd name="T12" fmla="*/ 85 w 198"/>
                  <a:gd name="T13" fmla="*/ 231 h 231"/>
                  <a:gd name="T14" fmla="*/ 0 w 198"/>
                  <a:gd name="T15" fmla="*/ 139 h 231"/>
                  <a:gd name="T16" fmla="*/ 0 w 198"/>
                  <a:gd name="T17" fmla="*/ 0 h 231"/>
                  <a:gd name="T18" fmla="*/ 37 w 198"/>
                  <a:gd name="T19" fmla="*/ 0 h 231"/>
                  <a:gd name="T20" fmla="*/ 37 w 198"/>
                  <a:gd name="T21" fmla="*/ 135 h 231"/>
                  <a:gd name="T22" fmla="*/ 89 w 198"/>
                  <a:gd name="T23" fmla="*/ 196 h 231"/>
                  <a:gd name="T24" fmla="*/ 158 w 198"/>
                  <a:gd name="T25" fmla="*/ 110 h 231"/>
                  <a:gd name="T26" fmla="*/ 158 w 198"/>
                  <a:gd name="T27" fmla="*/ 0 h 231"/>
                  <a:gd name="T28" fmla="*/ 196 w 198"/>
                  <a:gd name="T29" fmla="*/ 0 h 231"/>
                  <a:gd name="T30" fmla="*/ 196 w 198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196" y="172"/>
                    </a:moveTo>
                    <a:lnTo>
                      <a:pt x="196" y="172"/>
                    </a:lnTo>
                    <a:cubicBezTo>
                      <a:pt x="196" y="192"/>
                      <a:pt x="198" y="210"/>
                      <a:pt x="198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4" y="196"/>
                      <a:pt x="89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6" y="0"/>
                    </a:lnTo>
                    <a:lnTo>
                      <a:pt x="196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" name="Freeform 42">
                <a:extLst>
                  <a:ext uri="{FF2B5EF4-FFF2-40B4-BE49-F238E27FC236}">
                    <a16:creationId xmlns:a16="http://schemas.microsoft.com/office/drawing/2014/main" id="{4F9A2DA6-965E-DF46-825E-BE6D9DB7F3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19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3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3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" name="Freeform 43">
                <a:extLst>
                  <a:ext uri="{FF2B5EF4-FFF2-40B4-BE49-F238E27FC236}">
                    <a16:creationId xmlns:a16="http://schemas.microsoft.com/office/drawing/2014/main" id="{2ACAAA25-7623-8941-A231-9413F3EE15D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20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2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2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" name="Freeform 44">
                <a:extLst>
                  <a:ext uri="{FF2B5EF4-FFF2-40B4-BE49-F238E27FC236}">
                    <a16:creationId xmlns:a16="http://schemas.microsoft.com/office/drawing/2014/main" id="{8D8D75C5-4920-A54A-96DB-C3ED25121887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117" y="1076"/>
                <a:ext cx="33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2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" name="Freeform 45">
                <a:extLst>
                  <a:ext uri="{FF2B5EF4-FFF2-40B4-BE49-F238E27FC236}">
                    <a16:creationId xmlns:a16="http://schemas.microsoft.com/office/drawing/2014/main" id="{B693F4E2-7E6A-8543-9D5B-485D345928F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77" y="1144"/>
                <a:ext cx="122" cy="148"/>
              </a:xfrm>
              <a:custGeom>
                <a:avLst/>
                <a:gdLst>
                  <a:gd name="T0" fmla="*/ 173 w 203"/>
                  <a:gd name="T1" fmla="*/ 62 h 237"/>
                  <a:gd name="T2" fmla="*/ 173 w 203"/>
                  <a:gd name="T3" fmla="*/ 62 h 237"/>
                  <a:gd name="T4" fmla="*/ 116 w 203"/>
                  <a:gd name="T5" fmla="*/ 35 h 237"/>
                  <a:gd name="T6" fmla="*/ 41 w 203"/>
                  <a:gd name="T7" fmla="*/ 119 h 237"/>
                  <a:gd name="T8" fmla="*/ 116 w 203"/>
                  <a:gd name="T9" fmla="*/ 202 h 237"/>
                  <a:gd name="T10" fmla="*/ 174 w 203"/>
                  <a:gd name="T11" fmla="*/ 174 h 237"/>
                  <a:gd name="T12" fmla="*/ 201 w 203"/>
                  <a:gd name="T13" fmla="*/ 201 h 237"/>
                  <a:gd name="T14" fmla="*/ 116 w 203"/>
                  <a:gd name="T15" fmla="*/ 237 h 237"/>
                  <a:gd name="T16" fmla="*/ 0 w 203"/>
                  <a:gd name="T17" fmla="*/ 119 h 237"/>
                  <a:gd name="T18" fmla="*/ 116 w 203"/>
                  <a:gd name="T19" fmla="*/ 0 h 237"/>
                  <a:gd name="T20" fmla="*/ 203 w 203"/>
                  <a:gd name="T21" fmla="*/ 36 h 237"/>
                  <a:gd name="T22" fmla="*/ 173 w 203"/>
                  <a:gd name="T23" fmla="*/ 6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03" h="237">
                    <a:moveTo>
                      <a:pt x="173" y="62"/>
                    </a:moveTo>
                    <a:lnTo>
                      <a:pt x="173" y="62"/>
                    </a:lnTo>
                    <a:cubicBezTo>
                      <a:pt x="157" y="43"/>
                      <a:pt x="139" y="35"/>
                      <a:pt x="116" y="35"/>
                    </a:cubicBezTo>
                    <a:cubicBezTo>
                      <a:pt x="66" y="35"/>
                      <a:pt x="41" y="72"/>
                      <a:pt x="41" y="119"/>
                    </a:cubicBezTo>
                    <a:cubicBezTo>
                      <a:pt x="41" y="165"/>
                      <a:pt x="71" y="202"/>
                      <a:pt x="116" y="202"/>
                    </a:cubicBezTo>
                    <a:cubicBezTo>
                      <a:pt x="141" y="202"/>
                      <a:pt x="160" y="193"/>
                      <a:pt x="174" y="174"/>
                    </a:cubicBezTo>
                    <a:lnTo>
                      <a:pt x="201" y="201"/>
                    </a:lnTo>
                    <a:cubicBezTo>
                      <a:pt x="180" y="226"/>
                      <a:pt x="149" y="237"/>
                      <a:pt x="116" y="237"/>
                    </a:cubicBezTo>
                    <a:cubicBezTo>
                      <a:pt x="47" y="237"/>
                      <a:pt x="0" y="188"/>
                      <a:pt x="0" y="119"/>
                    </a:cubicBezTo>
                    <a:cubicBezTo>
                      <a:pt x="0" y="50"/>
                      <a:pt x="47" y="0"/>
                      <a:pt x="116" y="0"/>
                    </a:cubicBezTo>
                    <a:cubicBezTo>
                      <a:pt x="150" y="0"/>
                      <a:pt x="180" y="12"/>
                      <a:pt x="203" y="36"/>
                    </a:cubicBezTo>
                    <a:lnTo>
                      <a:pt x="173" y="6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" name="Freeform 46">
                <a:extLst>
                  <a:ext uri="{FF2B5EF4-FFF2-40B4-BE49-F238E27FC236}">
                    <a16:creationId xmlns:a16="http://schemas.microsoft.com/office/drawing/2014/main" id="{79FCBDCE-8080-844D-9A33-09B25FA07B3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23" y="1148"/>
                <a:ext cx="118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" name="Freeform 47">
                <a:extLst>
                  <a:ext uri="{FF2B5EF4-FFF2-40B4-BE49-F238E27FC236}">
                    <a16:creationId xmlns:a16="http://schemas.microsoft.com/office/drawing/2014/main" id="{C953DD89-4FED-8F4C-9F9B-204DFE0D1E3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82" y="1075"/>
                <a:ext cx="23" cy="213"/>
              </a:xfrm>
              <a:custGeom>
                <a:avLst/>
                <a:gdLst>
                  <a:gd name="T0" fmla="*/ 0 w 38"/>
                  <a:gd name="T1" fmla="*/ 341 h 341"/>
                  <a:gd name="T2" fmla="*/ 0 w 38"/>
                  <a:gd name="T3" fmla="*/ 341 h 341"/>
                  <a:gd name="T4" fmla="*/ 38 w 38"/>
                  <a:gd name="T5" fmla="*/ 341 h 341"/>
                  <a:gd name="T6" fmla="*/ 38 w 38"/>
                  <a:gd name="T7" fmla="*/ 0 h 341"/>
                  <a:gd name="T8" fmla="*/ 0 w 38"/>
                  <a:gd name="T9" fmla="*/ 0 h 341"/>
                  <a:gd name="T10" fmla="*/ 0 w 38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8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8" y="341"/>
                    </a:lnTo>
                    <a:lnTo>
                      <a:pt x="38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Freeform 48">
                <a:extLst>
                  <a:ext uri="{FF2B5EF4-FFF2-40B4-BE49-F238E27FC236}">
                    <a16:creationId xmlns:a16="http://schemas.microsoft.com/office/drawing/2014/main" id="{53FC9640-29CF-FA4F-8955-C1B28034976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45" y="1148"/>
                <a:ext cx="119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" name="Freeform 49">
                <a:extLst>
                  <a:ext uri="{FF2B5EF4-FFF2-40B4-BE49-F238E27FC236}">
                    <a16:creationId xmlns:a16="http://schemas.microsoft.com/office/drawing/2014/main" id="{B627E457-728F-2248-BFE3-AD31E270215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02" y="1144"/>
                <a:ext cx="205" cy="144"/>
              </a:xfrm>
              <a:custGeom>
                <a:avLst/>
                <a:gdLst>
                  <a:gd name="T0" fmla="*/ 2 w 340"/>
                  <a:gd name="T1" fmla="*/ 60 h 231"/>
                  <a:gd name="T2" fmla="*/ 2 w 340"/>
                  <a:gd name="T3" fmla="*/ 60 h 231"/>
                  <a:gd name="T4" fmla="*/ 0 w 340"/>
                  <a:gd name="T5" fmla="*/ 6 h 231"/>
                  <a:gd name="T6" fmla="*/ 36 w 340"/>
                  <a:gd name="T7" fmla="*/ 6 h 231"/>
                  <a:gd name="T8" fmla="*/ 37 w 340"/>
                  <a:gd name="T9" fmla="*/ 43 h 231"/>
                  <a:gd name="T10" fmla="*/ 37 w 340"/>
                  <a:gd name="T11" fmla="*/ 43 h 231"/>
                  <a:gd name="T12" fmla="*/ 112 w 340"/>
                  <a:gd name="T13" fmla="*/ 0 h 231"/>
                  <a:gd name="T14" fmla="*/ 183 w 340"/>
                  <a:gd name="T15" fmla="*/ 43 h 231"/>
                  <a:gd name="T16" fmla="*/ 254 w 340"/>
                  <a:gd name="T17" fmla="*/ 0 h 231"/>
                  <a:gd name="T18" fmla="*/ 340 w 340"/>
                  <a:gd name="T19" fmla="*/ 95 h 231"/>
                  <a:gd name="T20" fmla="*/ 340 w 340"/>
                  <a:gd name="T21" fmla="*/ 231 h 231"/>
                  <a:gd name="T22" fmla="*/ 302 w 340"/>
                  <a:gd name="T23" fmla="*/ 231 h 231"/>
                  <a:gd name="T24" fmla="*/ 302 w 340"/>
                  <a:gd name="T25" fmla="*/ 96 h 231"/>
                  <a:gd name="T26" fmla="*/ 248 w 340"/>
                  <a:gd name="T27" fmla="*/ 35 h 231"/>
                  <a:gd name="T28" fmla="*/ 190 w 340"/>
                  <a:gd name="T29" fmla="*/ 101 h 231"/>
                  <a:gd name="T30" fmla="*/ 190 w 340"/>
                  <a:gd name="T31" fmla="*/ 231 h 231"/>
                  <a:gd name="T32" fmla="*/ 152 w 340"/>
                  <a:gd name="T33" fmla="*/ 231 h 231"/>
                  <a:gd name="T34" fmla="*/ 152 w 340"/>
                  <a:gd name="T35" fmla="*/ 104 h 231"/>
                  <a:gd name="T36" fmla="*/ 109 w 340"/>
                  <a:gd name="T37" fmla="*/ 35 h 231"/>
                  <a:gd name="T38" fmla="*/ 39 w 340"/>
                  <a:gd name="T39" fmla="*/ 121 h 231"/>
                  <a:gd name="T40" fmla="*/ 39 w 340"/>
                  <a:gd name="T41" fmla="*/ 231 h 231"/>
                  <a:gd name="T42" fmla="*/ 2 w 340"/>
                  <a:gd name="T43" fmla="*/ 231 h 231"/>
                  <a:gd name="T44" fmla="*/ 2 w 340"/>
                  <a:gd name="T45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340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7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61" y="0"/>
                      <a:pt x="176" y="28"/>
                      <a:pt x="183" y="43"/>
                    </a:cubicBezTo>
                    <a:cubicBezTo>
                      <a:pt x="200" y="17"/>
                      <a:pt x="220" y="0"/>
                      <a:pt x="254" y="0"/>
                    </a:cubicBezTo>
                    <a:cubicBezTo>
                      <a:pt x="319" y="0"/>
                      <a:pt x="340" y="36"/>
                      <a:pt x="340" y="95"/>
                    </a:cubicBezTo>
                    <a:lnTo>
                      <a:pt x="340" y="231"/>
                    </a:lnTo>
                    <a:lnTo>
                      <a:pt x="302" y="231"/>
                    </a:lnTo>
                    <a:lnTo>
                      <a:pt x="302" y="96"/>
                    </a:lnTo>
                    <a:cubicBezTo>
                      <a:pt x="302" y="65"/>
                      <a:pt x="291" y="35"/>
                      <a:pt x="248" y="35"/>
                    </a:cubicBezTo>
                    <a:cubicBezTo>
                      <a:pt x="216" y="35"/>
                      <a:pt x="190" y="61"/>
                      <a:pt x="190" y="101"/>
                    </a:cubicBezTo>
                    <a:lnTo>
                      <a:pt x="190" y="231"/>
                    </a:lnTo>
                    <a:lnTo>
                      <a:pt x="152" y="231"/>
                    </a:lnTo>
                    <a:lnTo>
                      <a:pt x="152" y="104"/>
                    </a:lnTo>
                    <a:cubicBezTo>
                      <a:pt x="152" y="54"/>
                      <a:pt x="140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pic>
        <p:nvPicPr>
          <p:cNvPr id="33" name="Picture 32" descr="AETC_Program-color-outline-01.png">
            <a:extLst>
              <a:ext uri="{FF2B5EF4-FFF2-40B4-BE49-F238E27FC236}">
                <a16:creationId xmlns:a16="http://schemas.microsoft.com/office/drawing/2014/main" id="{30249935-4EB8-CC49-A8DC-1C3056D339EC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904" y="6104631"/>
            <a:ext cx="1575509" cy="6043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1869889"/>
      </p:ext>
    </p:extLst>
  </p:cSld>
  <p:clrMapOvr>
    <a:masterClrMapping/>
  </p:clrMapOvr>
  <p:transition spd="slow"/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igures_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Graph/Table/Image: click to add title</a:t>
            </a:r>
          </a:p>
        </p:txBody>
      </p:sp>
      <p:grpSp>
        <p:nvGrpSpPr>
          <p:cNvPr id="8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9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13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14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cxnSp>
        <p:nvCxnSpPr>
          <p:cNvPr id="35" name="Straight Connector 34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</p:cSld>
  <p:clrMapOvr>
    <a:masterClrMapping/>
  </p:clrMapOvr>
  <p:transition spd="slow"/>
  <p:hf sldNum="0"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igures +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Data Slide: click to add title</a:t>
            </a:r>
          </a:p>
        </p:txBody>
      </p:sp>
      <p:grpSp>
        <p:nvGrpSpPr>
          <p:cNvPr id="83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84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85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86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6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" name="Rectangle 2"/>
          <p:cNvSpPr/>
          <p:nvPr/>
        </p:nvSpPr>
        <p:spPr>
          <a:xfrm>
            <a:off x="0" y="1227668"/>
            <a:ext cx="9162288" cy="502920"/>
          </a:xfrm>
          <a:prstGeom prst="rect">
            <a:avLst/>
          </a:prstGeom>
          <a:solidFill>
            <a:srgbClr val="68686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 Placeholder 5"/>
          <p:cNvSpPr>
            <a:spLocks noGrp="1"/>
          </p:cNvSpPr>
          <p:nvPr>
            <p:ph type="body" sz="quarter" idx="15" hasCustomPrompt="1"/>
          </p:nvPr>
        </p:nvSpPr>
        <p:spPr>
          <a:xfrm>
            <a:off x="318914" y="1254758"/>
            <a:ext cx="8503916" cy="457195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2000" b="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Title </a:t>
            </a:r>
          </a:p>
        </p:txBody>
      </p:sp>
      <p:sp>
        <p:nvSpPr>
          <p:cNvPr id="37" name="Text Placeholder 5"/>
          <p:cNvSpPr>
            <a:spLocks noGrp="1"/>
          </p:cNvSpPr>
          <p:nvPr>
            <p:ph type="body" sz="quarter" idx="16" hasCustomPrompt="1"/>
          </p:nvPr>
        </p:nvSpPr>
        <p:spPr>
          <a:xfrm>
            <a:off x="323891" y="6461765"/>
            <a:ext cx="7360835" cy="320034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428485266"/>
      </p:ext>
    </p:extLst>
  </p:cSld>
  <p:clrMapOvr>
    <a:masterClrMapping/>
  </p:clrMapOvr>
  <p:transition spd="slow"/>
  <p:hf sldNum="0"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Graphic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Graph/Image/Table/Blue: click to add title</a:t>
            </a:r>
          </a:p>
        </p:txBody>
      </p:sp>
      <p:sp>
        <p:nvSpPr>
          <p:cNvPr id="66" name="Rectangle 65"/>
          <p:cNvSpPr/>
          <p:nvPr/>
        </p:nvSpPr>
        <p:spPr>
          <a:xfrm>
            <a:off x="0" y="1219199"/>
            <a:ext cx="9162288" cy="566928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Picture 8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706548074"/>
      </p:ext>
    </p:extLst>
  </p:cSld>
  <p:clrMapOvr>
    <a:masterClrMapping/>
  </p:clrMapOvr>
  <p:transition spd="slow"/>
  <p:hf sldNum="0"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en Blue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Blue_Background.png"/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06" y="2"/>
            <a:ext cx="9155137" cy="6880688"/>
          </a:xfrm>
          <a:prstGeom prst="rect">
            <a:avLst/>
          </a:prstGeom>
        </p:spPr>
      </p:pic>
      <p:pic>
        <p:nvPicPr>
          <p:cNvPr id="15" name="Picture 14" descr="NatHIVcurriculum_logo_white_thik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394246"/>
            <a:ext cx="1414549" cy="459025"/>
          </a:xfrm>
          <a:prstGeom prst="rect">
            <a:avLst/>
          </a:prstGeom>
        </p:spPr>
      </p:pic>
      <p:sp>
        <p:nvSpPr>
          <p:cNvPr id="98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53200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Open Blue Layout: click to add title</a:t>
            </a:r>
          </a:p>
        </p:txBody>
      </p:sp>
      <p:sp>
        <p:nvSpPr>
          <p:cNvPr id="14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819125834"/>
      </p:ext>
    </p:extLst>
  </p:cSld>
  <p:clrMapOvr>
    <a:masterClrMapping/>
  </p:clrMapOvr>
  <p:transition spd="slow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en Blue_No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Blue_Background.png"/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06" y="2"/>
            <a:ext cx="9155137" cy="6880688"/>
          </a:xfrm>
          <a:prstGeom prst="rect">
            <a:avLst/>
          </a:prstGeom>
        </p:spPr>
      </p:pic>
      <p:pic>
        <p:nvPicPr>
          <p:cNvPr id="15" name="Picture 14" descr="NatHIVcurriculum_logo_white_thik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394246"/>
            <a:ext cx="1414549" cy="459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961709"/>
      </p:ext>
    </p:extLst>
  </p:cSld>
  <p:clrMapOvr>
    <a:masterClrMapping/>
  </p:clrMapOvr>
  <p:transition spd="slow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pen Whit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29684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Open White Layout: click to add title</a:t>
            </a:r>
          </a:p>
        </p:txBody>
      </p:sp>
      <p:grpSp>
        <p:nvGrpSpPr>
          <p:cNvPr id="28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29" name="Logomark V2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30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31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52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110182743"/>
      </p:ext>
    </p:extLst>
  </p:cSld>
  <p:clrMapOvr>
    <a:masterClrMapping/>
  </p:clrMapOvr>
  <p:transition spd="slow"/>
  <p:hf sldNum="0" hd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cknowledge_HRS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35" name="Rectangle 34"/>
          <p:cNvSpPr/>
          <p:nvPr userDrawn="1"/>
        </p:nvSpPr>
        <p:spPr>
          <a:xfrm>
            <a:off x="295189" y="119196"/>
            <a:ext cx="8503918" cy="1096832"/>
          </a:xfrm>
          <a:prstGeom prst="rect">
            <a:avLst/>
          </a:prstGeom>
        </p:spPr>
        <p:txBody>
          <a:bodyPr wrap="square" lIns="91440" anchor="ctr">
            <a:normAutofit/>
          </a:bodyPr>
          <a:lstStyle/>
          <a:p>
            <a:pPr defTabSz="457200">
              <a:spcAft>
                <a:spcPts val="0"/>
              </a:spcAft>
            </a:pPr>
            <a:r>
              <a:rPr lang="en-US" sz="3200" cap="none" baseline="0" dirty="0">
                <a:solidFill>
                  <a:schemeClr val="bg1"/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Acknowledgment</a:t>
            </a:r>
          </a:p>
        </p:txBody>
      </p:sp>
      <p:sp>
        <p:nvSpPr>
          <p:cNvPr id="36" name="TextBox 35"/>
          <p:cNvSpPr txBox="1"/>
          <p:nvPr userDrawn="1"/>
        </p:nvSpPr>
        <p:spPr>
          <a:xfrm>
            <a:off x="266572" y="1608527"/>
            <a:ext cx="8633487" cy="2574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800"/>
              </a:lnSpc>
            </a:pPr>
            <a:r>
              <a:rPr lang="en-US" sz="2000" dirty="0">
                <a:solidFill>
                  <a:schemeClr val="tx1"/>
                </a:solidFill>
                <a:latin typeface="Arial"/>
              </a:rPr>
              <a:t>The </a:t>
            </a:r>
            <a:r>
              <a:rPr lang="en-US" sz="2000" b="1" dirty="0">
                <a:solidFill>
                  <a:srgbClr val="222869"/>
                </a:solidFill>
                <a:latin typeface="Arial"/>
              </a:rPr>
              <a:t>National </a:t>
            </a:r>
            <a:r>
              <a:rPr lang="en-US" sz="2000" b="1" dirty="0">
                <a:solidFill>
                  <a:srgbClr val="C1171E"/>
                </a:solidFill>
                <a:latin typeface="Arial"/>
              </a:rPr>
              <a:t>HIV </a:t>
            </a:r>
            <a:r>
              <a:rPr lang="en-US" sz="2000" b="1" dirty="0">
                <a:solidFill>
                  <a:srgbClr val="222869"/>
                </a:solidFill>
                <a:latin typeface="Arial"/>
              </a:rPr>
              <a:t>Curriculum </a:t>
            </a:r>
            <a:r>
              <a:rPr lang="en-US" sz="2000" dirty="0">
                <a:solidFill>
                  <a:schemeClr val="tx1"/>
                </a:solidFill>
                <a:latin typeface="Arial"/>
              </a:rPr>
              <a:t>is an AIDS Education and Training Center (AETC) Program </a:t>
            </a:r>
            <a:r>
              <a:rPr lang="en-US" alt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supported by the Health Resources and Services Administration (HRSA) of the U.S. Department of Health and Human Services (HHS) as part of an award totaling $800,000 with 0% financed with non-governmental sources.</a:t>
            </a:r>
            <a:r>
              <a:rPr lang="en-US" sz="2000" dirty="0">
                <a:solidFill>
                  <a:schemeClr val="tx1"/>
                </a:solidFill>
                <a:latin typeface="Arial"/>
              </a:rPr>
              <a:t> This project is led by the University of Washington’s Infectious Diseases Education and Assessment (IDEA) Program</a:t>
            </a:r>
            <a:r>
              <a:rPr lang="en-US" sz="2000" i="0" dirty="0">
                <a:solidFill>
                  <a:schemeClr val="tx1"/>
                </a:solidFill>
                <a:latin typeface="Arial"/>
              </a:rPr>
              <a:t>.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 userDrawn="1"/>
        </p:nvSpPr>
        <p:spPr>
          <a:xfrm>
            <a:off x="251179" y="4384624"/>
            <a:ext cx="8641079" cy="83612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91440" tIns="91440" rIns="91440" bIns="137160" rtlCol="0">
            <a:spAutoFit/>
          </a:bodyPr>
          <a:lstStyle/>
          <a:p>
            <a:pPr algn="l">
              <a:lnSpc>
                <a:spcPts val="2400"/>
              </a:lnSpc>
            </a:pPr>
            <a:r>
              <a:rPr lang="en-US" sz="1600" i="1" dirty="0">
                <a:solidFill>
                  <a:schemeClr val="tx1"/>
                </a:solidFill>
                <a:latin typeface="Arial"/>
              </a:rPr>
              <a:t>The content in this presentation are those of the author(s) and do not necessarily represent the official views of, nor an endorsement, by HRSA, HHS, or the U.S. Government. </a:t>
            </a:r>
          </a:p>
        </p:txBody>
      </p:sp>
      <p:pic>
        <p:nvPicPr>
          <p:cNvPr id="42" name="Picture 41" descr="AETC_Program-color-outline-01.png">
            <a:extLst>
              <a:ext uri="{FF2B5EF4-FFF2-40B4-BE49-F238E27FC236}">
                <a16:creationId xmlns:a16="http://schemas.microsoft.com/office/drawing/2014/main" id="{2899E127-2C3E-714D-A384-79FBE6A76EB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8423" y="5654608"/>
            <a:ext cx="2183514" cy="837603"/>
          </a:xfrm>
          <a:prstGeom prst="rect">
            <a:avLst/>
          </a:prstGeom>
        </p:spPr>
      </p:pic>
      <p:grpSp>
        <p:nvGrpSpPr>
          <p:cNvPr id="43" name="Logo Stacked V2">
            <a:extLst>
              <a:ext uri="{FF2B5EF4-FFF2-40B4-BE49-F238E27FC236}">
                <a16:creationId xmlns:a16="http://schemas.microsoft.com/office/drawing/2014/main" id="{4B49C6DF-94C3-AB4A-8D5B-7D6C964A240A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1150312" y="5675790"/>
            <a:ext cx="2808485" cy="640080"/>
            <a:chOff x="680865" y="3439338"/>
            <a:chExt cx="4686473" cy="1068091"/>
          </a:xfrm>
        </p:grpSpPr>
        <p:pic>
          <p:nvPicPr>
            <p:cNvPr id="44" name="Logomark V2">
              <a:extLst>
                <a:ext uri="{FF2B5EF4-FFF2-40B4-BE49-F238E27FC236}">
                  <a16:creationId xmlns:a16="http://schemas.microsoft.com/office/drawing/2014/main" id="{364EE4CD-B9EF-6840-928E-48008487E24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45" name="Nat HIV Cur logo type stacked">
              <a:extLst>
                <a:ext uri="{FF2B5EF4-FFF2-40B4-BE49-F238E27FC236}">
                  <a16:creationId xmlns:a16="http://schemas.microsoft.com/office/drawing/2014/main" id="{0D17D895-D7B3-534D-9006-5B7731B53141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46" name="Freeform 5">
                <a:extLst>
                  <a:ext uri="{FF2B5EF4-FFF2-40B4-BE49-F238E27FC236}">
                    <a16:creationId xmlns:a16="http://schemas.microsoft.com/office/drawing/2014/main" id="{53DCCF81-6AD7-8B4C-A6AC-CF0A10EF42F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6">
                <a:extLst>
                  <a:ext uri="{FF2B5EF4-FFF2-40B4-BE49-F238E27FC236}">
                    <a16:creationId xmlns:a16="http://schemas.microsoft.com/office/drawing/2014/main" id="{5759CF37-E01C-7D4A-AAE2-81AAA5B8470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7">
                <a:extLst>
                  <a:ext uri="{FF2B5EF4-FFF2-40B4-BE49-F238E27FC236}">
                    <a16:creationId xmlns:a16="http://schemas.microsoft.com/office/drawing/2014/main" id="{465036CA-0932-E544-8DDE-F94A28497D7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8">
                <a:extLst>
                  <a:ext uri="{FF2B5EF4-FFF2-40B4-BE49-F238E27FC236}">
                    <a16:creationId xmlns:a16="http://schemas.microsoft.com/office/drawing/2014/main" id="{B1BAE9A5-B123-6946-ACA5-3C5A52AA06E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9">
                <a:extLst>
                  <a:ext uri="{FF2B5EF4-FFF2-40B4-BE49-F238E27FC236}">
                    <a16:creationId xmlns:a16="http://schemas.microsoft.com/office/drawing/2014/main" id="{DC68CC7E-F31B-0D42-820B-46156B235B8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10">
                <a:extLst>
                  <a:ext uri="{FF2B5EF4-FFF2-40B4-BE49-F238E27FC236}">
                    <a16:creationId xmlns:a16="http://schemas.microsoft.com/office/drawing/2014/main" id="{D7E9859C-EBA8-514A-9898-9FB95F0DAD2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" name="Freeform 11">
                <a:extLst>
                  <a:ext uri="{FF2B5EF4-FFF2-40B4-BE49-F238E27FC236}">
                    <a16:creationId xmlns:a16="http://schemas.microsoft.com/office/drawing/2014/main" id="{87BF4617-C110-2C42-B92B-4ABDF1DEBFB3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" name="Freeform 12">
                <a:extLst>
                  <a:ext uri="{FF2B5EF4-FFF2-40B4-BE49-F238E27FC236}">
                    <a16:creationId xmlns:a16="http://schemas.microsoft.com/office/drawing/2014/main" id="{01286F0D-71EB-B043-A586-F68D45282C3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" name="Freeform 13">
                <a:extLst>
                  <a:ext uri="{FF2B5EF4-FFF2-40B4-BE49-F238E27FC236}">
                    <a16:creationId xmlns:a16="http://schemas.microsoft.com/office/drawing/2014/main" id="{FBC91008-A251-194E-8D7A-DEE6A40015A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" name="Freeform 14">
                <a:extLst>
                  <a:ext uri="{FF2B5EF4-FFF2-40B4-BE49-F238E27FC236}">
                    <a16:creationId xmlns:a16="http://schemas.microsoft.com/office/drawing/2014/main" id="{8EECC80B-A690-694D-9189-EBB0AD82228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" name="Freeform 15">
                <a:extLst>
                  <a:ext uri="{FF2B5EF4-FFF2-40B4-BE49-F238E27FC236}">
                    <a16:creationId xmlns:a16="http://schemas.microsoft.com/office/drawing/2014/main" id="{3ED1EA17-1292-6D49-A4C4-CA17496F403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" name="Freeform 16">
                <a:extLst>
                  <a:ext uri="{FF2B5EF4-FFF2-40B4-BE49-F238E27FC236}">
                    <a16:creationId xmlns:a16="http://schemas.microsoft.com/office/drawing/2014/main" id="{4736BF32-574F-5F4A-9BEE-A1D5552EA9A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Freeform 17">
                <a:extLst>
                  <a:ext uri="{FF2B5EF4-FFF2-40B4-BE49-F238E27FC236}">
                    <a16:creationId xmlns:a16="http://schemas.microsoft.com/office/drawing/2014/main" id="{6444FEB4-5494-284B-9E46-FC2BC494FB1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" name="Freeform 18">
                <a:extLst>
                  <a:ext uri="{FF2B5EF4-FFF2-40B4-BE49-F238E27FC236}">
                    <a16:creationId xmlns:a16="http://schemas.microsoft.com/office/drawing/2014/main" id="{F2015306-5EE1-F045-89AB-F4A7D7B2838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" name="Freeform 19">
                <a:extLst>
                  <a:ext uri="{FF2B5EF4-FFF2-40B4-BE49-F238E27FC236}">
                    <a16:creationId xmlns:a16="http://schemas.microsoft.com/office/drawing/2014/main" id="{13B8334D-1032-BB4B-AFCA-A6C0E35A515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" name="Freeform 20">
                <a:extLst>
                  <a:ext uri="{FF2B5EF4-FFF2-40B4-BE49-F238E27FC236}">
                    <a16:creationId xmlns:a16="http://schemas.microsoft.com/office/drawing/2014/main" id="{FCD65450-E736-444D-93E2-2F98CE6146B3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" name="Freeform 21">
                <a:extLst>
                  <a:ext uri="{FF2B5EF4-FFF2-40B4-BE49-F238E27FC236}">
                    <a16:creationId xmlns:a16="http://schemas.microsoft.com/office/drawing/2014/main" id="{7BC6164E-300A-224C-BB15-83952A82C25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" name="Freeform 22">
                <a:extLst>
                  <a:ext uri="{FF2B5EF4-FFF2-40B4-BE49-F238E27FC236}">
                    <a16:creationId xmlns:a16="http://schemas.microsoft.com/office/drawing/2014/main" id="{C059914D-986D-7F43-9ECA-432C6B5EA56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" name="Freeform 23">
                <a:extLst>
                  <a:ext uri="{FF2B5EF4-FFF2-40B4-BE49-F238E27FC236}">
                    <a16:creationId xmlns:a16="http://schemas.microsoft.com/office/drawing/2014/main" id="{473B0FCD-05A3-C24D-93B6-8AE9A71959D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" name="Freeform 24">
                <a:extLst>
                  <a:ext uri="{FF2B5EF4-FFF2-40B4-BE49-F238E27FC236}">
                    <a16:creationId xmlns:a16="http://schemas.microsoft.com/office/drawing/2014/main" id="{E1E80AE9-13D2-B94D-B996-14EC3C0F363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" name="Freeform 25">
                <a:extLst>
                  <a:ext uri="{FF2B5EF4-FFF2-40B4-BE49-F238E27FC236}">
                    <a16:creationId xmlns:a16="http://schemas.microsoft.com/office/drawing/2014/main" id="{8A076AD0-D328-7641-993C-13FFDAFCF3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916106333"/>
      </p:ext>
    </p:extLst>
  </p:cSld>
  <p:clrMapOvr>
    <a:masterClrMapping/>
  </p:clrMapOvr>
  <p:transition spd="slow"/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2_URL_Bel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0" name="Picture 27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1" y="920403"/>
            <a:ext cx="9154751" cy="4982073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82" name="Title 1"/>
          <p:cNvSpPr>
            <a:spLocks noGrp="1"/>
          </p:cNvSpPr>
          <p:nvPr>
            <p:ph type="ctrTitle" hasCustomPrompt="1"/>
          </p:nvPr>
        </p:nvSpPr>
        <p:spPr>
          <a:xfrm>
            <a:off x="438219" y="1242188"/>
            <a:ext cx="8222726" cy="1828800"/>
          </a:xfrm>
          <a:prstGeom prst="rect">
            <a:avLst/>
          </a:prstGeom>
        </p:spPr>
        <p:txBody>
          <a:bodyPr lIns="91440" anchor="ctr" anchorCtr="0">
            <a:normAutofit/>
          </a:bodyPr>
          <a:lstStyle>
            <a:lvl1pPr algn="l">
              <a:lnSpc>
                <a:spcPts val="4000"/>
              </a:lnSpc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and Add Title of Talk</a:t>
            </a:r>
          </a:p>
        </p:txBody>
      </p:sp>
      <p:sp>
        <p:nvSpPr>
          <p:cNvPr id="273" name="Date"/>
          <p:cNvSpPr>
            <a:spLocks noGrp="1"/>
          </p:cNvSpPr>
          <p:nvPr>
            <p:ph type="body" sz="quarter" idx="14" hasCustomPrompt="1"/>
          </p:nvPr>
        </p:nvSpPr>
        <p:spPr>
          <a:xfrm>
            <a:off x="462320" y="5289933"/>
            <a:ext cx="8229600" cy="292606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lnSpc>
                <a:spcPts val="1600"/>
              </a:lnSpc>
              <a:buNone/>
              <a:defRPr sz="1400" b="0" baseline="0">
                <a:solidFill>
                  <a:srgbClr val="6FC5FF"/>
                </a:solidFill>
                <a:latin typeface="Arial"/>
              </a:defRPr>
            </a:lvl1pPr>
          </a:lstStyle>
          <a:p>
            <a:pPr lvl="0"/>
            <a:r>
              <a:rPr lang="en-US" dirty="0"/>
              <a:t>Click and Add Last Updated Info</a:t>
            </a:r>
          </a:p>
        </p:txBody>
      </p:sp>
      <p:cxnSp>
        <p:nvCxnSpPr>
          <p:cNvPr id="30" name="Straight Connector 29"/>
          <p:cNvCxnSpPr/>
          <p:nvPr userDrawn="1"/>
        </p:nvCxnSpPr>
        <p:spPr>
          <a:xfrm>
            <a:off x="1" y="925122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 userDrawn="1"/>
        </p:nvCxnSpPr>
        <p:spPr>
          <a:xfrm>
            <a:off x="1" y="5905327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6" name="Logo Horizontal V2">
            <a:extLst>
              <a:ext uri="{FF2B5EF4-FFF2-40B4-BE49-F238E27FC236}">
                <a16:creationId xmlns:a16="http://schemas.microsoft.com/office/drawing/2014/main" id="{5DE3BDE0-5FA9-BC4A-8178-4E992BC84A31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576463" y="265909"/>
            <a:ext cx="3858507" cy="365760"/>
            <a:chOff x="960861" y="1655928"/>
            <a:chExt cx="4437220" cy="420624"/>
          </a:xfrm>
        </p:grpSpPr>
        <p:pic>
          <p:nvPicPr>
            <p:cNvPr id="37" name="Logomark V2">
              <a:extLst>
                <a:ext uri="{FF2B5EF4-FFF2-40B4-BE49-F238E27FC236}">
                  <a16:creationId xmlns:a16="http://schemas.microsoft.com/office/drawing/2014/main" id="{BCDF5E2B-D575-3248-9F32-8DB56A8A5F6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60861" y="1655928"/>
              <a:ext cx="428518" cy="420624"/>
            </a:xfrm>
            <a:prstGeom prst="rect">
              <a:avLst/>
            </a:prstGeom>
          </p:spPr>
        </p:pic>
        <p:grpSp>
          <p:nvGrpSpPr>
            <p:cNvPr id="38" name="Nat HIV Cur logo type horiz">
              <a:extLst>
                <a:ext uri="{FF2B5EF4-FFF2-40B4-BE49-F238E27FC236}">
                  <a16:creationId xmlns:a16="http://schemas.microsoft.com/office/drawing/2014/main" id="{F90C1D5B-C61A-8E43-ADFD-659A78B58C75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1476074" y="1719322"/>
              <a:ext cx="3922007" cy="292608"/>
              <a:chOff x="918" y="1071"/>
              <a:chExt cx="2989" cy="223"/>
            </a:xfrm>
          </p:grpSpPr>
          <p:sp>
            <p:nvSpPr>
              <p:cNvPr id="39" name="Freeform 29">
                <a:extLst>
                  <a:ext uri="{FF2B5EF4-FFF2-40B4-BE49-F238E27FC236}">
                    <a16:creationId xmlns:a16="http://schemas.microsoft.com/office/drawing/2014/main" id="{C00F14E4-0FF9-044F-8D05-A3F88FD753B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18" y="1076"/>
                <a:ext cx="173" cy="212"/>
              </a:xfrm>
              <a:custGeom>
                <a:avLst/>
                <a:gdLst>
                  <a:gd name="T0" fmla="*/ 248 w 288"/>
                  <a:gd name="T1" fmla="*/ 0 h 340"/>
                  <a:gd name="T2" fmla="*/ 248 w 288"/>
                  <a:gd name="T3" fmla="*/ 0 h 340"/>
                  <a:gd name="T4" fmla="*/ 248 w 288"/>
                  <a:gd name="T5" fmla="*/ 282 h 340"/>
                  <a:gd name="T6" fmla="*/ 247 w 288"/>
                  <a:gd name="T7" fmla="*/ 282 h 340"/>
                  <a:gd name="T8" fmla="*/ 50 w 288"/>
                  <a:gd name="T9" fmla="*/ 0 h 340"/>
                  <a:gd name="T10" fmla="*/ 0 w 288"/>
                  <a:gd name="T11" fmla="*/ 0 h 340"/>
                  <a:gd name="T12" fmla="*/ 0 w 288"/>
                  <a:gd name="T13" fmla="*/ 340 h 340"/>
                  <a:gd name="T14" fmla="*/ 40 w 288"/>
                  <a:gd name="T15" fmla="*/ 340 h 340"/>
                  <a:gd name="T16" fmla="*/ 40 w 288"/>
                  <a:gd name="T17" fmla="*/ 58 h 340"/>
                  <a:gd name="T18" fmla="*/ 41 w 288"/>
                  <a:gd name="T19" fmla="*/ 58 h 340"/>
                  <a:gd name="T20" fmla="*/ 238 w 288"/>
                  <a:gd name="T21" fmla="*/ 340 h 340"/>
                  <a:gd name="T22" fmla="*/ 288 w 288"/>
                  <a:gd name="T23" fmla="*/ 340 h 340"/>
                  <a:gd name="T24" fmla="*/ 288 w 288"/>
                  <a:gd name="T25" fmla="*/ 0 h 340"/>
                  <a:gd name="T26" fmla="*/ 248 w 288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88" h="340">
                    <a:moveTo>
                      <a:pt x="248" y="0"/>
                    </a:moveTo>
                    <a:lnTo>
                      <a:pt x="248" y="0"/>
                    </a:lnTo>
                    <a:lnTo>
                      <a:pt x="248" y="282"/>
                    </a:lnTo>
                    <a:lnTo>
                      <a:pt x="247" y="282"/>
                    </a:lnTo>
                    <a:lnTo>
                      <a:pt x="50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0" y="340"/>
                    </a:lnTo>
                    <a:lnTo>
                      <a:pt x="40" y="58"/>
                    </a:lnTo>
                    <a:lnTo>
                      <a:pt x="41" y="58"/>
                    </a:lnTo>
                    <a:lnTo>
                      <a:pt x="238" y="340"/>
                    </a:lnTo>
                    <a:lnTo>
                      <a:pt x="288" y="340"/>
                    </a:lnTo>
                    <a:lnTo>
                      <a:pt x="288" y="0"/>
                    </a:lnTo>
                    <a:lnTo>
                      <a:pt x="248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Freeform 30">
                <a:extLst>
                  <a:ext uri="{FF2B5EF4-FFF2-40B4-BE49-F238E27FC236}">
                    <a16:creationId xmlns:a16="http://schemas.microsoft.com/office/drawing/2014/main" id="{285628E9-40CF-BF4A-A0C2-1981C438F12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127" y="1144"/>
                <a:ext cx="119" cy="148"/>
              </a:xfrm>
              <a:custGeom>
                <a:avLst/>
                <a:gdLst>
                  <a:gd name="T0" fmla="*/ 11 w 197"/>
                  <a:gd name="T1" fmla="*/ 35 h 237"/>
                  <a:gd name="T2" fmla="*/ 11 w 197"/>
                  <a:gd name="T3" fmla="*/ 35 h 237"/>
                  <a:gd name="T4" fmla="*/ 100 w 197"/>
                  <a:gd name="T5" fmla="*/ 0 h 237"/>
                  <a:gd name="T6" fmla="*/ 194 w 197"/>
                  <a:gd name="T7" fmla="*/ 96 h 237"/>
                  <a:gd name="T8" fmla="*/ 194 w 197"/>
                  <a:gd name="T9" fmla="*/ 192 h 237"/>
                  <a:gd name="T10" fmla="*/ 197 w 197"/>
                  <a:gd name="T11" fmla="*/ 231 h 237"/>
                  <a:gd name="T12" fmla="*/ 161 w 197"/>
                  <a:gd name="T13" fmla="*/ 231 h 237"/>
                  <a:gd name="T14" fmla="*/ 159 w 197"/>
                  <a:gd name="T15" fmla="*/ 197 h 237"/>
                  <a:gd name="T16" fmla="*/ 158 w 197"/>
                  <a:gd name="T17" fmla="*/ 197 h 237"/>
                  <a:gd name="T18" fmla="*/ 84 w 197"/>
                  <a:gd name="T19" fmla="*/ 237 h 237"/>
                  <a:gd name="T20" fmla="*/ 0 w 197"/>
                  <a:gd name="T21" fmla="*/ 170 h 237"/>
                  <a:gd name="T22" fmla="*/ 142 w 197"/>
                  <a:gd name="T23" fmla="*/ 91 h 237"/>
                  <a:gd name="T24" fmla="*/ 156 w 197"/>
                  <a:gd name="T25" fmla="*/ 91 h 237"/>
                  <a:gd name="T26" fmla="*/ 156 w 197"/>
                  <a:gd name="T27" fmla="*/ 84 h 237"/>
                  <a:gd name="T28" fmla="*/ 101 w 197"/>
                  <a:gd name="T29" fmla="*/ 35 h 237"/>
                  <a:gd name="T30" fmla="*/ 34 w 197"/>
                  <a:gd name="T31" fmla="*/ 60 h 237"/>
                  <a:gd name="T32" fmla="*/ 11 w 197"/>
                  <a:gd name="T33" fmla="*/ 35 h 237"/>
                  <a:gd name="T34" fmla="*/ 119 w 197"/>
                  <a:gd name="T35" fmla="*/ 123 h 237"/>
                  <a:gd name="T36" fmla="*/ 119 w 197"/>
                  <a:gd name="T37" fmla="*/ 123 h 237"/>
                  <a:gd name="T38" fmla="*/ 41 w 197"/>
                  <a:gd name="T39" fmla="*/ 166 h 237"/>
                  <a:gd name="T40" fmla="*/ 90 w 197"/>
                  <a:gd name="T41" fmla="*/ 205 h 237"/>
                  <a:gd name="T42" fmla="*/ 156 w 197"/>
                  <a:gd name="T43" fmla="*/ 137 h 237"/>
                  <a:gd name="T44" fmla="*/ 156 w 197"/>
                  <a:gd name="T45" fmla="*/ 123 h 237"/>
                  <a:gd name="T46" fmla="*/ 119 w 197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7" h="237">
                    <a:moveTo>
                      <a:pt x="11" y="35"/>
                    </a:moveTo>
                    <a:lnTo>
                      <a:pt x="11" y="35"/>
                    </a:lnTo>
                    <a:cubicBezTo>
                      <a:pt x="34" y="12"/>
                      <a:pt x="67" y="0"/>
                      <a:pt x="100" y="0"/>
                    </a:cubicBezTo>
                    <a:cubicBezTo>
                      <a:pt x="166" y="0"/>
                      <a:pt x="194" y="32"/>
                      <a:pt x="194" y="96"/>
                    </a:cubicBezTo>
                    <a:lnTo>
                      <a:pt x="194" y="192"/>
                    </a:lnTo>
                    <a:cubicBezTo>
                      <a:pt x="194" y="205"/>
                      <a:pt x="195" y="219"/>
                      <a:pt x="197" y="231"/>
                    </a:cubicBezTo>
                    <a:lnTo>
                      <a:pt x="161" y="231"/>
                    </a:lnTo>
                    <a:cubicBezTo>
                      <a:pt x="159" y="221"/>
                      <a:pt x="159" y="207"/>
                      <a:pt x="159" y="197"/>
                    </a:cubicBezTo>
                    <a:lnTo>
                      <a:pt x="158" y="197"/>
                    </a:lnTo>
                    <a:cubicBezTo>
                      <a:pt x="143" y="220"/>
                      <a:pt x="118" y="237"/>
                      <a:pt x="84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7" y="91"/>
                      <a:pt x="142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6" y="35"/>
                      <a:pt x="101" y="35"/>
                    </a:cubicBezTo>
                    <a:cubicBezTo>
                      <a:pt x="77" y="35"/>
                      <a:pt x="52" y="43"/>
                      <a:pt x="34" y="60"/>
                    </a:cubicBezTo>
                    <a:lnTo>
                      <a:pt x="11" y="35"/>
                    </a:lnTo>
                    <a:close/>
                    <a:moveTo>
                      <a:pt x="119" y="123"/>
                    </a:moveTo>
                    <a:lnTo>
                      <a:pt x="119" y="123"/>
                    </a:lnTo>
                    <a:cubicBezTo>
                      <a:pt x="71" y="123"/>
                      <a:pt x="41" y="136"/>
                      <a:pt x="41" y="166"/>
                    </a:cubicBezTo>
                    <a:cubicBezTo>
                      <a:pt x="41" y="194"/>
                      <a:pt x="62" y="205"/>
                      <a:pt x="90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9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Freeform 31">
                <a:extLst>
                  <a:ext uri="{FF2B5EF4-FFF2-40B4-BE49-F238E27FC236}">
                    <a16:creationId xmlns:a16="http://schemas.microsoft.com/office/drawing/2014/main" id="{ECFE4455-EAC2-F54E-8EBA-57AD72EC8EB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64" y="1108"/>
                <a:ext cx="93" cy="184"/>
              </a:xfrm>
              <a:custGeom>
                <a:avLst/>
                <a:gdLst>
                  <a:gd name="T0" fmla="*/ 152 w 154"/>
                  <a:gd name="T1" fmla="*/ 96 h 295"/>
                  <a:gd name="T2" fmla="*/ 152 w 154"/>
                  <a:gd name="T3" fmla="*/ 96 h 295"/>
                  <a:gd name="T4" fmla="*/ 86 w 154"/>
                  <a:gd name="T5" fmla="*/ 96 h 295"/>
                  <a:gd name="T6" fmla="*/ 86 w 154"/>
                  <a:gd name="T7" fmla="*/ 208 h 295"/>
                  <a:gd name="T8" fmla="*/ 120 w 154"/>
                  <a:gd name="T9" fmla="*/ 260 h 295"/>
                  <a:gd name="T10" fmla="*/ 153 w 154"/>
                  <a:gd name="T11" fmla="*/ 252 h 295"/>
                  <a:gd name="T12" fmla="*/ 154 w 154"/>
                  <a:gd name="T13" fmla="*/ 286 h 295"/>
                  <a:gd name="T14" fmla="*/ 111 w 154"/>
                  <a:gd name="T15" fmla="*/ 295 h 295"/>
                  <a:gd name="T16" fmla="*/ 49 w 154"/>
                  <a:gd name="T17" fmla="*/ 219 h 295"/>
                  <a:gd name="T18" fmla="*/ 49 w 154"/>
                  <a:gd name="T19" fmla="*/ 96 h 295"/>
                  <a:gd name="T20" fmla="*/ 0 w 154"/>
                  <a:gd name="T21" fmla="*/ 96 h 295"/>
                  <a:gd name="T22" fmla="*/ 0 w 154"/>
                  <a:gd name="T23" fmla="*/ 64 h 295"/>
                  <a:gd name="T24" fmla="*/ 49 w 154"/>
                  <a:gd name="T25" fmla="*/ 64 h 295"/>
                  <a:gd name="T26" fmla="*/ 49 w 154"/>
                  <a:gd name="T27" fmla="*/ 0 h 295"/>
                  <a:gd name="T28" fmla="*/ 86 w 154"/>
                  <a:gd name="T29" fmla="*/ 0 h 295"/>
                  <a:gd name="T30" fmla="*/ 86 w 154"/>
                  <a:gd name="T31" fmla="*/ 64 h 295"/>
                  <a:gd name="T32" fmla="*/ 152 w 154"/>
                  <a:gd name="T33" fmla="*/ 64 h 295"/>
                  <a:gd name="T34" fmla="*/ 152 w 154"/>
                  <a:gd name="T35" fmla="*/ 96 h 2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54" h="295">
                    <a:moveTo>
                      <a:pt x="152" y="96"/>
                    </a:moveTo>
                    <a:lnTo>
                      <a:pt x="152" y="96"/>
                    </a:lnTo>
                    <a:lnTo>
                      <a:pt x="86" y="96"/>
                    </a:lnTo>
                    <a:lnTo>
                      <a:pt x="86" y="208"/>
                    </a:lnTo>
                    <a:cubicBezTo>
                      <a:pt x="86" y="237"/>
                      <a:pt x="87" y="260"/>
                      <a:pt x="120" y="260"/>
                    </a:cubicBezTo>
                    <a:cubicBezTo>
                      <a:pt x="131" y="260"/>
                      <a:pt x="143" y="258"/>
                      <a:pt x="153" y="252"/>
                    </a:cubicBezTo>
                    <a:lnTo>
                      <a:pt x="154" y="286"/>
                    </a:lnTo>
                    <a:cubicBezTo>
                      <a:pt x="141" y="292"/>
                      <a:pt x="125" y="295"/>
                      <a:pt x="111" y="295"/>
                    </a:cubicBezTo>
                    <a:cubicBezTo>
                      <a:pt x="57" y="295"/>
                      <a:pt x="49" y="266"/>
                      <a:pt x="49" y="219"/>
                    </a:cubicBezTo>
                    <a:lnTo>
                      <a:pt x="49" y="96"/>
                    </a:lnTo>
                    <a:lnTo>
                      <a:pt x="0" y="96"/>
                    </a:lnTo>
                    <a:lnTo>
                      <a:pt x="0" y="64"/>
                    </a:lnTo>
                    <a:lnTo>
                      <a:pt x="49" y="64"/>
                    </a:lnTo>
                    <a:lnTo>
                      <a:pt x="49" y="0"/>
                    </a:lnTo>
                    <a:lnTo>
                      <a:pt x="86" y="0"/>
                    </a:lnTo>
                    <a:lnTo>
                      <a:pt x="86" y="64"/>
                    </a:lnTo>
                    <a:lnTo>
                      <a:pt x="152" y="64"/>
                    </a:lnTo>
                    <a:lnTo>
                      <a:pt x="152" y="96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Freeform 32">
                <a:extLst>
                  <a:ext uri="{FF2B5EF4-FFF2-40B4-BE49-F238E27FC236}">
                    <a16:creationId xmlns:a16="http://schemas.microsoft.com/office/drawing/2014/main" id="{4CE28E14-FAD1-9D44-9FE0-95CC10271D2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377" y="1076"/>
                <a:ext cx="34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1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Freeform 33">
                <a:extLst>
                  <a:ext uri="{FF2B5EF4-FFF2-40B4-BE49-F238E27FC236}">
                    <a16:creationId xmlns:a16="http://schemas.microsoft.com/office/drawing/2014/main" id="{3FAE42D7-1C68-1448-8B72-AE18B017BE6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438" y="1144"/>
                <a:ext cx="144" cy="148"/>
              </a:xfrm>
              <a:custGeom>
                <a:avLst/>
                <a:gdLst>
                  <a:gd name="T0" fmla="*/ 120 w 240"/>
                  <a:gd name="T1" fmla="*/ 0 h 237"/>
                  <a:gd name="T2" fmla="*/ 120 w 240"/>
                  <a:gd name="T3" fmla="*/ 0 h 237"/>
                  <a:gd name="T4" fmla="*/ 240 w 240"/>
                  <a:gd name="T5" fmla="*/ 119 h 237"/>
                  <a:gd name="T6" fmla="*/ 120 w 240"/>
                  <a:gd name="T7" fmla="*/ 237 h 237"/>
                  <a:gd name="T8" fmla="*/ 0 w 240"/>
                  <a:gd name="T9" fmla="*/ 119 h 237"/>
                  <a:gd name="T10" fmla="*/ 120 w 240"/>
                  <a:gd name="T11" fmla="*/ 0 h 237"/>
                  <a:gd name="T12" fmla="*/ 120 w 240"/>
                  <a:gd name="T13" fmla="*/ 202 h 237"/>
                  <a:gd name="T14" fmla="*/ 120 w 240"/>
                  <a:gd name="T15" fmla="*/ 202 h 237"/>
                  <a:gd name="T16" fmla="*/ 200 w 240"/>
                  <a:gd name="T17" fmla="*/ 119 h 237"/>
                  <a:gd name="T18" fmla="*/ 120 w 240"/>
                  <a:gd name="T19" fmla="*/ 35 h 237"/>
                  <a:gd name="T20" fmla="*/ 41 w 240"/>
                  <a:gd name="T21" fmla="*/ 119 h 237"/>
                  <a:gd name="T22" fmla="*/ 120 w 240"/>
                  <a:gd name="T23" fmla="*/ 20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40" h="237">
                    <a:moveTo>
                      <a:pt x="120" y="0"/>
                    </a:moveTo>
                    <a:lnTo>
                      <a:pt x="120" y="0"/>
                    </a:lnTo>
                    <a:cubicBezTo>
                      <a:pt x="189" y="0"/>
                      <a:pt x="240" y="48"/>
                      <a:pt x="240" y="119"/>
                    </a:cubicBezTo>
                    <a:cubicBezTo>
                      <a:pt x="240" y="189"/>
                      <a:pt x="189" y="237"/>
                      <a:pt x="120" y="237"/>
                    </a:cubicBezTo>
                    <a:cubicBezTo>
                      <a:pt x="51" y="237"/>
                      <a:pt x="0" y="189"/>
                      <a:pt x="0" y="119"/>
                    </a:cubicBezTo>
                    <a:cubicBezTo>
                      <a:pt x="0" y="48"/>
                      <a:pt x="51" y="0"/>
                      <a:pt x="120" y="0"/>
                    </a:cubicBezTo>
                    <a:close/>
                    <a:moveTo>
                      <a:pt x="120" y="202"/>
                    </a:moveTo>
                    <a:lnTo>
                      <a:pt x="120" y="202"/>
                    </a:lnTo>
                    <a:cubicBezTo>
                      <a:pt x="169" y="202"/>
                      <a:pt x="200" y="166"/>
                      <a:pt x="200" y="119"/>
                    </a:cubicBezTo>
                    <a:cubicBezTo>
                      <a:pt x="200" y="72"/>
                      <a:pt x="169" y="35"/>
                      <a:pt x="120" y="35"/>
                    </a:cubicBezTo>
                    <a:cubicBezTo>
                      <a:pt x="72" y="35"/>
                      <a:pt x="41" y="72"/>
                      <a:pt x="41" y="119"/>
                    </a:cubicBezTo>
                    <a:cubicBezTo>
                      <a:pt x="41" y="166"/>
                      <a:pt x="72" y="202"/>
                      <a:pt x="120" y="202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Freeform 34">
                <a:extLst>
                  <a:ext uri="{FF2B5EF4-FFF2-40B4-BE49-F238E27FC236}">
                    <a16:creationId xmlns:a16="http://schemas.microsoft.com/office/drawing/2014/main" id="{570D103D-E330-A145-BCC8-F5F9AD0CFE8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13" y="1144"/>
                <a:ext cx="119" cy="144"/>
              </a:xfrm>
              <a:custGeom>
                <a:avLst/>
                <a:gdLst>
                  <a:gd name="T0" fmla="*/ 2 w 198"/>
                  <a:gd name="T1" fmla="*/ 60 h 231"/>
                  <a:gd name="T2" fmla="*/ 2 w 198"/>
                  <a:gd name="T3" fmla="*/ 60 h 231"/>
                  <a:gd name="T4" fmla="*/ 0 w 198"/>
                  <a:gd name="T5" fmla="*/ 6 h 231"/>
                  <a:gd name="T6" fmla="*/ 36 w 198"/>
                  <a:gd name="T7" fmla="*/ 6 h 231"/>
                  <a:gd name="T8" fmla="*/ 37 w 198"/>
                  <a:gd name="T9" fmla="*/ 43 h 231"/>
                  <a:gd name="T10" fmla="*/ 38 w 198"/>
                  <a:gd name="T11" fmla="*/ 43 h 231"/>
                  <a:gd name="T12" fmla="*/ 112 w 198"/>
                  <a:gd name="T13" fmla="*/ 0 h 231"/>
                  <a:gd name="T14" fmla="*/ 198 w 198"/>
                  <a:gd name="T15" fmla="*/ 92 h 231"/>
                  <a:gd name="T16" fmla="*/ 198 w 198"/>
                  <a:gd name="T17" fmla="*/ 231 h 231"/>
                  <a:gd name="T18" fmla="*/ 160 w 198"/>
                  <a:gd name="T19" fmla="*/ 231 h 231"/>
                  <a:gd name="T20" fmla="*/ 160 w 198"/>
                  <a:gd name="T21" fmla="*/ 96 h 231"/>
                  <a:gd name="T22" fmla="*/ 109 w 198"/>
                  <a:gd name="T23" fmla="*/ 35 h 231"/>
                  <a:gd name="T24" fmla="*/ 39 w 198"/>
                  <a:gd name="T25" fmla="*/ 121 h 231"/>
                  <a:gd name="T26" fmla="*/ 39 w 198"/>
                  <a:gd name="T27" fmla="*/ 231 h 231"/>
                  <a:gd name="T28" fmla="*/ 2 w 198"/>
                  <a:gd name="T29" fmla="*/ 231 h 231"/>
                  <a:gd name="T30" fmla="*/ 2 w 198"/>
                  <a:gd name="T31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71" y="0"/>
                      <a:pt x="198" y="38"/>
                      <a:pt x="198" y="92"/>
                    </a:cubicBezTo>
                    <a:lnTo>
                      <a:pt x="198" y="231"/>
                    </a:lnTo>
                    <a:lnTo>
                      <a:pt x="160" y="231"/>
                    </a:lnTo>
                    <a:lnTo>
                      <a:pt x="160" y="96"/>
                    </a:lnTo>
                    <a:cubicBezTo>
                      <a:pt x="160" y="59"/>
                      <a:pt x="144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Freeform 35">
                <a:extLst>
                  <a:ext uri="{FF2B5EF4-FFF2-40B4-BE49-F238E27FC236}">
                    <a16:creationId xmlns:a16="http://schemas.microsoft.com/office/drawing/2014/main" id="{90444F09-0CAD-7847-B840-E5446ABC569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764" y="1144"/>
                <a:ext cx="117" cy="148"/>
              </a:xfrm>
              <a:custGeom>
                <a:avLst/>
                <a:gdLst>
                  <a:gd name="T0" fmla="*/ 10 w 196"/>
                  <a:gd name="T1" fmla="*/ 35 h 237"/>
                  <a:gd name="T2" fmla="*/ 10 w 196"/>
                  <a:gd name="T3" fmla="*/ 35 h 237"/>
                  <a:gd name="T4" fmla="*/ 99 w 196"/>
                  <a:gd name="T5" fmla="*/ 0 h 237"/>
                  <a:gd name="T6" fmla="*/ 193 w 196"/>
                  <a:gd name="T7" fmla="*/ 96 h 237"/>
                  <a:gd name="T8" fmla="*/ 193 w 196"/>
                  <a:gd name="T9" fmla="*/ 192 h 237"/>
                  <a:gd name="T10" fmla="*/ 196 w 196"/>
                  <a:gd name="T11" fmla="*/ 231 h 237"/>
                  <a:gd name="T12" fmla="*/ 160 w 196"/>
                  <a:gd name="T13" fmla="*/ 231 h 237"/>
                  <a:gd name="T14" fmla="*/ 158 w 196"/>
                  <a:gd name="T15" fmla="*/ 197 h 237"/>
                  <a:gd name="T16" fmla="*/ 157 w 196"/>
                  <a:gd name="T17" fmla="*/ 197 h 237"/>
                  <a:gd name="T18" fmla="*/ 83 w 196"/>
                  <a:gd name="T19" fmla="*/ 237 h 237"/>
                  <a:gd name="T20" fmla="*/ 0 w 196"/>
                  <a:gd name="T21" fmla="*/ 170 h 237"/>
                  <a:gd name="T22" fmla="*/ 141 w 196"/>
                  <a:gd name="T23" fmla="*/ 91 h 237"/>
                  <a:gd name="T24" fmla="*/ 156 w 196"/>
                  <a:gd name="T25" fmla="*/ 91 h 237"/>
                  <a:gd name="T26" fmla="*/ 156 w 196"/>
                  <a:gd name="T27" fmla="*/ 84 h 237"/>
                  <a:gd name="T28" fmla="*/ 100 w 196"/>
                  <a:gd name="T29" fmla="*/ 35 h 237"/>
                  <a:gd name="T30" fmla="*/ 33 w 196"/>
                  <a:gd name="T31" fmla="*/ 60 h 237"/>
                  <a:gd name="T32" fmla="*/ 10 w 196"/>
                  <a:gd name="T33" fmla="*/ 35 h 237"/>
                  <a:gd name="T34" fmla="*/ 118 w 196"/>
                  <a:gd name="T35" fmla="*/ 123 h 237"/>
                  <a:gd name="T36" fmla="*/ 118 w 196"/>
                  <a:gd name="T37" fmla="*/ 123 h 237"/>
                  <a:gd name="T38" fmla="*/ 40 w 196"/>
                  <a:gd name="T39" fmla="*/ 166 h 237"/>
                  <a:gd name="T40" fmla="*/ 89 w 196"/>
                  <a:gd name="T41" fmla="*/ 205 h 237"/>
                  <a:gd name="T42" fmla="*/ 156 w 196"/>
                  <a:gd name="T43" fmla="*/ 137 h 237"/>
                  <a:gd name="T44" fmla="*/ 156 w 196"/>
                  <a:gd name="T45" fmla="*/ 123 h 237"/>
                  <a:gd name="T46" fmla="*/ 118 w 196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6" h="237">
                    <a:moveTo>
                      <a:pt x="10" y="35"/>
                    </a:moveTo>
                    <a:lnTo>
                      <a:pt x="10" y="35"/>
                    </a:lnTo>
                    <a:cubicBezTo>
                      <a:pt x="33" y="12"/>
                      <a:pt x="66" y="0"/>
                      <a:pt x="99" y="0"/>
                    </a:cubicBezTo>
                    <a:cubicBezTo>
                      <a:pt x="165" y="0"/>
                      <a:pt x="193" y="32"/>
                      <a:pt x="193" y="96"/>
                    </a:cubicBezTo>
                    <a:lnTo>
                      <a:pt x="193" y="192"/>
                    </a:lnTo>
                    <a:cubicBezTo>
                      <a:pt x="193" y="205"/>
                      <a:pt x="194" y="219"/>
                      <a:pt x="196" y="231"/>
                    </a:cubicBezTo>
                    <a:lnTo>
                      <a:pt x="160" y="231"/>
                    </a:lnTo>
                    <a:cubicBezTo>
                      <a:pt x="158" y="221"/>
                      <a:pt x="158" y="207"/>
                      <a:pt x="158" y="197"/>
                    </a:cubicBezTo>
                    <a:lnTo>
                      <a:pt x="157" y="197"/>
                    </a:lnTo>
                    <a:cubicBezTo>
                      <a:pt x="142" y="220"/>
                      <a:pt x="117" y="237"/>
                      <a:pt x="83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6" y="91"/>
                      <a:pt x="141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5" y="35"/>
                      <a:pt x="100" y="35"/>
                    </a:cubicBezTo>
                    <a:cubicBezTo>
                      <a:pt x="76" y="35"/>
                      <a:pt x="51" y="43"/>
                      <a:pt x="33" y="60"/>
                    </a:cubicBezTo>
                    <a:lnTo>
                      <a:pt x="10" y="35"/>
                    </a:lnTo>
                    <a:close/>
                    <a:moveTo>
                      <a:pt x="118" y="123"/>
                    </a:moveTo>
                    <a:lnTo>
                      <a:pt x="118" y="123"/>
                    </a:lnTo>
                    <a:cubicBezTo>
                      <a:pt x="71" y="123"/>
                      <a:pt x="40" y="136"/>
                      <a:pt x="40" y="166"/>
                    </a:cubicBezTo>
                    <a:cubicBezTo>
                      <a:pt x="40" y="194"/>
                      <a:pt x="61" y="205"/>
                      <a:pt x="89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8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36">
                <a:extLst>
                  <a:ext uri="{FF2B5EF4-FFF2-40B4-BE49-F238E27FC236}">
                    <a16:creationId xmlns:a16="http://schemas.microsoft.com/office/drawing/2014/main" id="{D7CADE7D-AEE6-EF4F-8D20-C51115BE268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20" y="1075"/>
                <a:ext cx="22" cy="213"/>
              </a:xfrm>
              <a:custGeom>
                <a:avLst/>
                <a:gdLst>
                  <a:gd name="T0" fmla="*/ 0 w 37"/>
                  <a:gd name="T1" fmla="*/ 341 h 341"/>
                  <a:gd name="T2" fmla="*/ 0 w 37"/>
                  <a:gd name="T3" fmla="*/ 341 h 341"/>
                  <a:gd name="T4" fmla="*/ 37 w 37"/>
                  <a:gd name="T5" fmla="*/ 341 h 341"/>
                  <a:gd name="T6" fmla="*/ 37 w 37"/>
                  <a:gd name="T7" fmla="*/ 0 h 341"/>
                  <a:gd name="T8" fmla="*/ 0 w 37"/>
                  <a:gd name="T9" fmla="*/ 0 h 341"/>
                  <a:gd name="T10" fmla="*/ 0 w 37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7" y="341"/>
                    </a:lnTo>
                    <a:lnTo>
                      <a:pt x="37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37">
                <a:extLst>
                  <a:ext uri="{FF2B5EF4-FFF2-40B4-BE49-F238E27FC236}">
                    <a16:creationId xmlns:a16="http://schemas.microsoft.com/office/drawing/2014/main" id="{DA6A3D9E-7019-F54D-92CA-8DC2F4455C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51" y="1076"/>
                <a:ext cx="158" cy="212"/>
              </a:xfrm>
              <a:custGeom>
                <a:avLst/>
                <a:gdLst>
                  <a:gd name="T0" fmla="*/ 222 w 262"/>
                  <a:gd name="T1" fmla="*/ 0 h 340"/>
                  <a:gd name="T2" fmla="*/ 222 w 262"/>
                  <a:gd name="T3" fmla="*/ 0 h 340"/>
                  <a:gd name="T4" fmla="*/ 222 w 262"/>
                  <a:gd name="T5" fmla="*/ 144 h 340"/>
                  <a:gd name="T6" fmla="*/ 41 w 262"/>
                  <a:gd name="T7" fmla="*/ 144 h 340"/>
                  <a:gd name="T8" fmla="*/ 41 w 262"/>
                  <a:gd name="T9" fmla="*/ 0 h 340"/>
                  <a:gd name="T10" fmla="*/ 0 w 262"/>
                  <a:gd name="T11" fmla="*/ 0 h 340"/>
                  <a:gd name="T12" fmla="*/ 0 w 262"/>
                  <a:gd name="T13" fmla="*/ 340 h 340"/>
                  <a:gd name="T14" fmla="*/ 41 w 262"/>
                  <a:gd name="T15" fmla="*/ 340 h 340"/>
                  <a:gd name="T16" fmla="*/ 41 w 262"/>
                  <a:gd name="T17" fmla="*/ 181 h 340"/>
                  <a:gd name="T18" fmla="*/ 222 w 262"/>
                  <a:gd name="T19" fmla="*/ 181 h 340"/>
                  <a:gd name="T20" fmla="*/ 222 w 262"/>
                  <a:gd name="T21" fmla="*/ 340 h 340"/>
                  <a:gd name="T22" fmla="*/ 262 w 262"/>
                  <a:gd name="T23" fmla="*/ 340 h 340"/>
                  <a:gd name="T24" fmla="*/ 262 w 262"/>
                  <a:gd name="T25" fmla="*/ 0 h 340"/>
                  <a:gd name="T26" fmla="*/ 222 w 262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62" h="340">
                    <a:moveTo>
                      <a:pt x="222" y="0"/>
                    </a:moveTo>
                    <a:lnTo>
                      <a:pt x="222" y="0"/>
                    </a:lnTo>
                    <a:lnTo>
                      <a:pt x="222" y="144"/>
                    </a:lnTo>
                    <a:lnTo>
                      <a:pt x="41" y="144"/>
                    </a:lnTo>
                    <a:lnTo>
                      <a:pt x="41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1" y="340"/>
                    </a:lnTo>
                    <a:lnTo>
                      <a:pt x="41" y="181"/>
                    </a:lnTo>
                    <a:lnTo>
                      <a:pt x="222" y="181"/>
                    </a:lnTo>
                    <a:lnTo>
                      <a:pt x="222" y="340"/>
                    </a:lnTo>
                    <a:lnTo>
                      <a:pt x="262" y="340"/>
                    </a:lnTo>
                    <a:lnTo>
                      <a:pt x="262" y="0"/>
                    </a:lnTo>
                    <a:lnTo>
                      <a:pt x="222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38">
                <a:extLst>
                  <a:ext uri="{FF2B5EF4-FFF2-40B4-BE49-F238E27FC236}">
                    <a16:creationId xmlns:a16="http://schemas.microsoft.com/office/drawing/2014/main" id="{DF7B1DCE-3ECB-5B4F-A72B-7A76BEA8D6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57" y="1076"/>
                <a:ext cx="24" cy="212"/>
              </a:xfrm>
              <a:custGeom>
                <a:avLst/>
                <a:gdLst>
                  <a:gd name="T0" fmla="*/ 0 w 40"/>
                  <a:gd name="T1" fmla="*/ 340 h 340"/>
                  <a:gd name="T2" fmla="*/ 0 w 40"/>
                  <a:gd name="T3" fmla="*/ 340 h 340"/>
                  <a:gd name="T4" fmla="*/ 40 w 40"/>
                  <a:gd name="T5" fmla="*/ 340 h 340"/>
                  <a:gd name="T6" fmla="*/ 40 w 40"/>
                  <a:gd name="T7" fmla="*/ 0 h 340"/>
                  <a:gd name="T8" fmla="*/ 0 w 40"/>
                  <a:gd name="T9" fmla="*/ 0 h 340"/>
                  <a:gd name="T10" fmla="*/ 0 w 40"/>
                  <a:gd name="T11" fmla="*/ 34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0" h="340">
                    <a:moveTo>
                      <a:pt x="0" y="340"/>
                    </a:moveTo>
                    <a:lnTo>
                      <a:pt x="0" y="340"/>
                    </a:lnTo>
                    <a:lnTo>
                      <a:pt x="40" y="340"/>
                    </a:lnTo>
                    <a:lnTo>
                      <a:pt x="40" y="0"/>
                    </a:lnTo>
                    <a:lnTo>
                      <a:pt x="0" y="0"/>
                    </a:lnTo>
                    <a:lnTo>
                      <a:pt x="0" y="34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39">
                <a:extLst>
                  <a:ext uri="{FF2B5EF4-FFF2-40B4-BE49-F238E27FC236}">
                    <a16:creationId xmlns:a16="http://schemas.microsoft.com/office/drawing/2014/main" id="{E8243449-E25D-DD42-BAFB-2841EEDB003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03" y="1076"/>
                <a:ext cx="182" cy="212"/>
              </a:xfrm>
              <a:custGeom>
                <a:avLst/>
                <a:gdLst>
                  <a:gd name="T0" fmla="*/ 260 w 302"/>
                  <a:gd name="T1" fmla="*/ 0 h 340"/>
                  <a:gd name="T2" fmla="*/ 260 w 302"/>
                  <a:gd name="T3" fmla="*/ 0 h 340"/>
                  <a:gd name="T4" fmla="*/ 152 w 302"/>
                  <a:gd name="T5" fmla="*/ 279 h 340"/>
                  <a:gd name="T6" fmla="*/ 151 w 302"/>
                  <a:gd name="T7" fmla="*/ 279 h 340"/>
                  <a:gd name="T8" fmla="*/ 46 w 302"/>
                  <a:gd name="T9" fmla="*/ 0 h 340"/>
                  <a:gd name="T10" fmla="*/ 0 w 302"/>
                  <a:gd name="T11" fmla="*/ 0 h 340"/>
                  <a:gd name="T12" fmla="*/ 131 w 302"/>
                  <a:gd name="T13" fmla="*/ 340 h 340"/>
                  <a:gd name="T14" fmla="*/ 169 w 302"/>
                  <a:gd name="T15" fmla="*/ 340 h 340"/>
                  <a:gd name="T16" fmla="*/ 302 w 302"/>
                  <a:gd name="T17" fmla="*/ 0 h 340"/>
                  <a:gd name="T18" fmla="*/ 260 w 302"/>
                  <a:gd name="T19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02" h="340">
                    <a:moveTo>
                      <a:pt x="260" y="0"/>
                    </a:moveTo>
                    <a:lnTo>
                      <a:pt x="260" y="0"/>
                    </a:lnTo>
                    <a:lnTo>
                      <a:pt x="152" y="279"/>
                    </a:lnTo>
                    <a:lnTo>
                      <a:pt x="151" y="279"/>
                    </a:lnTo>
                    <a:lnTo>
                      <a:pt x="46" y="0"/>
                    </a:lnTo>
                    <a:lnTo>
                      <a:pt x="0" y="0"/>
                    </a:lnTo>
                    <a:lnTo>
                      <a:pt x="131" y="340"/>
                    </a:lnTo>
                    <a:lnTo>
                      <a:pt x="169" y="340"/>
                    </a:lnTo>
                    <a:lnTo>
                      <a:pt x="302" y="0"/>
                    </a:lnTo>
                    <a:lnTo>
                      <a:pt x="26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40">
                <a:extLst>
                  <a:ext uri="{FF2B5EF4-FFF2-40B4-BE49-F238E27FC236}">
                    <a16:creationId xmlns:a16="http://schemas.microsoft.com/office/drawing/2014/main" id="{B6DA0017-A23B-DA49-BE6B-3DC9F25410D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56" y="1071"/>
                <a:ext cx="181" cy="223"/>
              </a:xfrm>
              <a:custGeom>
                <a:avLst/>
                <a:gdLst>
                  <a:gd name="T0" fmla="*/ 258 w 302"/>
                  <a:gd name="T1" fmla="*/ 78 h 357"/>
                  <a:gd name="T2" fmla="*/ 258 w 302"/>
                  <a:gd name="T3" fmla="*/ 78 h 357"/>
                  <a:gd name="T4" fmla="*/ 173 w 302"/>
                  <a:gd name="T5" fmla="*/ 37 h 357"/>
                  <a:gd name="T6" fmla="*/ 44 w 302"/>
                  <a:gd name="T7" fmla="*/ 178 h 357"/>
                  <a:gd name="T8" fmla="*/ 173 w 302"/>
                  <a:gd name="T9" fmla="*/ 319 h 357"/>
                  <a:gd name="T10" fmla="*/ 272 w 302"/>
                  <a:gd name="T11" fmla="*/ 272 h 357"/>
                  <a:gd name="T12" fmla="*/ 302 w 302"/>
                  <a:gd name="T13" fmla="*/ 297 h 357"/>
                  <a:gd name="T14" fmla="*/ 173 w 302"/>
                  <a:gd name="T15" fmla="*/ 357 h 357"/>
                  <a:gd name="T16" fmla="*/ 0 w 302"/>
                  <a:gd name="T17" fmla="*/ 178 h 357"/>
                  <a:gd name="T18" fmla="*/ 173 w 302"/>
                  <a:gd name="T19" fmla="*/ 0 h 357"/>
                  <a:gd name="T20" fmla="*/ 293 w 302"/>
                  <a:gd name="T21" fmla="*/ 53 h 357"/>
                  <a:gd name="T22" fmla="*/ 258 w 302"/>
                  <a:gd name="T23" fmla="*/ 78 h 3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02" h="357">
                    <a:moveTo>
                      <a:pt x="258" y="78"/>
                    </a:moveTo>
                    <a:lnTo>
                      <a:pt x="258" y="78"/>
                    </a:lnTo>
                    <a:cubicBezTo>
                      <a:pt x="238" y="51"/>
                      <a:pt x="206" y="37"/>
                      <a:pt x="173" y="37"/>
                    </a:cubicBezTo>
                    <a:cubicBezTo>
                      <a:pt x="97" y="37"/>
                      <a:pt x="44" y="104"/>
                      <a:pt x="44" y="178"/>
                    </a:cubicBezTo>
                    <a:cubicBezTo>
                      <a:pt x="44" y="257"/>
                      <a:pt x="97" y="319"/>
                      <a:pt x="173" y="319"/>
                    </a:cubicBezTo>
                    <a:cubicBezTo>
                      <a:pt x="215" y="319"/>
                      <a:pt x="248" y="302"/>
                      <a:pt x="272" y="272"/>
                    </a:cubicBezTo>
                    <a:lnTo>
                      <a:pt x="302" y="297"/>
                    </a:lnTo>
                    <a:cubicBezTo>
                      <a:pt x="272" y="338"/>
                      <a:pt x="227" y="357"/>
                      <a:pt x="173" y="357"/>
                    </a:cubicBezTo>
                    <a:cubicBezTo>
                      <a:pt x="76" y="357"/>
                      <a:pt x="0" y="281"/>
                      <a:pt x="0" y="178"/>
                    </a:cubicBezTo>
                    <a:cubicBezTo>
                      <a:pt x="0" y="78"/>
                      <a:pt x="72" y="0"/>
                      <a:pt x="173" y="0"/>
                    </a:cubicBezTo>
                    <a:cubicBezTo>
                      <a:pt x="219" y="0"/>
                      <a:pt x="264" y="15"/>
                      <a:pt x="293" y="53"/>
                    </a:cubicBezTo>
                    <a:lnTo>
                      <a:pt x="258" y="78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41">
                <a:extLst>
                  <a:ext uri="{FF2B5EF4-FFF2-40B4-BE49-F238E27FC236}">
                    <a16:creationId xmlns:a16="http://schemas.microsoft.com/office/drawing/2014/main" id="{CEB270F8-FBBB-4D40-9CB5-35198A58C9A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62" y="1148"/>
                <a:ext cx="119" cy="144"/>
              </a:xfrm>
              <a:custGeom>
                <a:avLst/>
                <a:gdLst>
                  <a:gd name="T0" fmla="*/ 196 w 198"/>
                  <a:gd name="T1" fmla="*/ 172 h 231"/>
                  <a:gd name="T2" fmla="*/ 196 w 198"/>
                  <a:gd name="T3" fmla="*/ 172 h 231"/>
                  <a:gd name="T4" fmla="*/ 198 w 198"/>
                  <a:gd name="T5" fmla="*/ 225 h 231"/>
                  <a:gd name="T6" fmla="*/ 162 w 198"/>
                  <a:gd name="T7" fmla="*/ 225 h 231"/>
                  <a:gd name="T8" fmla="*/ 161 w 198"/>
                  <a:gd name="T9" fmla="*/ 188 h 231"/>
                  <a:gd name="T10" fmla="*/ 160 w 198"/>
                  <a:gd name="T11" fmla="*/ 188 h 231"/>
                  <a:gd name="T12" fmla="*/ 85 w 198"/>
                  <a:gd name="T13" fmla="*/ 231 h 231"/>
                  <a:gd name="T14" fmla="*/ 0 w 198"/>
                  <a:gd name="T15" fmla="*/ 139 h 231"/>
                  <a:gd name="T16" fmla="*/ 0 w 198"/>
                  <a:gd name="T17" fmla="*/ 0 h 231"/>
                  <a:gd name="T18" fmla="*/ 37 w 198"/>
                  <a:gd name="T19" fmla="*/ 0 h 231"/>
                  <a:gd name="T20" fmla="*/ 37 w 198"/>
                  <a:gd name="T21" fmla="*/ 135 h 231"/>
                  <a:gd name="T22" fmla="*/ 89 w 198"/>
                  <a:gd name="T23" fmla="*/ 196 h 231"/>
                  <a:gd name="T24" fmla="*/ 158 w 198"/>
                  <a:gd name="T25" fmla="*/ 110 h 231"/>
                  <a:gd name="T26" fmla="*/ 158 w 198"/>
                  <a:gd name="T27" fmla="*/ 0 h 231"/>
                  <a:gd name="T28" fmla="*/ 196 w 198"/>
                  <a:gd name="T29" fmla="*/ 0 h 231"/>
                  <a:gd name="T30" fmla="*/ 196 w 198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196" y="172"/>
                    </a:moveTo>
                    <a:lnTo>
                      <a:pt x="196" y="172"/>
                    </a:lnTo>
                    <a:cubicBezTo>
                      <a:pt x="196" y="192"/>
                      <a:pt x="198" y="210"/>
                      <a:pt x="198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4" y="196"/>
                      <a:pt x="89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6" y="0"/>
                    </a:lnTo>
                    <a:lnTo>
                      <a:pt x="196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" name="Freeform 42">
                <a:extLst>
                  <a:ext uri="{FF2B5EF4-FFF2-40B4-BE49-F238E27FC236}">
                    <a16:creationId xmlns:a16="http://schemas.microsoft.com/office/drawing/2014/main" id="{4F9A2DA6-965E-DF46-825E-BE6D9DB7F3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19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3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3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" name="Freeform 43">
                <a:extLst>
                  <a:ext uri="{FF2B5EF4-FFF2-40B4-BE49-F238E27FC236}">
                    <a16:creationId xmlns:a16="http://schemas.microsoft.com/office/drawing/2014/main" id="{2ACAAA25-7623-8941-A231-9413F3EE15D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20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2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2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" name="Freeform 44">
                <a:extLst>
                  <a:ext uri="{FF2B5EF4-FFF2-40B4-BE49-F238E27FC236}">
                    <a16:creationId xmlns:a16="http://schemas.microsoft.com/office/drawing/2014/main" id="{8D8D75C5-4920-A54A-96DB-C3ED25121887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117" y="1076"/>
                <a:ext cx="33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2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" name="Freeform 45">
                <a:extLst>
                  <a:ext uri="{FF2B5EF4-FFF2-40B4-BE49-F238E27FC236}">
                    <a16:creationId xmlns:a16="http://schemas.microsoft.com/office/drawing/2014/main" id="{B693F4E2-7E6A-8543-9D5B-485D345928F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77" y="1144"/>
                <a:ext cx="122" cy="148"/>
              </a:xfrm>
              <a:custGeom>
                <a:avLst/>
                <a:gdLst>
                  <a:gd name="T0" fmla="*/ 173 w 203"/>
                  <a:gd name="T1" fmla="*/ 62 h 237"/>
                  <a:gd name="T2" fmla="*/ 173 w 203"/>
                  <a:gd name="T3" fmla="*/ 62 h 237"/>
                  <a:gd name="T4" fmla="*/ 116 w 203"/>
                  <a:gd name="T5" fmla="*/ 35 h 237"/>
                  <a:gd name="T6" fmla="*/ 41 w 203"/>
                  <a:gd name="T7" fmla="*/ 119 h 237"/>
                  <a:gd name="T8" fmla="*/ 116 w 203"/>
                  <a:gd name="T9" fmla="*/ 202 h 237"/>
                  <a:gd name="T10" fmla="*/ 174 w 203"/>
                  <a:gd name="T11" fmla="*/ 174 h 237"/>
                  <a:gd name="T12" fmla="*/ 201 w 203"/>
                  <a:gd name="T13" fmla="*/ 201 h 237"/>
                  <a:gd name="T14" fmla="*/ 116 w 203"/>
                  <a:gd name="T15" fmla="*/ 237 h 237"/>
                  <a:gd name="T16" fmla="*/ 0 w 203"/>
                  <a:gd name="T17" fmla="*/ 119 h 237"/>
                  <a:gd name="T18" fmla="*/ 116 w 203"/>
                  <a:gd name="T19" fmla="*/ 0 h 237"/>
                  <a:gd name="T20" fmla="*/ 203 w 203"/>
                  <a:gd name="T21" fmla="*/ 36 h 237"/>
                  <a:gd name="T22" fmla="*/ 173 w 203"/>
                  <a:gd name="T23" fmla="*/ 6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03" h="237">
                    <a:moveTo>
                      <a:pt x="173" y="62"/>
                    </a:moveTo>
                    <a:lnTo>
                      <a:pt x="173" y="62"/>
                    </a:lnTo>
                    <a:cubicBezTo>
                      <a:pt x="157" y="43"/>
                      <a:pt x="139" y="35"/>
                      <a:pt x="116" y="35"/>
                    </a:cubicBezTo>
                    <a:cubicBezTo>
                      <a:pt x="66" y="35"/>
                      <a:pt x="41" y="72"/>
                      <a:pt x="41" y="119"/>
                    </a:cubicBezTo>
                    <a:cubicBezTo>
                      <a:pt x="41" y="165"/>
                      <a:pt x="71" y="202"/>
                      <a:pt x="116" y="202"/>
                    </a:cubicBezTo>
                    <a:cubicBezTo>
                      <a:pt x="141" y="202"/>
                      <a:pt x="160" y="193"/>
                      <a:pt x="174" y="174"/>
                    </a:cubicBezTo>
                    <a:lnTo>
                      <a:pt x="201" y="201"/>
                    </a:lnTo>
                    <a:cubicBezTo>
                      <a:pt x="180" y="226"/>
                      <a:pt x="149" y="237"/>
                      <a:pt x="116" y="237"/>
                    </a:cubicBezTo>
                    <a:cubicBezTo>
                      <a:pt x="47" y="237"/>
                      <a:pt x="0" y="188"/>
                      <a:pt x="0" y="119"/>
                    </a:cubicBezTo>
                    <a:cubicBezTo>
                      <a:pt x="0" y="50"/>
                      <a:pt x="47" y="0"/>
                      <a:pt x="116" y="0"/>
                    </a:cubicBezTo>
                    <a:cubicBezTo>
                      <a:pt x="150" y="0"/>
                      <a:pt x="180" y="12"/>
                      <a:pt x="203" y="36"/>
                    </a:cubicBezTo>
                    <a:lnTo>
                      <a:pt x="173" y="6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" name="Freeform 46">
                <a:extLst>
                  <a:ext uri="{FF2B5EF4-FFF2-40B4-BE49-F238E27FC236}">
                    <a16:creationId xmlns:a16="http://schemas.microsoft.com/office/drawing/2014/main" id="{79FCBDCE-8080-844D-9A33-09B25FA07B3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23" y="1148"/>
                <a:ext cx="118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" name="Freeform 47">
                <a:extLst>
                  <a:ext uri="{FF2B5EF4-FFF2-40B4-BE49-F238E27FC236}">
                    <a16:creationId xmlns:a16="http://schemas.microsoft.com/office/drawing/2014/main" id="{C953DD89-4FED-8F4C-9F9B-204DFE0D1E3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82" y="1075"/>
                <a:ext cx="23" cy="213"/>
              </a:xfrm>
              <a:custGeom>
                <a:avLst/>
                <a:gdLst>
                  <a:gd name="T0" fmla="*/ 0 w 38"/>
                  <a:gd name="T1" fmla="*/ 341 h 341"/>
                  <a:gd name="T2" fmla="*/ 0 w 38"/>
                  <a:gd name="T3" fmla="*/ 341 h 341"/>
                  <a:gd name="T4" fmla="*/ 38 w 38"/>
                  <a:gd name="T5" fmla="*/ 341 h 341"/>
                  <a:gd name="T6" fmla="*/ 38 w 38"/>
                  <a:gd name="T7" fmla="*/ 0 h 341"/>
                  <a:gd name="T8" fmla="*/ 0 w 38"/>
                  <a:gd name="T9" fmla="*/ 0 h 341"/>
                  <a:gd name="T10" fmla="*/ 0 w 38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8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8" y="341"/>
                    </a:lnTo>
                    <a:lnTo>
                      <a:pt x="38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Freeform 48">
                <a:extLst>
                  <a:ext uri="{FF2B5EF4-FFF2-40B4-BE49-F238E27FC236}">
                    <a16:creationId xmlns:a16="http://schemas.microsoft.com/office/drawing/2014/main" id="{53FC9640-29CF-FA4F-8955-C1B28034976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45" y="1148"/>
                <a:ext cx="119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" name="Freeform 49">
                <a:extLst>
                  <a:ext uri="{FF2B5EF4-FFF2-40B4-BE49-F238E27FC236}">
                    <a16:creationId xmlns:a16="http://schemas.microsoft.com/office/drawing/2014/main" id="{B627E457-728F-2248-BFE3-AD31E270215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02" y="1144"/>
                <a:ext cx="205" cy="144"/>
              </a:xfrm>
              <a:custGeom>
                <a:avLst/>
                <a:gdLst>
                  <a:gd name="T0" fmla="*/ 2 w 340"/>
                  <a:gd name="T1" fmla="*/ 60 h 231"/>
                  <a:gd name="T2" fmla="*/ 2 w 340"/>
                  <a:gd name="T3" fmla="*/ 60 h 231"/>
                  <a:gd name="T4" fmla="*/ 0 w 340"/>
                  <a:gd name="T5" fmla="*/ 6 h 231"/>
                  <a:gd name="T6" fmla="*/ 36 w 340"/>
                  <a:gd name="T7" fmla="*/ 6 h 231"/>
                  <a:gd name="T8" fmla="*/ 37 w 340"/>
                  <a:gd name="T9" fmla="*/ 43 h 231"/>
                  <a:gd name="T10" fmla="*/ 37 w 340"/>
                  <a:gd name="T11" fmla="*/ 43 h 231"/>
                  <a:gd name="T12" fmla="*/ 112 w 340"/>
                  <a:gd name="T13" fmla="*/ 0 h 231"/>
                  <a:gd name="T14" fmla="*/ 183 w 340"/>
                  <a:gd name="T15" fmla="*/ 43 h 231"/>
                  <a:gd name="T16" fmla="*/ 254 w 340"/>
                  <a:gd name="T17" fmla="*/ 0 h 231"/>
                  <a:gd name="T18" fmla="*/ 340 w 340"/>
                  <a:gd name="T19" fmla="*/ 95 h 231"/>
                  <a:gd name="T20" fmla="*/ 340 w 340"/>
                  <a:gd name="T21" fmla="*/ 231 h 231"/>
                  <a:gd name="T22" fmla="*/ 302 w 340"/>
                  <a:gd name="T23" fmla="*/ 231 h 231"/>
                  <a:gd name="T24" fmla="*/ 302 w 340"/>
                  <a:gd name="T25" fmla="*/ 96 h 231"/>
                  <a:gd name="T26" fmla="*/ 248 w 340"/>
                  <a:gd name="T27" fmla="*/ 35 h 231"/>
                  <a:gd name="T28" fmla="*/ 190 w 340"/>
                  <a:gd name="T29" fmla="*/ 101 h 231"/>
                  <a:gd name="T30" fmla="*/ 190 w 340"/>
                  <a:gd name="T31" fmla="*/ 231 h 231"/>
                  <a:gd name="T32" fmla="*/ 152 w 340"/>
                  <a:gd name="T33" fmla="*/ 231 h 231"/>
                  <a:gd name="T34" fmla="*/ 152 w 340"/>
                  <a:gd name="T35" fmla="*/ 104 h 231"/>
                  <a:gd name="T36" fmla="*/ 109 w 340"/>
                  <a:gd name="T37" fmla="*/ 35 h 231"/>
                  <a:gd name="T38" fmla="*/ 39 w 340"/>
                  <a:gd name="T39" fmla="*/ 121 h 231"/>
                  <a:gd name="T40" fmla="*/ 39 w 340"/>
                  <a:gd name="T41" fmla="*/ 231 h 231"/>
                  <a:gd name="T42" fmla="*/ 2 w 340"/>
                  <a:gd name="T43" fmla="*/ 231 h 231"/>
                  <a:gd name="T44" fmla="*/ 2 w 340"/>
                  <a:gd name="T45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340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7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61" y="0"/>
                      <a:pt x="176" y="28"/>
                      <a:pt x="183" y="43"/>
                    </a:cubicBezTo>
                    <a:cubicBezTo>
                      <a:pt x="200" y="17"/>
                      <a:pt x="220" y="0"/>
                      <a:pt x="254" y="0"/>
                    </a:cubicBezTo>
                    <a:cubicBezTo>
                      <a:pt x="319" y="0"/>
                      <a:pt x="340" y="36"/>
                      <a:pt x="340" y="95"/>
                    </a:cubicBezTo>
                    <a:lnTo>
                      <a:pt x="340" y="231"/>
                    </a:lnTo>
                    <a:lnTo>
                      <a:pt x="302" y="231"/>
                    </a:lnTo>
                    <a:lnTo>
                      <a:pt x="302" y="96"/>
                    </a:lnTo>
                    <a:cubicBezTo>
                      <a:pt x="302" y="65"/>
                      <a:pt x="291" y="35"/>
                      <a:pt x="248" y="35"/>
                    </a:cubicBezTo>
                    <a:cubicBezTo>
                      <a:pt x="216" y="35"/>
                      <a:pt x="190" y="61"/>
                      <a:pt x="190" y="101"/>
                    </a:cubicBezTo>
                    <a:lnTo>
                      <a:pt x="190" y="231"/>
                    </a:lnTo>
                    <a:lnTo>
                      <a:pt x="152" y="231"/>
                    </a:lnTo>
                    <a:lnTo>
                      <a:pt x="152" y="104"/>
                    </a:lnTo>
                    <a:cubicBezTo>
                      <a:pt x="152" y="54"/>
                      <a:pt x="140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5" name="TextBox 34">
            <a:extLst>
              <a:ext uri="{FF2B5EF4-FFF2-40B4-BE49-F238E27FC236}">
                <a16:creationId xmlns:a16="http://schemas.microsoft.com/office/drawing/2014/main" id="{13C415AF-4480-6D42-B6E8-516737E74359}"/>
              </a:ext>
            </a:extLst>
          </p:cNvPr>
          <p:cNvSpPr txBox="1"/>
          <p:nvPr userDrawn="1"/>
        </p:nvSpPr>
        <p:spPr>
          <a:xfrm>
            <a:off x="935451" y="553165"/>
            <a:ext cx="17273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>
                <a:solidFill>
                  <a:srgbClr val="253F7F"/>
                </a:solidFill>
                <a:latin typeface="Arial"/>
              </a:rPr>
              <a:t>www.hiv.uw.edu</a:t>
            </a:r>
            <a:endParaRPr lang="en-US" sz="1400" dirty="0">
              <a:solidFill>
                <a:srgbClr val="253F7F"/>
              </a:solidFill>
              <a:latin typeface="Arial"/>
            </a:endParaRPr>
          </a:p>
        </p:txBody>
      </p:sp>
      <p:pic>
        <p:nvPicPr>
          <p:cNvPr id="61" name="Picture 60" descr="AETC_Program-color-outline-01.png">
            <a:extLst>
              <a:ext uri="{FF2B5EF4-FFF2-40B4-BE49-F238E27FC236}">
                <a16:creationId xmlns:a16="http://schemas.microsoft.com/office/drawing/2014/main" id="{6112F5C8-8F3B-9346-85EE-FC6BC3E2B579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2806" y="6088967"/>
            <a:ext cx="1575509" cy="604369"/>
          </a:xfrm>
          <a:prstGeom prst="rect">
            <a:avLst/>
          </a:prstGeom>
        </p:spPr>
      </p:pic>
      <p:sp>
        <p:nvSpPr>
          <p:cNvPr id="34" name="Text Placeholder 15"/>
          <p:cNvSpPr>
            <a:spLocks noGrp="1"/>
          </p:cNvSpPr>
          <p:nvPr>
            <p:ph type="body" sz="quarter" idx="18" hasCustomPrompt="1"/>
          </p:nvPr>
        </p:nvSpPr>
        <p:spPr>
          <a:xfrm>
            <a:off x="443736" y="3194041"/>
            <a:ext cx="8221886" cy="1645920"/>
          </a:xfrm>
          <a:prstGeom prst="rect">
            <a:avLst/>
          </a:prstGeom>
        </p:spPr>
        <p:txBody>
          <a:bodyPr lIns="91440" tIns="91440" rIns="91440" bIns="91440" anchor="ctr" anchorCtr="0">
            <a:noAutofit/>
          </a:bodyPr>
          <a:lstStyle>
            <a:lvl1pPr marL="0" indent="0" algn="l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None/>
              <a:defRPr sz="2400" baseline="0">
                <a:solidFill>
                  <a:schemeClr val="bg1">
                    <a:lumMod val="95000"/>
                  </a:schemeClr>
                </a:solidFill>
                <a:latin typeface="Arial"/>
              </a:defRPr>
            </a:lvl1pPr>
            <a:lvl2pPr marL="0" indent="0" algn="l">
              <a:spcBef>
                <a:spcPts val="0"/>
              </a:spcBef>
              <a:buNone/>
              <a:defRPr sz="1800" i="1">
                <a:solidFill>
                  <a:schemeClr val="accent2"/>
                </a:solidFill>
                <a:latin typeface="Arial"/>
              </a:defRPr>
            </a:lvl2pPr>
            <a:lvl3pPr marL="0" indent="0" algn="l">
              <a:spcBef>
                <a:spcPts val="0"/>
              </a:spcBef>
              <a:buNone/>
              <a:defRPr sz="1600" i="1">
                <a:solidFill>
                  <a:schemeClr val="accent2"/>
                </a:solidFill>
                <a:latin typeface="Arial"/>
              </a:defRPr>
            </a:lvl3pPr>
            <a:lvl4pPr marL="628650" indent="0" algn="ctr">
              <a:buNone/>
              <a:defRPr/>
            </a:lvl4pPr>
            <a:lvl5pPr marL="803275" indent="0" algn="ctr">
              <a:buNone/>
              <a:defRPr/>
            </a:lvl5pPr>
          </a:lstStyle>
          <a:p>
            <a:pPr lvl="0"/>
            <a:r>
              <a:rPr lang="en-US" dirty="0"/>
              <a:t>Click and Add Speaker Info</a:t>
            </a:r>
          </a:p>
        </p:txBody>
      </p:sp>
    </p:spTree>
    <p:extLst>
      <p:ext uri="{BB962C8B-B14F-4D97-AF65-F5344CB8AC3E}">
        <p14:creationId xmlns:p14="http://schemas.microsoft.com/office/powerpoint/2010/main" val="3946574258"/>
      </p:ext>
    </p:extLst>
  </p:cSld>
  <p:clrMapOvr>
    <a:masterClrMapping/>
  </p:clrMapOvr>
  <p:transition spd="slow"/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3_URL_Sid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0" name="Picture 27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1" y="920403"/>
            <a:ext cx="9154751" cy="4982073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82" name="Title 1"/>
          <p:cNvSpPr>
            <a:spLocks noGrp="1"/>
          </p:cNvSpPr>
          <p:nvPr>
            <p:ph type="ctrTitle" hasCustomPrompt="1"/>
          </p:nvPr>
        </p:nvSpPr>
        <p:spPr>
          <a:xfrm>
            <a:off x="438219" y="1242188"/>
            <a:ext cx="8222726" cy="1828800"/>
          </a:xfrm>
          <a:prstGeom prst="rect">
            <a:avLst/>
          </a:prstGeom>
        </p:spPr>
        <p:txBody>
          <a:bodyPr lIns="91440" anchor="ctr" anchorCtr="0">
            <a:normAutofit/>
          </a:bodyPr>
          <a:lstStyle>
            <a:lvl1pPr algn="l">
              <a:lnSpc>
                <a:spcPts val="4000"/>
              </a:lnSpc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and Add Title of Talk</a:t>
            </a:r>
          </a:p>
        </p:txBody>
      </p:sp>
      <p:sp>
        <p:nvSpPr>
          <p:cNvPr id="273" name="Date"/>
          <p:cNvSpPr>
            <a:spLocks noGrp="1"/>
          </p:cNvSpPr>
          <p:nvPr>
            <p:ph type="body" sz="quarter" idx="14" hasCustomPrompt="1"/>
          </p:nvPr>
        </p:nvSpPr>
        <p:spPr>
          <a:xfrm>
            <a:off x="462320" y="5289933"/>
            <a:ext cx="8229600" cy="292606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lnSpc>
                <a:spcPts val="1600"/>
              </a:lnSpc>
              <a:buNone/>
              <a:defRPr sz="1400" b="0" baseline="0">
                <a:solidFill>
                  <a:srgbClr val="6FC5FF"/>
                </a:solidFill>
                <a:latin typeface="Arial"/>
              </a:defRPr>
            </a:lvl1pPr>
          </a:lstStyle>
          <a:p>
            <a:pPr lvl="0"/>
            <a:r>
              <a:rPr lang="en-US" dirty="0"/>
              <a:t>Click and Add Last Updated Info</a:t>
            </a:r>
          </a:p>
        </p:txBody>
      </p:sp>
      <p:cxnSp>
        <p:nvCxnSpPr>
          <p:cNvPr id="30" name="Straight Connector 29"/>
          <p:cNvCxnSpPr/>
          <p:nvPr userDrawn="1"/>
        </p:nvCxnSpPr>
        <p:spPr>
          <a:xfrm>
            <a:off x="1" y="925122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 userDrawn="1"/>
        </p:nvCxnSpPr>
        <p:spPr>
          <a:xfrm>
            <a:off x="1" y="5905327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6" name="Logo Horizontal V2">
            <a:extLst>
              <a:ext uri="{FF2B5EF4-FFF2-40B4-BE49-F238E27FC236}">
                <a16:creationId xmlns:a16="http://schemas.microsoft.com/office/drawing/2014/main" id="{5DE3BDE0-5FA9-BC4A-8178-4E992BC84A31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576463" y="265909"/>
            <a:ext cx="3858507" cy="365760"/>
            <a:chOff x="960861" y="1655928"/>
            <a:chExt cx="4437220" cy="420624"/>
          </a:xfrm>
        </p:grpSpPr>
        <p:pic>
          <p:nvPicPr>
            <p:cNvPr id="37" name="Logomark V2">
              <a:extLst>
                <a:ext uri="{FF2B5EF4-FFF2-40B4-BE49-F238E27FC236}">
                  <a16:creationId xmlns:a16="http://schemas.microsoft.com/office/drawing/2014/main" id="{BCDF5E2B-D575-3248-9F32-8DB56A8A5F6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60861" y="1655928"/>
              <a:ext cx="428518" cy="420624"/>
            </a:xfrm>
            <a:prstGeom prst="rect">
              <a:avLst/>
            </a:prstGeom>
          </p:spPr>
        </p:pic>
        <p:grpSp>
          <p:nvGrpSpPr>
            <p:cNvPr id="38" name="Nat HIV Cur logo type horiz">
              <a:extLst>
                <a:ext uri="{FF2B5EF4-FFF2-40B4-BE49-F238E27FC236}">
                  <a16:creationId xmlns:a16="http://schemas.microsoft.com/office/drawing/2014/main" id="{F90C1D5B-C61A-8E43-ADFD-659A78B58C75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1476074" y="1719322"/>
              <a:ext cx="3922007" cy="292608"/>
              <a:chOff x="918" y="1071"/>
              <a:chExt cx="2989" cy="223"/>
            </a:xfrm>
          </p:grpSpPr>
          <p:sp>
            <p:nvSpPr>
              <p:cNvPr id="39" name="Freeform 29">
                <a:extLst>
                  <a:ext uri="{FF2B5EF4-FFF2-40B4-BE49-F238E27FC236}">
                    <a16:creationId xmlns:a16="http://schemas.microsoft.com/office/drawing/2014/main" id="{C00F14E4-0FF9-044F-8D05-A3F88FD753B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18" y="1076"/>
                <a:ext cx="173" cy="212"/>
              </a:xfrm>
              <a:custGeom>
                <a:avLst/>
                <a:gdLst>
                  <a:gd name="T0" fmla="*/ 248 w 288"/>
                  <a:gd name="T1" fmla="*/ 0 h 340"/>
                  <a:gd name="T2" fmla="*/ 248 w 288"/>
                  <a:gd name="T3" fmla="*/ 0 h 340"/>
                  <a:gd name="T4" fmla="*/ 248 w 288"/>
                  <a:gd name="T5" fmla="*/ 282 h 340"/>
                  <a:gd name="T6" fmla="*/ 247 w 288"/>
                  <a:gd name="T7" fmla="*/ 282 h 340"/>
                  <a:gd name="T8" fmla="*/ 50 w 288"/>
                  <a:gd name="T9" fmla="*/ 0 h 340"/>
                  <a:gd name="T10" fmla="*/ 0 w 288"/>
                  <a:gd name="T11" fmla="*/ 0 h 340"/>
                  <a:gd name="T12" fmla="*/ 0 w 288"/>
                  <a:gd name="T13" fmla="*/ 340 h 340"/>
                  <a:gd name="T14" fmla="*/ 40 w 288"/>
                  <a:gd name="T15" fmla="*/ 340 h 340"/>
                  <a:gd name="T16" fmla="*/ 40 w 288"/>
                  <a:gd name="T17" fmla="*/ 58 h 340"/>
                  <a:gd name="T18" fmla="*/ 41 w 288"/>
                  <a:gd name="T19" fmla="*/ 58 h 340"/>
                  <a:gd name="T20" fmla="*/ 238 w 288"/>
                  <a:gd name="T21" fmla="*/ 340 h 340"/>
                  <a:gd name="T22" fmla="*/ 288 w 288"/>
                  <a:gd name="T23" fmla="*/ 340 h 340"/>
                  <a:gd name="T24" fmla="*/ 288 w 288"/>
                  <a:gd name="T25" fmla="*/ 0 h 340"/>
                  <a:gd name="T26" fmla="*/ 248 w 288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88" h="340">
                    <a:moveTo>
                      <a:pt x="248" y="0"/>
                    </a:moveTo>
                    <a:lnTo>
                      <a:pt x="248" y="0"/>
                    </a:lnTo>
                    <a:lnTo>
                      <a:pt x="248" y="282"/>
                    </a:lnTo>
                    <a:lnTo>
                      <a:pt x="247" y="282"/>
                    </a:lnTo>
                    <a:lnTo>
                      <a:pt x="50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0" y="340"/>
                    </a:lnTo>
                    <a:lnTo>
                      <a:pt x="40" y="58"/>
                    </a:lnTo>
                    <a:lnTo>
                      <a:pt x="41" y="58"/>
                    </a:lnTo>
                    <a:lnTo>
                      <a:pt x="238" y="340"/>
                    </a:lnTo>
                    <a:lnTo>
                      <a:pt x="288" y="340"/>
                    </a:lnTo>
                    <a:lnTo>
                      <a:pt x="288" y="0"/>
                    </a:lnTo>
                    <a:lnTo>
                      <a:pt x="248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Freeform 30">
                <a:extLst>
                  <a:ext uri="{FF2B5EF4-FFF2-40B4-BE49-F238E27FC236}">
                    <a16:creationId xmlns:a16="http://schemas.microsoft.com/office/drawing/2014/main" id="{285628E9-40CF-BF4A-A0C2-1981C438F12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127" y="1144"/>
                <a:ext cx="119" cy="148"/>
              </a:xfrm>
              <a:custGeom>
                <a:avLst/>
                <a:gdLst>
                  <a:gd name="T0" fmla="*/ 11 w 197"/>
                  <a:gd name="T1" fmla="*/ 35 h 237"/>
                  <a:gd name="T2" fmla="*/ 11 w 197"/>
                  <a:gd name="T3" fmla="*/ 35 h 237"/>
                  <a:gd name="T4" fmla="*/ 100 w 197"/>
                  <a:gd name="T5" fmla="*/ 0 h 237"/>
                  <a:gd name="T6" fmla="*/ 194 w 197"/>
                  <a:gd name="T7" fmla="*/ 96 h 237"/>
                  <a:gd name="T8" fmla="*/ 194 w 197"/>
                  <a:gd name="T9" fmla="*/ 192 h 237"/>
                  <a:gd name="T10" fmla="*/ 197 w 197"/>
                  <a:gd name="T11" fmla="*/ 231 h 237"/>
                  <a:gd name="T12" fmla="*/ 161 w 197"/>
                  <a:gd name="T13" fmla="*/ 231 h 237"/>
                  <a:gd name="T14" fmla="*/ 159 w 197"/>
                  <a:gd name="T15" fmla="*/ 197 h 237"/>
                  <a:gd name="T16" fmla="*/ 158 w 197"/>
                  <a:gd name="T17" fmla="*/ 197 h 237"/>
                  <a:gd name="T18" fmla="*/ 84 w 197"/>
                  <a:gd name="T19" fmla="*/ 237 h 237"/>
                  <a:gd name="T20" fmla="*/ 0 w 197"/>
                  <a:gd name="T21" fmla="*/ 170 h 237"/>
                  <a:gd name="T22" fmla="*/ 142 w 197"/>
                  <a:gd name="T23" fmla="*/ 91 h 237"/>
                  <a:gd name="T24" fmla="*/ 156 w 197"/>
                  <a:gd name="T25" fmla="*/ 91 h 237"/>
                  <a:gd name="T26" fmla="*/ 156 w 197"/>
                  <a:gd name="T27" fmla="*/ 84 h 237"/>
                  <a:gd name="T28" fmla="*/ 101 w 197"/>
                  <a:gd name="T29" fmla="*/ 35 h 237"/>
                  <a:gd name="T30" fmla="*/ 34 w 197"/>
                  <a:gd name="T31" fmla="*/ 60 h 237"/>
                  <a:gd name="T32" fmla="*/ 11 w 197"/>
                  <a:gd name="T33" fmla="*/ 35 h 237"/>
                  <a:gd name="T34" fmla="*/ 119 w 197"/>
                  <a:gd name="T35" fmla="*/ 123 h 237"/>
                  <a:gd name="T36" fmla="*/ 119 w 197"/>
                  <a:gd name="T37" fmla="*/ 123 h 237"/>
                  <a:gd name="T38" fmla="*/ 41 w 197"/>
                  <a:gd name="T39" fmla="*/ 166 h 237"/>
                  <a:gd name="T40" fmla="*/ 90 w 197"/>
                  <a:gd name="T41" fmla="*/ 205 h 237"/>
                  <a:gd name="T42" fmla="*/ 156 w 197"/>
                  <a:gd name="T43" fmla="*/ 137 h 237"/>
                  <a:gd name="T44" fmla="*/ 156 w 197"/>
                  <a:gd name="T45" fmla="*/ 123 h 237"/>
                  <a:gd name="T46" fmla="*/ 119 w 197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7" h="237">
                    <a:moveTo>
                      <a:pt x="11" y="35"/>
                    </a:moveTo>
                    <a:lnTo>
                      <a:pt x="11" y="35"/>
                    </a:lnTo>
                    <a:cubicBezTo>
                      <a:pt x="34" y="12"/>
                      <a:pt x="67" y="0"/>
                      <a:pt x="100" y="0"/>
                    </a:cubicBezTo>
                    <a:cubicBezTo>
                      <a:pt x="166" y="0"/>
                      <a:pt x="194" y="32"/>
                      <a:pt x="194" y="96"/>
                    </a:cubicBezTo>
                    <a:lnTo>
                      <a:pt x="194" y="192"/>
                    </a:lnTo>
                    <a:cubicBezTo>
                      <a:pt x="194" y="205"/>
                      <a:pt x="195" y="219"/>
                      <a:pt x="197" y="231"/>
                    </a:cubicBezTo>
                    <a:lnTo>
                      <a:pt x="161" y="231"/>
                    </a:lnTo>
                    <a:cubicBezTo>
                      <a:pt x="159" y="221"/>
                      <a:pt x="159" y="207"/>
                      <a:pt x="159" y="197"/>
                    </a:cubicBezTo>
                    <a:lnTo>
                      <a:pt x="158" y="197"/>
                    </a:lnTo>
                    <a:cubicBezTo>
                      <a:pt x="143" y="220"/>
                      <a:pt x="118" y="237"/>
                      <a:pt x="84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7" y="91"/>
                      <a:pt x="142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6" y="35"/>
                      <a:pt x="101" y="35"/>
                    </a:cubicBezTo>
                    <a:cubicBezTo>
                      <a:pt x="77" y="35"/>
                      <a:pt x="52" y="43"/>
                      <a:pt x="34" y="60"/>
                    </a:cubicBezTo>
                    <a:lnTo>
                      <a:pt x="11" y="35"/>
                    </a:lnTo>
                    <a:close/>
                    <a:moveTo>
                      <a:pt x="119" y="123"/>
                    </a:moveTo>
                    <a:lnTo>
                      <a:pt x="119" y="123"/>
                    </a:lnTo>
                    <a:cubicBezTo>
                      <a:pt x="71" y="123"/>
                      <a:pt x="41" y="136"/>
                      <a:pt x="41" y="166"/>
                    </a:cubicBezTo>
                    <a:cubicBezTo>
                      <a:pt x="41" y="194"/>
                      <a:pt x="62" y="205"/>
                      <a:pt x="90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9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Freeform 31">
                <a:extLst>
                  <a:ext uri="{FF2B5EF4-FFF2-40B4-BE49-F238E27FC236}">
                    <a16:creationId xmlns:a16="http://schemas.microsoft.com/office/drawing/2014/main" id="{ECFE4455-EAC2-F54E-8EBA-57AD72EC8EB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64" y="1108"/>
                <a:ext cx="93" cy="184"/>
              </a:xfrm>
              <a:custGeom>
                <a:avLst/>
                <a:gdLst>
                  <a:gd name="T0" fmla="*/ 152 w 154"/>
                  <a:gd name="T1" fmla="*/ 96 h 295"/>
                  <a:gd name="T2" fmla="*/ 152 w 154"/>
                  <a:gd name="T3" fmla="*/ 96 h 295"/>
                  <a:gd name="T4" fmla="*/ 86 w 154"/>
                  <a:gd name="T5" fmla="*/ 96 h 295"/>
                  <a:gd name="T6" fmla="*/ 86 w 154"/>
                  <a:gd name="T7" fmla="*/ 208 h 295"/>
                  <a:gd name="T8" fmla="*/ 120 w 154"/>
                  <a:gd name="T9" fmla="*/ 260 h 295"/>
                  <a:gd name="T10" fmla="*/ 153 w 154"/>
                  <a:gd name="T11" fmla="*/ 252 h 295"/>
                  <a:gd name="T12" fmla="*/ 154 w 154"/>
                  <a:gd name="T13" fmla="*/ 286 h 295"/>
                  <a:gd name="T14" fmla="*/ 111 w 154"/>
                  <a:gd name="T15" fmla="*/ 295 h 295"/>
                  <a:gd name="T16" fmla="*/ 49 w 154"/>
                  <a:gd name="T17" fmla="*/ 219 h 295"/>
                  <a:gd name="T18" fmla="*/ 49 w 154"/>
                  <a:gd name="T19" fmla="*/ 96 h 295"/>
                  <a:gd name="T20" fmla="*/ 0 w 154"/>
                  <a:gd name="T21" fmla="*/ 96 h 295"/>
                  <a:gd name="T22" fmla="*/ 0 w 154"/>
                  <a:gd name="T23" fmla="*/ 64 h 295"/>
                  <a:gd name="T24" fmla="*/ 49 w 154"/>
                  <a:gd name="T25" fmla="*/ 64 h 295"/>
                  <a:gd name="T26" fmla="*/ 49 w 154"/>
                  <a:gd name="T27" fmla="*/ 0 h 295"/>
                  <a:gd name="T28" fmla="*/ 86 w 154"/>
                  <a:gd name="T29" fmla="*/ 0 h 295"/>
                  <a:gd name="T30" fmla="*/ 86 w 154"/>
                  <a:gd name="T31" fmla="*/ 64 h 295"/>
                  <a:gd name="T32" fmla="*/ 152 w 154"/>
                  <a:gd name="T33" fmla="*/ 64 h 295"/>
                  <a:gd name="T34" fmla="*/ 152 w 154"/>
                  <a:gd name="T35" fmla="*/ 96 h 2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54" h="295">
                    <a:moveTo>
                      <a:pt x="152" y="96"/>
                    </a:moveTo>
                    <a:lnTo>
                      <a:pt x="152" y="96"/>
                    </a:lnTo>
                    <a:lnTo>
                      <a:pt x="86" y="96"/>
                    </a:lnTo>
                    <a:lnTo>
                      <a:pt x="86" y="208"/>
                    </a:lnTo>
                    <a:cubicBezTo>
                      <a:pt x="86" y="237"/>
                      <a:pt x="87" y="260"/>
                      <a:pt x="120" y="260"/>
                    </a:cubicBezTo>
                    <a:cubicBezTo>
                      <a:pt x="131" y="260"/>
                      <a:pt x="143" y="258"/>
                      <a:pt x="153" y="252"/>
                    </a:cubicBezTo>
                    <a:lnTo>
                      <a:pt x="154" y="286"/>
                    </a:lnTo>
                    <a:cubicBezTo>
                      <a:pt x="141" y="292"/>
                      <a:pt x="125" y="295"/>
                      <a:pt x="111" y="295"/>
                    </a:cubicBezTo>
                    <a:cubicBezTo>
                      <a:pt x="57" y="295"/>
                      <a:pt x="49" y="266"/>
                      <a:pt x="49" y="219"/>
                    </a:cubicBezTo>
                    <a:lnTo>
                      <a:pt x="49" y="96"/>
                    </a:lnTo>
                    <a:lnTo>
                      <a:pt x="0" y="96"/>
                    </a:lnTo>
                    <a:lnTo>
                      <a:pt x="0" y="64"/>
                    </a:lnTo>
                    <a:lnTo>
                      <a:pt x="49" y="64"/>
                    </a:lnTo>
                    <a:lnTo>
                      <a:pt x="49" y="0"/>
                    </a:lnTo>
                    <a:lnTo>
                      <a:pt x="86" y="0"/>
                    </a:lnTo>
                    <a:lnTo>
                      <a:pt x="86" y="64"/>
                    </a:lnTo>
                    <a:lnTo>
                      <a:pt x="152" y="64"/>
                    </a:lnTo>
                    <a:lnTo>
                      <a:pt x="152" y="96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Freeform 32">
                <a:extLst>
                  <a:ext uri="{FF2B5EF4-FFF2-40B4-BE49-F238E27FC236}">
                    <a16:creationId xmlns:a16="http://schemas.microsoft.com/office/drawing/2014/main" id="{4CE28E14-FAD1-9D44-9FE0-95CC10271D2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377" y="1076"/>
                <a:ext cx="34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1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Freeform 33">
                <a:extLst>
                  <a:ext uri="{FF2B5EF4-FFF2-40B4-BE49-F238E27FC236}">
                    <a16:creationId xmlns:a16="http://schemas.microsoft.com/office/drawing/2014/main" id="{3FAE42D7-1C68-1448-8B72-AE18B017BE6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438" y="1144"/>
                <a:ext cx="144" cy="148"/>
              </a:xfrm>
              <a:custGeom>
                <a:avLst/>
                <a:gdLst>
                  <a:gd name="T0" fmla="*/ 120 w 240"/>
                  <a:gd name="T1" fmla="*/ 0 h 237"/>
                  <a:gd name="T2" fmla="*/ 120 w 240"/>
                  <a:gd name="T3" fmla="*/ 0 h 237"/>
                  <a:gd name="T4" fmla="*/ 240 w 240"/>
                  <a:gd name="T5" fmla="*/ 119 h 237"/>
                  <a:gd name="T6" fmla="*/ 120 w 240"/>
                  <a:gd name="T7" fmla="*/ 237 h 237"/>
                  <a:gd name="T8" fmla="*/ 0 w 240"/>
                  <a:gd name="T9" fmla="*/ 119 h 237"/>
                  <a:gd name="T10" fmla="*/ 120 w 240"/>
                  <a:gd name="T11" fmla="*/ 0 h 237"/>
                  <a:gd name="T12" fmla="*/ 120 w 240"/>
                  <a:gd name="T13" fmla="*/ 202 h 237"/>
                  <a:gd name="T14" fmla="*/ 120 w 240"/>
                  <a:gd name="T15" fmla="*/ 202 h 237"/>
                  <a:gd name="T16" fmla="*/ 200 w 240"/>
                  <a:gd name="T17" fmla="*/ 119 h 237"/>
                  <a:gd name="T18" fmla="*/ 120 w 240"/>
                  <a:gd name="T19" fmla="*/ 35 h 237"/>
                  <a:gd name="T20" fmla="*/ 41 w 240"/>
                  <a:gd name="T21" fmla="*/ 119 h 237"/>
                  <a:gd name="T22" fmla="*/ 120 w 240"/>
                  <a:gd name="T23" fmla="*/ 20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40" h="237">
                    <a:moveTo>
                      <a:pt x="120" y="0"/>
                    </a:moveTo>
                    <a:lnTo>
                      <a:pt x="120" y="0"/>
                    </a:lnTo>
                    <a:cubicBezTo>
                      <a:pt x="189" y="0"/>
                      <a:pt x="240" y="48"/>
                      <a:pt x="240" y="119"/>
                    </a:cubicBezTo>
                    <a:cubicBezTo>
                      <a:pt x="240" y="189"/>
                      <a:pt x="189" y="237"/>
                      <a:pt x="120" y="237"/>
                    </a:cubicBezTo>
                    <a:cubicBezTo>
                      <a:pt x="51" y="237"/>
                      <a:pt x="0" y="189"/>
                      <a:pt x="0" y="119"/>
                    </a:cubicBezTo>
                    <a:cubicBezTo>
                      <a:pt x="0" y="48"/>
                      <a:pt x="51" y="0"/>
                      <a:pt x="120" y="0"/>
                    </a:cubicBezTo>
                    <a:close/>
                    <a:moveTo>
                      <a:pt x="120" y="202"/>
                    </a:moveTo>
                    <a:lnTo>
                      <a:pt x="120" y="202"/>
                    </a:lnTo>
                    <a:cubicBezTo>
                      <a:pt x="169" y="202"/>
                      <a:pt x="200" y="166"/>
                      <a:pt x="200" y="119"/>
                    </a:cubicBezTo>
                    <a:cubicBezTo>
                      <a:pt x="200" y="72"/>
                      <a:pt x="169" y="35"/>
                      <a:pt x="120" y="35"/>
                    </a:cubicBezTo>
                    <a:cubicBezTo>
                      <a:pt x="72" y="35"/>
                      <a:pt x="41" y="72"/>
                      <a:pt x="41" y="119"/>
                    </a:cubicBezTo>
                    <a:cubicBezTo>
                      <a:pt x="41" y="166"/>
                      <a:pt x="72" y="202"/>
                      <a:pt x="120" y="202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Freeform 34">
                <a:extLst>
                  <a:ext uri="{FF2B5EF4-FFF2-40B4-BE49-F238E27FC236}">
                    <a16:creationId xmlns:a16="http://schemas.microsoft.com/office/drawing/2014/main" id="{570D103D-E330-A145-BCC8-F5F9AD0CFE8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13" y="1144"/>
                <a:ext cx="119" cy="144"/>
              </a:xfrm>
              <a:custGeom>
                <a:avLst/>
                <a:gdLst>
                  <a:gd name="T0" fmla="*/ 2 w 198"/>
                  <a:gd name="T1" fmla="*/ 60 h 231"/>
                  <a:gd name="T2" fmla="*/ 2 w 198"/>
                  <a:gd name="T3" fmla="*/ 60 h 231"/>
                  <a:gd name="T4" fmla="*/ 0 w 198"/>
                  <a:gd name="T5" fmla="*/ 6 h 231"/>
                  <a:gd name="T6" fmla="*/ 36 w 198"/>
                  <a:gd name="T7" fmla="*/ 6 h 231"/>
                  <a:gd name="T8" fmla="*/ 37 w 198"/>
                  <a:gd name="T9" fmla="*/ 43 h 231"/>
                  <a:gd name="T10" fmla="*/ 38 w 198"/>
                  <a:gd name="T11" fmla="*/ 43 h 231"/>
                  <a:gd name="T12" fmla="*/ 112 w 198"/>
                  <a:gd name="T13" fmla="*/ 0 h 231"/>
                  <a:gd name="T14" fmla="*/ 198 w 198"/>
                  <a:gd name="T15" fmla="*/ 92 h 231"/>
                  <a:gd name="T16" fmla="*/ 198 w 198"/>
                  <a:gd name="T17" fmla="*/ 231 h 231"/>
                  <a:gd name="T18" fmla="*/ 160 w 198"/>
                  <a:gd name="T19" fmla="*/ 231 h 231"/>
                  <a:gd name="T20" fmla="*/ 160 w 198"/>
                  <a:gd name="T21" fmla="*/ 96 h 231"/>
                  <a:gd name="T22" fmla="*/ 109 w 198"/>
                  <a:gd name="T23" fmla="*/ 35 h 231"/>
                  <a:gd name="T24" fmla="*/ 39 w 198"/>
                  <a:gd name="T25" fmla="*/ 121 h 231"/>
                  <a:gd name="T26" fmla="*/ 39 w 198"/>
                  <a:gd name="T27" fmla="*/ 231 h 231"/>
                  <a:gd name="T28" fmla="*/ 2 w 198"/>
                  <a:gd name="T29" fmla="*/ 231 h 231"/>
                  <a:gd name="T30" fmla="*/ 2 w 198"/>
                  <a:gd name="T31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71" y="0"/>
                      <a:pt x="198" y="38"/>
                      <a:pt x="198" y="92"/>
                    </a:cubicBezTo>
                    <a:lnTo>
                      <a:pt x="198" y="231"/>
                    </a:lnTo>
                    <a:lnTo>
                      <a:pt x="160" y="231"/>
                    </a:lnTo>
                    <a:lnTo>
                      <a:pt x="160" y="96"/>
                    </a:lnTo>
                    <a:cubicBezTo>
                      <a:pt x="160" y="59"/>
                      <a:pt x="144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Freeform 35">
                <a:extLst>
                  <a:ext uri="{FF2B5EF4-FFF2-40B4-BE49-F238E27FC236}">
                    <a16:creationId xmlns:a16="http://schemas.microsoft.com/office/drawing/2014/main" id="{90444F09-0CAD-7847-B840-E5446ABC569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764" y="1144"/>
                <a:ext cx="117" cy="148"/>
              </a:xfrm>
              <a:custGeom>
                <a:avLst/>
                <a:gdLst>
                  <a:gd name="T0" fmla="*/ 10 w 196"/>
                  <a:gd name="T1" fmla="*/ 35 h 237"/>
                  <a:gd name="T2" fmla="*/ 10 w 196"/>
                  <a:gd name="T3" fmla="*/ 35 h 237"/>
                  <a:gd name="T4" fmla="*/ 99 w 196"/>
                  <a:gd name="T5" fmla="*/ 0 h 237"/>
                  <a:gd name="T6" fmla="*/ 193 w 196"/>
                  <a:gd name="T7" fmla="*/ 96 h 237"/>
                  <a:gd name="T8" fmla="*/ 193 w 196"/>
                  <a:gd name="T9" fmla="*/ 192 h 237"/>
                  <a:gd name="T10" fmla="*/ 196 w 196"/>
                  <a:gd name="T11" fmla="*/ 231 h 237"/>
                  <a:gd name="T12" fmla="*/ 160 w 196"/>
                  <a:gd name="T13" fmla="*/ 231 h 237"/>
                  <a:gd name="T14" fmla="*/ 158 w 196"/>
                  <a:gd name="T15" fmla="*/ 197 h 237"/>
                  <a:gd name="T16" fmla="*/ 157 w 196"/>
                  <a:gd name="T17" fmla="*/ 197 h 237"/>
                  <a:gd name="T18" fmla="*/ 83 w 196"/>
                  <a:gd name="T19" fmla="*/ 237 h 237"/>
                  <a:gd name="T20" fmla="*/ 0 w 196"/>
                  <a:gd name="T21" fmla="*/ 170 h 237"/>
                  <a:gd name="T22" fmla="*/ 141 w 196"/>
                  <a:gd name="T23" fmla="*/ 91 h 237"/>
                  <a:gd name="T24" fmla="*/ 156 w 196"/>
                  <a:gd name="T25" fmla="*/ 91 h 237"/>
                  <a:gd name="T26" fmla="*/ 156 w 196"/>
                  <a:gd name="T27" fmla="*/ 84 h 237"/>
                  <a:gd name="T28" fmla="*/ 100 w 196"/>
                  <a:gd name="T29" fmla="*/ 35 h 237"/>
                  <a:gd name="T30" fmla="*/ 33 w 196"/>
                  <a:gd name="T31" fmla="*/ 60 h 237"/>
                  <a:gd name="T32" fmla="*/ 10 w 196"/>
                  <a:gd name="T33" fmla="*/ 35 h 237"/>
                  <a:gd name="T34" fmla="*/ 118 w 196"/>
                  <a:gd name="T35" fmla="*/ 123 h 237"/>
                  <a:gd name="T36" fmla="*/ 118 w 196"/>
                  <a:gd name="T37" fmla="*/ 123 h 237"/>
                  <a:gd name="T38" fmla="*/ 40 w 196"/>
                  <a:gd name="T39" fmla="*/ 166 h 237"/>
                  <a:gd name="T40" fmla="*/ 89 w 196"/>
                  <a:gd name="T41" fmla="*/ 205 h 237"/>
                  <a:gd name="T42" fmla="*/ 156 w 196"/>
                  <a:gd name="T43" fmla="*/ 137 h 237"/>
                  <a:gd name="T44" fmla="*/ 156 w 196"/>
                  <a:gd name="T45" fmla="*/ 123 h 237"/>
                  <a:gd name="T46" fmla="*/ 118 w 196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6" h="237">
                    <a:moveTo>
                      <a:pt x="10" y="35"/>
                    </a:moveTo>
                    <a:lnTo>
                      <a:pt x="10" y="35"/>
                    </a:lnTo>
                    <a:cubicBezTo>
                      <a:pt x="33" y="12"/>
                      <a:pt x="66" y="0"/>
                      <a:pt x="99" y="0"/>
                    </a:cubicBezTo>
                    <a:cubicBezTo>
                      <a:pt x="165" y="0"/>
                      <a:pt x="193" y="32"/>
                      <a:pt x="193" y="96"/>
                    </a:cubicBezTo>
                    <a:lnTo>
                      <a:pt x="193" y="192"/>
                    </a:lnTo>
                    <a:cubicBezTo>
                      <a:pt x="193" y="205"/>
                      <a:pt x="194" y="219"/>
                      <a:pt x="196" y="231"/>
                    </a:cubicBezTo>
                    <a:lnTo>
                      <a:pt x="160" y="231"/>
                    </a:lnTo>
                    <a:cubicBezTo>
                      <a:pt x="158" y="221"/>
                      <a:pt x="158" y="207"/>
                      <a:pt x="158" y="197"/>
                    </a:cubicBezTo>
                    <a:lnTo>
                      <a:pt x="157" y="197"/>
                    </a:lnTo>
                    <a:cubicBezTo>
                      <a:pt x="142" y="220"/>
                      <a:pt x="117" y="237"/>
                      <a:pt x="83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6" y="91"/>
                      <a:pt x="141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5" y="35"/>
                      <a:pt x="100" y="35"/>
                    </a:cubicBezTo>
                    <a:cubicBezTo>
                      <a:pt x="76" y="35"/>
                      <a:pt x="51" y="43"/>
                      <a:pt x="33" y="60"/>
                    </a:cubicBezTo>
                    <a:lnTo>
                      <a:pt x="10" y="35"/>
                    </a:lnTo>
                    <a:close/>
                    <a:moveTo>
                      <a:pt x="118" y="123"/>
                    </a:moveTo>
                    <a:lnTo>
                      <a:pt x="118" y="123"/>
                    </a:lnTo>
                    <a:cubicBezTo>
                      <a:pt x="71" y="123"/>
                      <a:pt x="40" y="136"/>
                      <a:pt x="40" y="166"/>
                    </a:cubicBezTo>
                    <a:cubicBezTo>
                      <a:pt x="40" y="194"/>
                      <a:pt x="61" y="205"/>
                      <a:pt x="89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8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36">
                <a:extLst>
                  <a:ext uri="{FF2B5EF4-FFF2-40B4-BE49-F238E27FC236}">
                    <a16:creationId xmlns:a16="http://schemas.microsoft.com/office/drawing/2014/main" id="{D7CADE7D-AEE6-EF4F-8D20-C51115BE268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20" y="1075"/>
                <a:ext cx="22" cy="213"/>
              </a:xfrm>
              <a:custGeom>
                <a:avLst/>
                <a:gdLst>
                  <a:gd name="T0" fmla="*/ 0 w 37"/>
                  <a:gd name="T1" fmla="*/ 341 h 341"/>
                  <a:gd name="T2" fmla="*/ 0 w 37"/>
                  <a:gd name="T3" fmla="*/ 341 h 341"/>
                  <a:gd name="T4" fmla="*/ 37 w 37"/>
                  <a:gd name="T5" fmla="*/ 341 h 341"/>
                  <a:gd name="T6" fmla="*/ 37 w 37"/>
                  <a:gd name="T7" fmla="*/ 0 h 341"/>
                  <a:gd name="T8" fmla="*/ 0 w 37"/>
                  <a:gd name="T9" fmla="*/ 0 h 341"/>
                  <a:gd name="T10" fmla="*/ 0 w 37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7" y="341"/>
                    </a:lnTo>
                    <a:lnTo>
                      <a:pt x="37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37">
                <a:extLst>
                  <a:ext uri="{FF2B5EF4-FFF2-40B4-BE49-F238E27FC236}">
                    <a16:creationId xmlns:a16="http://schemas.microsoft.com/office/drawing/2014/main" id="{DA6A3D9E-7019-F54D-92CA-8DC2F4455C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51" y="1076"/>
                <a:ext cx="158" cy="212"/>
              </a:xfrm>
              <a:custGeom>
                <a:avLst/>
                <a:gdLst>
                  <a:gd name="T0" fmla="*/ 222 w 262"/>
                  <a:gd name="T1" fmla="*/ 0 h 340"/>
                  <a:gd name="T2" fmla="*/ 222 w 262"/>
                  <a:gd name="T3" fmla="*/ 0 h 340"/>
                  <a:gd name="T4" fmla="*/ 222 w 262"/>
                  <a:gd name="T5" fmla="*/ 144 h 340"/>
                  <a:gd name="T6" fmla="*/ 41 w 262"/>
                  <a:gd name="T7" fmla="*/ 144 h 340"/>
                  <a:gd name="T8" fmla="*/ 41 w 262"/>
                  <a:gd name="T9" fmla="*/ 0 h 340"/>
                  <a:gd name="T10" fmla="*/ 0 w 262"/>
                  <a:gd name="T11" fmla="*/ 0 h 340"/>
                  <a:gd name="T12" fmla="*/ 0 w 262"/>
                  <a:gd name="T13" fmla="*/ 340 h 340"/>
                  <a:gd name="T14" fmla="*/ 41 w 262"/>
                  <a:gd name="T15" fmla="*/ 340 h 340"/>
                  <a:gd name="T16" fmla="*/ 41 w 262"/>
                  <a:gd name="T17" fmla="*/ 181 h 340"/>
                  <a:gd name="T18" fmla="*/ 222 w 262"/>
                  <a:gd name="T19" fmla="*/ 181 h 340"/>
                  <a:gd name="T20" fmla="*/ 222 w 262"/>
                  <a:gd name="T21" fmla="*/ 340 h 340"/>
                  <a:gd name="T22" fmla="*/ 262 w 262"/>
                  <a:gd name="T23" fmla="*/ 340 h 340"/>
                  <a:gd name="T24" fmla="*/ 262 w 262"/>
                  <a:gd name="T25" fmla="*/ 0 h 340"/>
                  <a:gd name="T26" fmla="*/ 222 w 262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62" h="340">
                    <a:moveTo>
                      <a:pt x="222" y="0"/>
                    </a:moveTo>
                    <a:lnTo>
                      <a:pt x="222" y="0"/>
                    </a:lnTo>
                    <a:lnTo>
                      <a:pt x="222" y="144"/>
                    </a:lnTo>
                    <a:lnTo>
                      <a:pt x="41" y="144"/>
                    </a:lnTo>
                    <a:lnTo>
                      <a:pt x="41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1" y="340"/>
                    </a:lnTo>
                    <a:lnTo>
                      <a:pt x="41" y="181"/>
                    </a:lnTo>
                    <a:lnTo>
                      <a:pt x="222" y="181"/>
                    </a:lnTo>
                    <a:lnTo>
                      <a:pt x="222" y="340"/>
                    </a:lnTo>
                    <a:lnTo>
                      <a:pt x="262" y="340"/>
                    </a:lnTo>
                    <a:lnTo>
                      <a:pt x="262" y="0"/>
                    </a:lnTo>
                    <a:lnTo>
                      <a:pt x="222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38">
                <a:extLst>
                  <a:ext uri="{FF2B5EF4-FFF2-40B4-BE49-F238E27FC236}">
                    <a16:creationId xmlns:a16="http://schemas.microsoft.com/office/drawing/2014/main" id="{DF7B1DCE-3ECB-5B4F-A72B-7A76BEA8D6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57" y="1076"/>
                <a:ext cx="24" cy="212"/>
              </a:xfrm>
              <a:custGeom>
                <a:avLst/>
                <a:gdLst>
                  <a:gd name="T0" fmla="*/ 0 w 40"/>
                  <a:gd name="T1" fmla="*/ 340 h 340"/>
                  <a:gd name="T2" fmla="*/ 0 w 40"/>
                  <a:gd name="T3" fmla="*/ 340 h 340"/>
                  <a:gd name="T4" fmla="*/ 40 w 40"/>
                  <a:gd name="T5" fmla="*/ 340 h 340"/>
                  <a:gd name="T6" fmla="*/ 40 w 40"/>
                  <a:gd name="T7" fmla="*/ 0 h 340"/>
                  <a:gd name="T8" fmla="*/ 0 w 40"/>
                  <a:gd name="T9" fmla="*/ 0 h 340"/>
                  <a:gd name="T10" fmla="*/ 0 w 40"/>
                  <a:gd name="T11" fmla="*/ 34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0" h="340">
                    <a:moveTo>
                      <a:pt x="0" y="340"/>
                    </a:moveTo>
                    <a:lnTo>
                      <a:pt x="0" y="340"/>
                    </a:lnTo>
                    <a:lnTo>
                      <a:pt x="40" y="340"/>
                    </a:lnTo>
                    <a:lnTo>
                      <a:pt x="40" y="0"/>
                    </a:lnTo>
                    <a:lnTo>
                      <a:pt x="0" y="0"/>
                    </a:lnTo>
                    <a:lnTo>
                      <a:pt x="0" y="34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39">
                <a:extLst>
                  <a:ext uri="{FF2B5EF4-FFF2-40B4-BE49-F238E27FC236}">
                    <a16:creationId xmlns:a16="http://schemas.microsoft.com/office/drawing/2014/main" id="{E8243449-E25D-DD42-BAFB-2841EEDB003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03" y="1076"/>
                <a:ext cx="182" cy="212"/>
              </a:xfrm>
              <a:custGeom>
                <a:avLst/>
                <a:gdLst>
                  <a:gd name="T0" fmla="*/ 260 w 302"/>
                  <a:gd name="T1" fmla="*/ 0 h 340"/>
                  <a:gd name="T2" fmla="*/ 260 w 302"/>
                  <a:gd name="T3" fmla="*/ 0 h 340"/>
                  <a:gd name="T4" fmla="*/ 152 w 302"/>
                  <a:gd name="T5" fmla="*/ 279 h 340"/>
                  <a:gd name="T6" fmla="*/ 151 w 302"/>
                  <a:gd name="T7" fmla="*/ 279 h 340"/>
                  <a:gd name="T8" fmla="*/ 46 w 302"/>
                  <a:gd name="T9" fmla="*/ 0 h 340"/>
                  <a:gd name="T10" fmla="*/ 0 w 302"/>
                  <a:gd name="T11" fmla="*/ 0 h 340"/>
                  <a:gd name="T12" fmla="*/ 131 w 302"/>
                  <a:gd name="T13" fmla="*/ 340 h 340"/>
                  <a:gd name="T14" fmla="*/ 169 w 302"/>
                  <a:gd name="T15" fmla="*/ 340 h 340"/>
                  <a:gd name="T16" fmla="*/ 302 w 302"/>
                  <a:gd name="T17" fmla="*/ 0 h 340"/>
                  <a:gd name="T18" fmla="*/ 260 w 302"/>
                  <a:gd name="T19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02" h="340">
                    <a:moveTo>
                      <a:pt x="260" y="0"/>
                    </a:moveTo>
                    <a:lnTo>
                      <a:pt x="260" y="0"/>
                    </a:lnTo>
                    <a:lnTo>
                      <a:pt x="152" y="279"/>
                    </a:lnTo>
                    <a:lnTo>
                      <a:pt x="151" y="279"/>
                    </a:lnTo>
                    <a:lnTo>
                      <a:pt x="46" y="0"/>
                    </a:lnTo>
                    <a:lnTo>
                      <a:pt x="0" y="0"/>
                    </a:lnTo>
                    <a:lnTo>
                      <a:pt x="131" y="340"/>
                    </a:lnTo>
                    <a:lnTo>
                      <a:pt x="169" y="340"/>
                    </a:lnTo>
                    <a:lnTo>
                      <a:pt x="302" y="0"/>
                    </a:lnTo>
                    <a:lnTo>
                      <a:pt x="26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40">
                <a:extLst>
                  <a:ext uri="{FF2B5EF4-FFF2-40B4-BE49-F238E27FC236}">
                    <a16:creationId xmlns:a16="http://schemas.microsoft.com/office/drawing/2014/main" id="{B6DA0017-A23B-DA49-BE6B-3DC9F25410D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56" y="1071"/>
                <a:ext cx="181" cy="223"/>
              </a:xfrm>
              <a:custGeom>
                <a:avLst/>
                <a:gdLst>
                  <a:gd name="T0" fmla="*/ 258 w 302"/>
                  <a:gd name="T1" fmla="*/ 78 h 357"/>
                  <a:gd name="T2" fmla="*/ 258 w 302"/>
                  <a:gd name="T3" fmla="*/ 78 h 357"/>
                  <a:gd name="T4" fmla="*/ 173 w 302"/>
                  <a:gd name="T5" fmla="*/ 37 h 357"/>
                  <a:gd name="T6" fmla="*/ 44 w 302"/>
                  <a:gd name="T7" fmla="*/ 178 h 357"/>
                  <a:gd name="T8" fmla="*/ 173 w 302"/>
                  <a:gd name="T9" fmla="*/ 319 h 357"/>
                  <a:gd name="T10" fmla="*/ 272 w 302"/>
                  <a:gd name="T11" fmla="*/ 272 h 357"/>
                  <a:gd name="T12" fmla="*/ 302 w 302"/>
                  <a:gd name="T13" fmla="*/ 297 h 357"/>
                  <a:gd name="T14" fmla="*/ 173 w 302"/>
                  <a:gd name="T15" fmla="*/ 357 h 357"/>
                  <a:gd name="T16" fmla="*/ 0 w 302"/>
                  <a:gd name="T17" fmla="*/ 178 h 357"/>
                  <a:gd name="T18" fmla="*/ 173 w 302"/>
                  <a:gd name="T19" fmla="*/ 0 h 357"/>
                  <a:gd name="T20" fmla="*/ 293 w 302"/>
                  <a:gd name="T21" fmla="*/ 53 h 357"/>
                  <a:gd name="T22" fmla="*/ 258 w 302"/>
                  <a:gd name="T23" fmla="*/ 78 h 3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02" h="357">
                    <a:moveTo>
                      <a:pt x="258" y="78"/>
                    </a:moveTo>
                    <a:lnTo>
                      <a:pt x="258" y="78"/>
                    </a:lnTo>
                    <a:cubicBezTo>
                      <a:pt x="238" y="51"/>
                      <a:pt x="206" y="37"/>
                      <a:pt x="173" y="37"/>
                    </a:cubicBezTo>
                    <a:cubicBezTo>
                      <a:pt x="97" y="37"/>
                      <a:pt x="44" y="104"/>
                      <a:pt x="44" y="178"/>
                    </a:cubicBezTo>
                    <a:cubicBezTo>
                      <a:pt x="44" y="257"/>
                      <a:pt x="97" y="319"/>
                      <a:pt x="173" y="319"/>
                    </a:cubicBezTo>
                    <a:cubicBezTo>
                      <a:pt x="215" y="319"/>
                      <a:pt x="248" y="302"/>
                      <a:pt x="272" y="272"/>
                    </a:cubicBezTo>
                    <a:lnTo>
                      <a:pt x="302" y="297"/>
                    </a:lnTo>
                    <a:cubicBezTo>
                      <a:pt x="272" y="338"/>
                      <a:pt x="227" y="357"/>
                      <a:pt x="173" y="357"/>
                    </a:cubicBezTo>
                    <a:cubicBezTo>
                      <a:pt x="76" y="357"/>
                      <a:pt x="0" y="281"/>
                      <a:pt x="0" y="178"/>
                    </a:cubicBezTo>
                    <a:cubicBezTo>
                      <a:pt x="0" y="78"/>
                      <a:pt x="72" y="0"/>
                      <a:pt x="173" y="0"/>
                    </a:cubicBezTo>
                    <a:cubicBezTo>
                      <a:pt x="219" y="0"/>
                      <a:pt x="264" y="15"/>
                      <a:pt x="293" y="53"/>
                    </a:cubicBezTo>
                    <a:lnTo>
                      <a:pt x="258" y="78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41">
                <a:extLst>
                  <a:ext uri="{FF2B5EF4-FFF2-40B4-BE49-F238E27FC236}">
                    <a16:creationId xmlns:a16="http://schemas.microsoft.com/office/drawing/2014/main" id="{CEB270F8-FBBB-4D40-9CB5-35198A58C9A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62" y="1148"/>
                <a:ext cx="119" cy="144"/>
              </a:xfrm>
              <a:custGeom>
                <a:avLst/>
                <a:gdLst>
                  <a:gd name="T0" fmla="*/ 196 w 198"/>
                  <a:gd name="T1" fmla="*/ 172 h 231"/>
                  <a:gd name="T2" fmla="*/ 196 w 198"/>
                  <a:gd name="T3" fmla="*/ 172 h 231"/>
                  <a:gd name="T4" fmla="*/ 198 w 198"/>
                  <a:gd name="T5" fmla="*/ 225 h 231"/>
                  <a:gd name="T6" fmla="*/ 162 w 198"/>
                  <a:gd name="T7" fmla="*/ 225 h 231"/>
                  <a:gd name="T8" fmla="*/ 161 w 198"/>
                  <a:gd name="T9" fmla="*/ 188 h 231"/>
                  <a:gd name="T10" fmla="*/ 160 w 198"/>
                  <a:gd name="T11" fmla="*/ 188 h 231"/>
                  <a:gd name="T12" fmla="*/ 85 w 198"/>
                  <a:gd name="T13" fmla="*/ 231 h 231"/>
                  <a:gd name="T14" fmla="*/ 0 w 198"/>
                  <a:gd name="T15" fmla="*/ 139 h 231"/>
                  <a:gd name="T16" fmla="*/ 0 w 198"/>
                  <a:gd name="T17" fmla="*/ 0 h 231"/>
                  <a:gd name="T18" fmla="*/ 37 w 198"/>
                  <a:gd name="T19" fmla="*/ 0 h 231"/>
                  <a:gd name="T20" fmla="*/ 37 w 198"/>
                  <a:gd name="T21" fmla="*/ 135 h 231"/>
                  <a:gd name="T22" fmla="*/ 89 w 198"/>
                  <a:gd name="T23" fmla="*/ 196 h 231"/>
                  <a:gd name="T24" fmla="*/ 158 w 198"/>
                  <a:gd name="T25" fmla="*/ 110 h 231"/>
                  <a:gd name="T26" fmla="*/ 158 w 198"/>
                  <a:gd name="T27" fmla="*/ 0 h 231"/>
                  <a:gd name="T28" fmla="*/ 196 w 198"/>
                  <a:gd name="T29" fmla="*/ 0 h 231"/>
                  <a:gd name="T30" fmla="*/ 196 w 198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196" y="172"/>
                    </a:moveTo>
                    <a:lnTo>
                      <a:pt x="196" y="172"/>
                    </a:lnTo>
                    <a:cubicBezTo>
                      <a:pt x="196" y="192"/>
                      <a:pt x="198" y="210"/>
                      <a:pt x="198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4" y="196"/>
                      <a:pt x="89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6" y="0"/>
                    </a:lnTo>
                    <a:lnTo>
                      <a:pt x="196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" name="Freeform 42">
                <a:extLst>
                  <a:ext uri="{FF2B5EF4-FFF2-40B4-BE49-F238E27FC236}">
                    <a16:creationId xmlns:a16="http://schemas.microsoft.com/office/drawing/2014/main" id="{4F9A2DA6-965E-DF46-825E-BE6D9DB7F3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19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3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3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" name="Freeform 43">
                <a:extLst>
                  <a:ext uri="{FF2B5EF4-FFF2-40B4-BE49-F238E27FC236}">
                    <a16:creationId xmlns:a16="http://schemas.microsoft.com/office/drawing/2014/main" id="{2ACAAA25-7623-8941-A231-9413F3EE15D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20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2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2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" name="Freeform 44">
                <a:extLst>
                  <a:ext uri="{FF2B5EF4-FFF2-40B4-BE49-F238E27FC236}">
                    <a16:creationId xmlns:a16="http://schemas.microsoft.com/office/drawing/2014/main" id="{8D8D75C5-4920-A54A-96DB-C3ED25121887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117" y="1076"/>
                <a:ext cx="33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2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" name="Freeform 45">
                <a:extLst>
                  <a:ext uri="{FF2B5EF4-FFF2-40B4-BE49-F238E27FC236}">
                    <a16:creationId xmlns:a16="http://schemas.microsoft.com/office/drawing/2014/main" id="{B693F4E2-7E6A-8543-9D5B-485D345928F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77" y="1144"/>
                <a:ext cx="122" cy="148"/>
              </a:xfrm>
              <a:custGeom>
                <a:avLst/>
                <a:gdLst>
                  <a:gd name="T0" fmla="*/ 173 w 203"/>
                  <a:gd name="T1" fmla="*/ 62 h 237"/>
                  <a:gd name="T2" fmla="*/ 173 w 203"/>
                  <a:gd name="T3" fmla="*/ 62 h 237"/>
                  <a:gd name="T4" fmla="*/ 116 w 203"/>
                  <a:gd name="T5" fmla="*/ 35 h 237"/>
                  <a:gd name="T6" fmla="*/ 41 w 203"/>
                  <a:gd name="T7" fmla="*/ 119 h 237"/>
                  <a:gd name="T8" fmla="*/ 116 w 203"/>
                  <a:gd name="T9" fmla="*/ 202 h 237"/>
                  <a:gd name="T10" fmla="*/ 174 w 203"/>
                  <a:gd name="T11" fmla="*/ 174 h 237"/>
                  <a:gd name="T12" fmla="*/ 201 w 203"/>
                  <a:gd name="T13" fmla="*/ 201 h 237"/>
                  <a:gd name="T14" fmla="*/ 116 w 203"/>
                  <a:gd name="T15" fmla="*/ 237 h 237"/>
                  <a:gd name="T16" fmla="*/ 0 w 203"/>
                  <a:gd name="T17" fmla="*/ 119 h 237"/>
                  <a:gd name="T18" fmla="*/ 116 w 203"/>
                  <a:gd name="T19" fmla="*/ 0 h 237"/>
                  <a:gd name="T20" fmla="*/ 203 w 203"/>
                  <a:gd name="T21" fmla="*/ 36 h 237"/>
                  <a:gd name="T22" fmla="*/ 173 w 203"/>
                  <a:gd name="T23" fmla="*/ 6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03" h="237">
                    <a:moveTo>
                      <a:pt x="173" y="62"/>
                    </a:moveTo>
                    <a:lnTo>
                      <a:pt x="173" y="62"/>
                    </a:lnTo>
                    <a:cubicBezTo>
                      <a:pt x="157" y="43"/>
                      <a:pt x="139" y="35"/>
                      <a:pt x="116" y="35"/>
                    </a:cubicBezTo>
                    <a:cubicBezTo>
                      <a:pt x="66" y="35"/>
                      <a:pt x="41" y="72"/>
                      <a:pt x="41" y="119"/>
                    </a:cubicBezTo>
                    <a:cubicBezTo>
                      <a:pt x="41" y="165"/>
                      <a:pt x="71" y="202"/>
                      <a:pt x="116" y="202"/>
                    </a:cubicBezTo>
                    <a:cubicBezTo>
                      <a:pt x="141" y="202"/>
                      <a:pt x="160" y="193"/>
                      <a:pt x="174" y="174"/>
                    </a:cubicBezTo>
                    <a:lnTo>
                      <a:pt x="201" y="201"/>
                    </a:lnTo>
                    <a:cubicBezTo>
                      <a:pt x="180" y="226"/>
                      <a:pt x="149" y="237"/>
                      <a:pt x="116" y="237"/>
                    </a:cubicBezTo>
                    <a:cubicBezTo>
                      <a:pt x="47" y="237"/>
                      <a:pt x="0" y="188"/>
                      <a:pt x="0" y="119"/>
                    </a:cubicBezTo>
                    <a:cubicBezTo>
                      <a:pt x="0" y="50"/>
                      <a:pt x="47" y="0"/>
                      <a:pt x="116" y="0"/>
                    </a:cubicBezTo>
                    <a:cubicBezTo>
                      <a:pt x="150" y="0"/>
                      <a:pt x="180" y="12"/>
                      <a:pt x="203" y="36"/>
                    </a:cubicBezTo>
                    <a:lnTo>
                      <a:pt x="173" y="6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" name="Freeform 46">
                <a:extLst>
                  <a:ext uri="{FF2B5EF4-FFF2-40B4-BE49-F238E27FC236}">
                    <a16:creationId xmlns:a16="http://schemas.microsoft.com/office/drawing/2014/main" id="{79FCBDCE-8080-844D-9A33-09B25FA07B3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23" y="1148"/>
                <a:ext cx="118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" name="Freeform 47">
                <a:extLst>
                  <a:ext uri="{FF2B5EF4-FFF2-40B4-BE49-F238E27FC236}">
                    <a16:creationId xmlns:a16="http://schemas.microsoft.com/office/drawing/2014/main" id="{C953DD89-4FED-8F4C-9F9B-204DFE0D1E3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82" y="1075"/>
                <a:ext cx="23" cy="213"/>
              </a:xfrm>
              <a:custGeom>
                <a:avLst/>
                <a:gdLst>
                  <a:gd name="T0" fmla="*/ 0 w 38"/>
                  <a:gd name="T1" fmla="*/ 341 h 341"/>
                  <a:gd name="T2" fmla="*/ 0 w 38"/>
                  <a:gd name="T3" fmla="*/ 341 h 341"/>
                  <a:gd name="T4" fmla="*/ 38 w 38"/>
                  <a:gd name="T5" fmla="*/ 341 h 341"/>
                  <a:gd name="T6" fmla="*/ 38 w 38"/>
                  <a:gd name="T7" fmla="*/ 0 h 341"/>
                  <a:gd name="T8" fmla="*/ 0 w 38"/>
                  <a:gd name="T9" fmla="*/ 0 h 341"/>
                  <a:gd name="T10" fmla="*/ 0 w 38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8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8" y="341"/>
                    </a:lnTo>
                    <a:lnTo>
                      <a:pt x="38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Freeform 48">
                <a:extLst>
                  <a:ext uri="{FF2B5EF4-FFF2-40B4-BE49-F238E27FC236}">
                    <a16:creationId xmlns:a16="http://schemas.microsoft.com/office/drawing/2014/main" id="{53FC9640-29CF-FA4F-8955-C1B28034976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45" y="1148"/>
                <a:ext cx="119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" name="Freeform 49">
                <a:extLst>
                  <a:ext uri="{FF2B5EF4-FFF2-40B4-BE49-F238E27FC236}">
                    <a16:creationId xmlns:a16="http://schemas.microsoft.com/office/drawing/2014/main" id="{B627E457-728F-2248-BFE3-AD31E270215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02" y="1144"/>
                <a:ext cx="205" cy="144"/>
              </a:xfrm>
              <a:custGeom>
                <a:avLst/>
                <a:gdLst>
                  <a:gd name="T0" fmla="*/ 2 w 340"/>
                  <a:gd name="T1" fmla="*/ 60 h 231"/>
                  <a:gd name="T2" fmla="*/ 2 w 340"/>
                  <a:gd name="T3" fmla="*/ 60 h 231"/>
                  <a:gd name="T4" fmla="*/ 0 w 340"/>
                  <a:gd name="T5" fmla="*/ 6 h 231"/>
                  <a:gd name="T6" fmla="*/ 36 w 340"/>
                  <a:gd name="T7" fmla="*/ 6 h 231"/>
                  <a:gd name="T8" fmla="*/ 37 w 340"/>
                  <a:gd name="T9" fmla="*/ 43 h 231"/>
                  <a:gd name="T10" fmla="*/ 37 w 340"/>
                  <a:gd name="T11" fmla="*/ 43 h 231"/>
                  <a:gd name="T12" fmla="*/ 112 w 340"/>
                  <a:gd name="T13" fmla="*/ 0 h 231"/>
                  <a:gd name="T14" fmla="*/ 183 w 340"/>
                  <a:gd name="T15" fmla="*/ 43 h 231"/>
                  <a:gd name="T16" fmla="*/ 254 w 340"/>
                  <a:gd name="T17" fmla="*/ 0 h 231"/>
                  <a:gd name="T18" fmla="*/ 340 w 340"/>
                  <a:gd name="T19" fmla="*/ 95 h 231"/>
                  <a:gd name="T20" fmla="*/ 340 w 340"/>
                  <a:gd name="T21" fmla="*/ 231 h 231"/>
                  <a:gd name="T22" fmla="*/ 302 w 340"/>
                  <a:gd name="T23" fmla="*/ 231 h 231"/>
                  <a:gd name="T24" fmla="*/ 302 w 340"/>
                  <a:gd name="T25" fmla="*/ 96 h 231"/>
                  <a:gd name="T26" fmla="*/ 248 w 340"/>
                  <a:gd name="T27" fmla="*/ 35 h 231"/>
                  <a:gd name="T28" fmla="*/ 190 w 340"/>
                  <a:gd name="T29" fmla="*/ 101 h 231"/>
                  <a:gd name="T30" fmla="*/ 190 w 340"/>
                  <a:gd name="T31" fmla="*/ 231 h 231"/>
                  <a:gd name="T32" fmla="*/ 152 w 340"/>
                  <a:gd name="T33" fmla="*/ 231 h 231"/>
                  <a:gd name="T34" fmla="*/ 152 w 340"/>
                  <a:gd name="T35" fmla="*/ 104 h 231"/>
                  <a:gd name="T36" fmla="*/ 109 w 340"/>
                  <a:gd name="T37" fmla="*/ 35 h 231"/>
                  <a:gd name="T38" fmla="*/ 39 w 340"/>
                  <a:gd name="T39" fmla="*/ 121 h 231"/>
                  <a:gd name="T40" fmla="*/ 39 w 340"/>
                  <a:gd name="T41" fmla="*/ 231 h 231"/>
                  <a:gd name="T42" fmla="*/ 2 w 340"/>
                  <a:gd name="T43" fmla="*/ 231 h 231"/>
                  <a:gd name="T44" fmla="*/ 2 w 340"/>
                  <a:gd name="T45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340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7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61" y="0"/>
                      <a:pt x="176" y="28"/>
                      <a:pt x="183" y="43"/>
                    </a:cubicBezTo>
                    <a:cubicBezTo>
                      <a:pt x="200" y="17"/>
                      <a:pt x="220" y="0"/>
                      <a:pt x="254" y="0"/>
                    </a:cubicBezTo>
                    <a:cubicBezTo>
                      <a:pt x="319" y="0"/>
                      <a:pt x="340" y="36"/>
                      <a:pt x="340" y="95"/>
                    </a:cubicBezTo>
                    <a:lnTo>
                      <a:pt x="340" y="231"/>
                    </a:lnTo>
                    <a:lnTo>
                      <a:pt x="302" y="231"/>
                    </a:lnTo>
                    <a:lnTo>
                      <a:pt x="302" y="96"/>
                    </a:lnTo>
                    <a:cubicBezTo>
                      <a:pt x="302" y="65"/>
                      <a:pt x="291" y="35"/>
                      <a:pt x="248" y="35"/>
                    </a:cubicBezTo>
                    <a:cubicBezTo>
                      <a:pt x="216" y="35"/>
                      <a:pt x="190" y="61"/>
                      <a:pt x="190" y="101"/>
                    </a:cubicBezTo>
                    <a:lnTo>
                      <a:pt x="190" y="231"/>
                    </a:lnTo>
                    <a:lnTo>
                      <a:pt x="152" y="231"/>
                    </a:lnTo>
                    <a:lnTo>
                      <a:pt x="152" y="104"/>
                    </a:lnTo>
                    <a:cubicBezTo>
                      <a:pt x="152" y="54"/>
                      <a:pt x="140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pic>
        <p:nvPicPr>
          <p:cNvPr id="34" name="Picture 33" descr="AETC_Program-color-outline-01.png">
            <a:extLst>
              <a:ext uri="{FF2B5EF4-FFF2-40B4-BE49-F238E27FC236}">
                <a16:creationId xmlns:a16="http://schemas.microsoft.com/office/drawing/2014/main" id="{98E96793-9A1D-E443-86A8-88BD7E89AAFB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2806" y="6088967"/>
            <a:ext cx="1575509" cy="604369"/>
          </a:xfrm>
          <a:prstGeom prst="rect">
            <a:avLst/>
          </a:prstGeom>
        </p:spPr>
      </p:pic>
      <p:sp>
        <p:nvSpPr>
          <p:cNvPr id="35" name="TextBox 34">
            <a:extLst>
              <a:ext uri="{FF2B5EF4-FFF2-40B4-BE49-F238E27FC236}">
                <a16:creationId xmlns:a16="http://schemas.microsoft.com/office/drawing/2014/main" id="{13C415AF-4480-6D42-B6E8-516737E74359}"/>
              </a:ext>
            </a:extLst>
          </p:cNvPr>
          <p:cNvSpPr txBox="1"/>
          <p:nvPr userDrawn="1"/>
        </p:nvSpPr>
        <p:spPr>
          <a:xfrm>
            <a:off x="7187624" y="323892"/>
            <a:ext cx="15310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>
                <a:solidFill>
                  <a:srgbClr val="253F7F"/>
                </a:solidFill>
                <a:latin typeface="Arial"/>
              </a:rPr>
              <a:t>www.hiv.uw.edu</a:t>
            </a:r>
            <a:endParaRPr lang="en-US" sz="1400" dirty="0">
              <a:solidFill>
                <a:srgbClr val="253F7F"/>
              </a:solidFill>
              <a:latin typeface="Arial"/>
            </a:endParaRPr>
          </a:p>
        </p:txBody>
      </p:sp>
      <p:sp>
        <p:nvSpPr>
          <p:cNvPr id="60" name="Text Placeholder 15"/>
          <p:cNvSpPr>
            <a:spLocks noGrp="1"/>
          </p:cNvSpPr>
          <p:nvPr>
            <p:ph type="body" sz="quarter" idx="18" hasCustomPrompt="1"/>
          </p:nvPr>
        </p:nvSpPr>
        <p:spPr>
          <a:xfrm>
            <a:off x="443736" y="3194041"/>
            <a:ext cx="8221886" cy="1645920"/>
          </a:xfrm>
          <a:prstGeom prst="rect">
            <a:avLst/>
          </a:prstGeom>
        </p:spPr>
        <p:txBody>
          <a:bodyPr lIns="91440" tIns="91440" rIns="91440" bIns="91440" anchor="ctr" anchorCtr="0">
            <a:noAutofit/>
          </a:bodyPr>
          <a:lstStyle>
            <a:lvl1pPr marL="0" indent="0" algn="l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None/>
              <a:defRPr sz="2400" baseline="0">
                <a:solidFill>
                  <a:schemeClr val="bg1">
                    <a:lumMod val="95000"/>
                  </a:schemeClr>
                </a:solidFill>
                <a:latin typeface="Arial"/>
              </a:defRPr>
            </a:lvl1pPr>
            <a:lvl2pPr marL="0" indent="0" algn="l">
              <a:spcBef>
                <a:spcPts val="0"/>
              </a:spcBef>
              <a:buNone/>
              <a:defRPr sz="1800" i="1">
                <a:solidFill>
                  <a:schemeClr val="accent2"/>
                </a:solidFill>
                <a:latin typeface="Arial"/>
              </a:defRPr>
            </a:lvl2pPr>
            <a:lvl3pPr marL="0" indent="0" algn="l">
              <a:spcBef>
                <a:spcPts val="0"/>
              </a:spcBef>
              <a:buNone/>
              <a:defRPr sz="1600" i="1">
                <a:solidFill>
                  <a:schemeClr val="accent2"/>
                </a:solidFill>
                <a:latin typeface="Arial"/>
              </a:defRPr>
            </a:lvl3pPr>
            <a:lvl4pPr marL="628650" indent="0" algn="ctr">
              <a:buNone/>
              <a:defRPr/>
            </a:lvl4pPr>
            <a:lvl5pPr marL="803275" indent="0" algn="ctr">
              <a:buNone/>
              <a:defRPr/>
            </a:lvl5pPr>
          </a:lstStyle>
          <a:p>
            <a:pPr lvl="0"/>
            <a:r>
              <a:rPr lang="en-US" dirty="0"/>
              <a:t>Click and Add Speaker Info</a:t>
            </a:r>
          </a:p>
        </p:txBody>
      </p:sp>
    </p:spTree>
    <p:extLst>
      <p:ext uri="{BB962C8B-B14F-4D97-AF65-F5344CB8AC3E}">
        <p14:creationId xmlns:p14="http://schemas.microsoft.com/office/powerpoint/2010/main" val="3975617618"/>
      </p:ext>
    </p:extLst>
  </p:cSld>
  <p:clrMapOvr>
    <a:masterClrMapping/>
  </p:clrMapOvr>
  <p:transition spd="slow"/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sclos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66" name="Rectangle 65"/>
          <p:cNvSpPr/>
          <p:nvPr/>
        </p:nvSpPr>
        <p:spPr>
          <a:xfrm>
            <a:off x="0" y="1234258"/>
            <a:ext cx="9162288" cy="561746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323850" y="118389"/>
            <a:ext cx="8503918" cy="1096832"/>
          </a:xfrm>
          <a:prstGeom prst="rect">
            <a:avLst/>
          </a:prstGeom>
        </p:spPr>
        <p:txBody>
          <a:bodyPr wrap="square" lIns="91440" anchor="ctr">
            <a:spAutoFit/>
          </a:bodyPr>
          <a:lstStyle/>
          <a:p>
            <a:pPr defTabSz="457200">
              <a:spcAft>
                <a:spcPts val="0"/>
              </a:spcAft>
            </a:pPr>
            <a:r>
              <a:rPr lang="en-US" sz="3200" cap="none" baseline="0" dirty="0">
                <a:solidFill>
                  <a:schemeClr val="bg1"/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Disclosures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688442"/>
            <a:ext cx="8515350" cy="3739896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algn="l">
              <a:defRPr sz="28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Type in Speaker name, disclosure information</a:t>
            </a:r>
          </a:p>
        </p:txBody>
      </p:sp>
      <p:pic>
        <p:nvPicPr>
          <p:cNvPr id="8" name="Picture 7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2427498"/>
      </p:ext>
    </p:extLst>
  </p:cSld>
  <p:clrMapOvr>
    <a:masterClrMapping/>
  </p:clrMapOvr>
  <p:transition spd="slow"/>
  <p:hf sldNum="0"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ivider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 flipH="1">
            <a:off x="-1" y="5029199"/>
            <a:ext cx="9162289" cy="1832458"/>
          </a:xfrm>
          <a:prstGeom prst="rect">
            <a:avLst/>
          </a:prstGeom>
        </p:spPr>
      </p:pic>
      <p:pic>
        <p:nvPicPr>
          <p:cNvPr id="8" name="Picture 7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-1"/>
            <a:ext cx="9162289" cy="18324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2332" y="3098977"/>
            <a:ext cx="8223499" cy="1137666"/>
          </a:xfrm>
          <a:prstGeom prst="rect">
            <a:avLst/>
          </a:prstGeom>
        </p:spPr>
        <p:txBody>
          <a:bodyPr lIns="91440" tIns="45720" rIns="91440" bIns="45720" anchor="t">
            <a:normAutofit/>
          </a:bodyPr>
          <a:lstStyle>
            <a:lvl1pPr algn="ctr">
              <a:defRPr sz="3200" b="1" cap="none">
                <a:solidFill>
                  <a:srgbClr val="003A78"/>
                </a:solidFill>
              </a:defRPr>
            </a:lvl1pPr>
          </a:lstStyle>
          <a:p>
            <a:r>
              <a:rPr lang="en-US" dirty="0"/>
              <a:t>Click To Edit Section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2332" y="2542817"/>
            <a:ext cx="8223499" cy="543683"/>
          </a:xfrm>
          <a:prstGeom prst="rect">
            <a:avLst/>
          </a:prstGeom>
        </p:spPr>
        <p:txBody>
          <a:bodyPr tIns="91440" bIns="91440"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cap="all" baseline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Add Header Text</a:t>
            </a:r>
          </a:p>
        </p:txBody>
      </p:sp>
      <p:pic>
        <p:nvPicPr>
          <p:cNvPr id="12" name="Picture 11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1" y="1834421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" y="5037619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6339042"/>
      </p:ext>
    </p:extLst>
  </p:cSld>
  <p:clrMapOvr>
    <a:masterClrMapping/>
  </p:clrMapOvr>
  <p:transition spd="slow"/>
  <p:hf sldNum="0"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vider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4"/>
          <p:cNvSpPr txBox="1">
            <a:spLocks/>
          </p:cNvSpPr>
          <p:nvPr/>
        </p:nvSpPr>
        <p:spPr>
          <a:xfrm>
            <a:off x="0" y="2794000"/>
            <a:ext cx="9143999" cy="1295400"/>
          </a:xfrm>
          <a:prstGeom prst="rect">
            <a:avLst/>
          </a:prstGeom>
          <a:solidFill>
            <a:srgbClr val="E5DBDE"/>
          </a:solidFill>
        </p:spPr>
        <p:txBody>
          <a:bodyPr tIns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7" name="Picture 6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 flipH="1">
            <a:off x="-1" y="5029199"/>
            <a:ext cx="9162289" cy="1832458"/>
          </a:xfrm>
          <a:prstGeom prst="rect">
            <a:avLst/>
          </a:prstGeom>
        </p:spPr>
      </p:pic>
      <p:pic>
        <p:nvPicPr>
          <p:cNvPr id="8" name="Picture 7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-1"/>
            <a:ext cx="9162289" cy="18324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9306" y="2806700"/>
            <a:ext cx="8229568" cy="1274826"/>
          </a:xfrm>
          <a:prstGeom prst="rect">
            <a:avLst/>
          </a:prstGeom>
        </p:spPr>
        <p:txBody>
          <a:bodyPr tIns="0" anchor="ctr">
            <a:normAutofit/>
          </a:bodyPr>
          <a:lstStyle>
            <a:lvl1pPr algn="ctr">
              <a:defRPr sz="3200" b="1" cap="none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Section Title</a:t>
            </a:r>
          </a:p>
        </p:txBody>
      </p:sp>
      <p:sp>
        <p:nvSpPr>
          <p:cNvPr id="9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9306" y="2249765"/>
            <a:ext cx="8229600" cy="543688"/>
          </a:xfrm>
          <a:prstGeom prst="rect">
            <a:avLst/>
          </a:prstGeom>
        </p:spPr>
        <p:txBody>
          <a:bodyPr bIns="0" anchor="ctr"/>
          <a:lstStyle>
            <a:lvl1pPr marL="0" indent="0" algn="ctr">
              <a:lnSpc>
                <a:spcPct val="100000"/>
              </a:lnSpc>
              <a:buNone/>
              <a:defRPr sz="1800" cap="all" baseline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Add Header Text</a:t>
            </a:r>
          </a:p>
        </p:txBody>
      </p:sp>
      <p:pic>
        <p:nvPicPr>
          <p:cNvPr id="13" name="Picture 12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14" name="Straight Connector 13"/>
          <p:cNvCxnSpPr/>
          <p:nvPr/>
        </p:nvCxnSpPr>
        <p:spPr>
          <a:xfrm>
            <a:off x="1" y="1834421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" y="5037642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90517799"/>
      </p:ext>
    </p:extLst>
  </p:cSld>
  <p:clrMapOvr>
    <a:masterClrMapping/>
  </p:clrMapOvr>
  <p:transition spd="slow"/>
  <p:hf sldNum="0"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ivider White and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 flipH="1">
            <a:off x="-1" y="5029199"/>
            <a:ext cx="9162289" cy="1832458"/>
          </a:xfrm>
          <a:prstGeom prst="rect">
            <a:avLst/>
          </a:prstGeom>
        </p:spPr>
      </p:pic>
      <p:pic>
        <p:nvPicPr>
          <p:cNvPr id="8" name="Picture 7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-1"/>
            <a:ext cx="9162289" cy="18324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2332" y="3098977"/>
            <a:ext cx="8223499" cy="1137666"/>
          </a:xfrm>
          <a:prstGeom prst="rect">
            <a:avLst/>
          </a:prstGeom>
        </p:spPr>
        <p:txBody>
          <a:bodyPr lIns="91440" tIns="45720" rIns="91440" bIns="45720" anchor="t">
            <a:normAutofit/>
          </a:bodyPr>
          <a:lstStyle>
            <a:lvl1pPr algn="ctr">
              <a:defRPr sz="3200" b="1" cap="none">
                <a:solidFill>
                  <a:srgbClr val="003A78"/>
                </a:solidFill>
              </a:defRPr>
            </a:lvl1pPr>
          </a:lstStyle>
          <a:p>
            <a:r>
              <a:rPr lang="en-US" dirty="0"/>
              <a:t>Click To Edit Section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2332" y="2542817"/>
            <a:ext cx="8223499" cy="543683"/>
          </a:xfrm>
          <a:prstGeom prst="rect">
            <a:avLst/>
          </a:prstGeom>
        </p:spPr>
        <p:txBody>
          <a:bodyPr tIns="91440" bIns="91440"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cap="all" baseline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Add Header Text</a:t>
            </a:r>
          </a:p>
        </p:txBody>
      </p:sp>
      <p:pic>
        <p:nvPicPr>
          <p:cNvPr id="12" name="Picture 11" descr="NatHIVcurriculum_logo_white_thik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-876" y="1828801"/>
            <a:ext cx="9162288" cy="371855"/>
          </a:xfrm>
          <a:prstGeom prst="rect">
            <a:avLst/>
          </a:prstGeom>
          <a:solidFill>
            <a:srgbClr val="A82C20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74320" rtlCol="0" anchor="ctr"/>
          <a:lstStyle/>
          <a:p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-876" y="4665764"/>
            <a:ext cx="9162288" cy="371855"/>
          </a:xfrm>
          <a:prstGeom prst="rect">
            <a:avLst/>
          </a:prstGeom>
          <a:solidFill>
            <a:srgbClr val="A82C20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74320" rtlCol="0" anchor="ctr"/>
          <a:lstStyle/>
          <a:p>
            <a:endParaRPr lang="en-US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2448085"/>
      </p:ext>
    </p:extLst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Text Slide: click to enter title</a:t>
            </a:r>
          </a:p>
        </p:txBody>
      </p:sp>
      <p:sp>
        <p:nvSpPr>
          <p:cNvPr id="13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grpSp>
        <p:nvGrpSpPr>
          <p:cNvPr id="82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83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84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85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1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23850" y="1514139"/>
            <a:ext cx="8515350" cy="480060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74320" indent="-228600">
              <a:lnSpc>
                <a:spcPct val="100000"/>
              </a:lnSpc>
              <a:spcBef>
                <a:spcPts val="1600"/>
              </a:spcBef>
              <a:buClr>
                <a:schemeClr val="bg2"/>
              </a:buClr>
              <a:buSzPct val="110000"/>
              <a:buFont typeface="Arial"/>
              <a:buChar char="•"/>
              <a:defRPr sz="2400" baseline="0">
                <a:solidFill>
                  <a:srgbClr val="000000"/>
                </a:solidFill>
              </a:defRPr>
            </a:lvl1pPr>
            <a:lvl2pPr marL="617220" marR="0" indent="-22860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bg2"/>
              </a:buClr>
              <a:buSzPct val="85000"/>
              <a:buFont typeface="Lucida Grande"/>
              <a:buChar char="-"/>
              <a:tabLst/>
              <a:defRPr sz="2200" baseline="0">
                <a:solidFill>
                  <a:srgbClr val="000000"/>
                </a:solidFill>
              </a:defRPr>
            </a:lvl2pPr>
            <a:lvl3pPr marL="960120" indent="-137160">
              <a:lnSpc>
                <a:spcPct val="100000"/>
              </a:lnSpc>
              <a:spcBef>
                <a:spcPts val="400"/>
              </a:spcBef>
              <a:buClr>
                <a:schemeClr val="bg2"/>
              </a:buClr>
              <a:buSzPct val="70000"/>
              <a:defRPr sz="2000">
                <a:solidFill>
                  <a:srgbClr val="000000"/>
                </a:solidFill>
              </a:defRPr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enter first level text; hit return then tab for 2nd level</a:t>
            </a:r>
          </a:p>
        </p:txBody>
      </p:sp>
      <p:cxnSp>
        <p:nvCxnSpPr>
          <p:cNvPr id="32" name="Straight Connector 31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866368"/>
      </p:ext>
    </p:extLst>
  </p:cSld>
  <p:clrMapOvr>
    <a:masterClrMapping/>
  </p:clrMapOvr>
  <p:transition spd="slow"/>
  <p:hf sldNum="0"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-Fig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Text and Figure Slide: click to enter title</a:t>
            </a:r>
          </a:p>
        </p:txBody>
      </p:sp>
      <p:grpSp>
        <p:nvGrpSpPr>
          <p:cNvPr id="82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83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84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85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1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23849" y="1514139"/>
            <a:ext cx="4244975" cy="480060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74320" indent="-228600">
              <a:lnSpc>
                <a:spcPct val="100000"/>
              </a:lnSpc>
              <a:spcBef>
                <a:spcPts val="1600"/>
              </a:spcBef>
              <a:buClr>
                <a:schemeClr val="bg2"/>
              </a:buClr>
              <a:buSzPct val="110000"/>
              <a:buFont typeface="Arial"/>
              <a:buChar char="•"/>
              <a:defRPr sz="2400" baseline="0">
                <a:solidFill>
                  <a:srgbClr val="000000"/>
                </a:solidFill>
              </a:defRPr>
            </a:lvl1pPr>
            <a:lvl2pPr marL="617220" marR="0" indent="-22860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bg2"/>
              </a:buClr>
              <a:buSzPct val="85000"/>
              <a:buFont typeface="Lucida Grande"/>
              <a:buChar char="-"/>
              <a:tabLst/>
              <a:defRPr sz="2200" baseline="0">
                <a:solidFill>
                  <a:srgbClr val="000000"/>
                </a:solidFill>
              </a:defRPr>
            </a:lvl2pPr>
            <a:lvl3pPr marL="960120" indent="-137160">
              <a:lnSpc>
                <a:spcPct val="100000"/>
              </a:lnSpc>
              <a:spcBef>
                <a:spcPts val="400"/>
              </a:spcBef>
              <a:buClr>
                <a:schemeClr val="bg2"/>
              </a:buClr>
              <a:buSzPct val="70000"/>
              <a:defRPr sz="2000">
                <a:solidFill>
                  <a:srgbClr val="000000"/>
                </a:solidFill>
              </a:defRPr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enter first level text</a:t>
            </a:r>
          </a:p>
        </p:txBody>
      </p:sp>
      <p:cxnSp>
        <p:nvCxnSpPr>
          <p:cNvPr id="32" name="Straight Connector 31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067622040"/>
      </p:ext>
    </p:extLst>
  </p:cSld>
  <p:clrMapOvr>
    <a:masterClrMapping/>
  </p:clrMapOvr>
  <p:transition spd="slow"/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30" r:id="rId1"/>
    <p:sldLayoutId id="2147483731" r:id="rId2"/>
    <p:sldLayoutId id="2147483732" r:id="rId3"/>
    <p:sldLayoutId id="2147483694" r:id="rId4"/>
    <p:sldLayoutId id="2147483695" r:id="rId5"/>
    <p:sldLayoutId id="2147483696" r:id="rId6"/>
    <p:sldLayoutId id="2147483714" r:id="rId7"/>
    <p:sldLayoutId id="2147483697" r:id="rId8"/>
    <p:sldLayoutId id="2147483698" r:id="rId9"/>
    <p:sldLayoutId id="2147483699" r:id="rId10"/>
    <p:sldLayoutId id="2147483700" r:id="rId11"/>
    <p:sldLayoutId id="2147483707" r:id="rId12"/>
    <p:sldLayoutId id="2147483728" r:id="rId13"/>
    <p:sldLayoutId id="2147483727" r:id="rId14"/>
    <p:sldLayoutId id="2147483703" r:id="rId15"/>
    <p:sldLayoutId id="2147483706" r:id="rId16"/>
  </p:sldLayoutIdLst>
  <p:transition spd="slow"/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0" dirty="0">
                <a:solidFill>
                  <a:schemeClr val="bg2"/>
                </a:solidFill>
                <a:ea typeface="ＭＳ Ｐゴシック" pitchFamily="22" charset="-128"/>
                <a:cs typeface="ＭＳ Ｐゴシック" pitchFamily="22" charset="-128"/>
              </a:rPr>
              <a:t>Switch to Etravirine from Efavirenz due to CNS Toxicity</a:t>
            </a:r>
            <a:br>
              <a:rPr lang="en-US" sz="2400" b="0" dirty="0">
                <a:solidFill>
                  <a:schemeClr val="bg2"/>
                </a:solidFill>
                <a:ea typeface="ＭＳ Ｐゴシック" pitchFamily="22" charset="-128"/>
                <a:cs typeface="ＭＳ Ｐゴシック" pitchFamily="22" charset="-128"/>
              </a:rPr>
            </a:br>
            <a:r>
              <a:rPr lang="en-US" sz="2400" b="0" dirty="0">
                <a:solidFill>
                  <a:schemeClr val="bg2"/>
                </a:solidFill>
                <a:ea typeface="ＭＳ Ｐゴシック" pitchFamily="22" charset="-128"/>
                <a:cs typeface="ＭＳ Ｐゴシック" pitchFamily="22" charset="-128"/>
              </a:rPr>
              <a:t> </a:t>
            </a:r>
            <a:r>
              <a:rPr lang="en-US" dirty="0">
                <a:solidFill>
                  <a:srgbClr val="003A78"/>
                </a:solidFill>
              </a:rPr>
              <a:t>SSAT-029 STUDY 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DBC277C-9B16-C349-9EEE-19C487F234A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387893"/>
      </p:ext>
    </p:extLst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Line 11"/>
          <p:cNvSpPr>
            <a:spLocks noChangeAspect="1" noChangeShapeType="1"/>
          </p:cNvSpPr>
          <p:nvPr/>
        </p:nvSpPr>
        <p:spPr bwMode="auto">
          <a:xfrm rot="1169337" flipV="1">
            <a:off x="5084005" y="3364468"/>
            <a:ext cx="313247" cy="497535"/>
          </a:xfrm>
          <a:prstGeom prst="line">
            <a:avLst/>
          </a:prstGeom>
          <a:noFill/>
          <a:ln w="3175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12" name="Line 11"/>
          <p:cNvSpPr>
            <a:spLocks noChangeAspect="1" noChangeShapeType="1"/>
          </p:cNvSpPr>
          <p:nvPr/>
        </p:nvSpPr>
        <p:spPr bwMode="auto">
          <a:xfrm rot="20430663">
            <a:off x="5053090" y="3827851"/>
            <a:ext cx="313247" cy="497535"/>
          </a:xfrm>
          <a:prstGeom prst="line">
            <a:avLst/>
          </a:prstGeom>
          <a:noFill/>
          <a:ln w="3175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rgbClr val="E7F1CA"/>
                </a:solidFill>
                <a:ea typeface="ＭＳ Ｐゴシック" pitchFamily="22" charset="-128"/>
                <a:cs typeface="ＭＳ Ｐゴシック" pitchFamily="22" charset="-128"/>
              </a:rPr>
              <a:t>Switch to Etravirine from Efavirenz Due to CNS Toxicity </a:t>
            </a:r>
            <a:r>
              <a:rPr lang="en-US" sz="2400" dirty="0">
                <a:solidFill>
                  <a:srgbClr val="E3D8E8"/>
                </a:solidFill>
                <a:ea typeface="ＭＳ Ｐゴシック" pitchFamily="22" charset="-128"/>
                <a:cs typeface="ＭＳ Ｐゴシック" pitchFamily="22" charset="-128"/>
              </a:rPr>
              <a:t/>
            </a:r>
            <a:br>
              <a:rPr lang="en-US" sz="2400" dirty="0">
                <a:solidFill>
                  <a:srgbClr val="E3D8E8"/>
                </a:solidFill>
                <a:ea typeface="ＭＳ Ｐゴシック" pitchFamily="22" charset="-128"/>
                <a:cs typeface="ＭＳ Ｐゴシック" pitchFamily="22" charset="-128"/>
              </a:rPr>
            </a:br>
            <a:r>
              <a:rPr lang="en-US" sz="2800" dirty="0">
                <a:solidFill>
                  <a:srgbClr val="FFFFFF"/>
                </a:solidFill>
                <a:ea typeface="ＭＳ Ｐゴシック" pitchFamily="22" charset="-128"/>
                <a:cs typeface="ＭＳ Ｐゴシック" pitchFamily="22" charset="-128"/>
              </a:rPr>
              <a:t>SSAT-029: Design</a:t>
            </a:r>
            <a:endParaRPr lang="en-US" sz="2800" dirty="0"/>
          </a:p>
        </p:txBody>
      </p:sp>
      <p:sp>
        <p:nvSpPr>
          <p:cNvPr id="6" name="Conten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Source: Waters L, et al. </a:t>
            </a:r>
            <a:r>
              <a:rPr lang="is-IS" dirty="0"/>
              <a:t>AIDS. 2011;25:65-71.</a:t>
            </a:r>
            <a:endParaRPr lang="it-IT" dirty="0">
              <a:latin typeface="Arial" pitchFamily="22" charset="0"/>
            </a:endParaRPr>
          </a:p>
        </p:txBody>
      </p:sp>
      <p:sp>
        <p:nvSpPr>
          <p:cNvPr id="24" name="Rectangle 7"/>
          <p:cNvSpPr>
            <a:spLocks noChangeArrowheads="1"/>
          </p:cNvSpPr>
          <p:nvPr/>
        </p:nvSpPr>
        <p:spPr bwMode="ltGray">
          <a:xfrm>
            <a:off x="5481181" y="2402405"/>
            <a:ext cx="3372919" cy="141121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905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91430" tIns="45714" rIns="91430" bIns="45714" anchor="ctr">
            <a:prstTxWarp prst="textNoShape">
              <a:avLst/>
            </a:prstTxWarp>
          </a:bodyPr>
          <a:lstStyle/>
          <a:p>
            <a:pPr algn="ctr">
              <a:lnSpc>
                <a:spcPts val="1800"/>
              </a:lnSpc>
              <a:spcBef>
                <a:spcPts val="600"/>
              </a:spcBef>
            </a:pPr>
            <a:r>
              <a:rPr lang="en-US" sz="1600" i="1" dirty="0">
                <a:solidFill>
                  <a:srgbClr val="000000"/>
                </a:solidFill>
                <a:latin typeface="Arial"/>
                <a:cs typeface="Arial"/>
              </a:rPr>
              <a:t>Immediate</a:t>
            </a:r>
            <a:r>
              <a:rPr lang="en-US" sz="16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600" i="1" dirty="0">
                <a:solidFill>
                  <a:srgbClr val="000000"/>
                </a:solidFill>
                <a:latin typeface="Arial"/>
                <a:cs typeface="Arial"/>
              </a:rPr>
              <a:t>Switch Arm</a:t>
            </a:r>
          </a:p>
          <a:p>
            <a:pPr algn="ctr">
              <a:lnSpc>
                <a:spcPts val="1800"/>
              </a:lnSpc>
              <a:spcBef>
                <a:spcPts val="600"/>
              </a:spcBef>
            </a:pPr>
            <a:r>
              <a:rPr lang="en-US" sz="1600" b="1" dirty="0" err="1">
                <a:solidFill>
                  <a:srgbClr val="000000"/>
                </a:solidFill>
                <a:latin typeface="Arial"/>
                <a:cs typeface="Arial"/>
              </a:rPr>
              <a:t>Etravirine</a:t>
            </a:r>
            <a:r>
              <a:rPr lang="en-US" sz="1600" b="1" dirty="0">
                <a:solidFill>
                  <a:srgbClr val="000000"/>
                </a:solidFill>
                <a:latin typeface="Arial"/>
                <a:cs typeface="Arial"/>
              </a:rPr>
              <a:t> + 2NRTI</a:t>
            </a:r>
            <a:br>
              <a:rPr lang="en-US" sz="1600" b="1" dirty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en-US" sz="1400" dirty="0">
                <a:solidFill>
                  <a:srgbClr val="000000"/>
                </a:solidFill>
                <a:latin typeface="Arial"/>
                <a:cs typeface="Arial"/>
              </a:rPr>
              <a:t>(n = 20)</a:t>
            </a:r>
          </a:p>
        </p:txBody>
      </p:sp>
      <p:sp>
        <p:nvSpPr>
          <p:cNvPr id="33" name="Rectangle 7"/>
          <p:cNvSpPr>
            <a:spLocks noChangeArrowheads="1"/>
          </p:cNvSpPr>
          <p:nvPr/>
        </p:nvSpPr>
        <p:spPr bwMode="ltGray">
          <a:xfrm>
            <a:off x="5481181" y="4054426"/>
            <a:ext cx="3372919" cy="1411219"/>
          </a:xfrm>
          <a:prstGeom prst="rect">
            <a:avLst/>
          </a:prstGeom>
          <a:solidFill>
            <a:srgbClr val="DBE4E9"/>
          </a:solidFill>
          <a:ln w="1905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91430" tIns="45714" rIns="91430" bIns="45714" anchor="ctr">
            <a:prstTxWarp prst="textNoShape">
              <a:avLst/>
            </a:prstTxWarp>
          </a:bodyPr>
          <a:lstStyle/>
          <a:p>
            <a:pPr algn="ctr">
              <a:lnSpc>
                <a:spcPts val="1800"/>
              </a:lnSpc>
              <a:spcBef>
                <a:spcPts val="600"/>
              </a:spcBef>
            </a:pPr>
            <a:r>
              <a:rPr lang="en-US" sz="1600" i="1" dirty="0">
                <a:solidFill>
                  <a:srgbClr val="000000"/>
                </a:solidFill>
                <a:latin typeface="Arial"/>
                <a:cs typeface="Arial"/>
              </a:rPr>
              <a:t>Delayed Switch Arm</a:t>
            </a:r>
          </a:p>
          <a:p>
            <a:pPr algn="ctr">
              <a:lnSpc>
                <a:spcPts val="1800"/>
              </a:lnSpc>
              <a:spcBef>
                <a:spcPts val="600"/>
              </a:spcBef>
            </a:pPr>
            <a:r>
              <a:rPr lang="en-US" sz="1600" b="1" dirty="0" err="1">
                <a:solidFill>
                  <a:srgbClr val="000000"/>
                </a:solidFill>
                <a:latin typeface="Arial"/>
                <a:cs typeface="Arial"/>
              </a:rPr>
              <a:t>Efavirenz</a:t>
            </a:r>
            <a:r>
              <a:rPr lang="en-US" sz="1600" b="1" dirty="0">
                <a:solidFill>
                  <a:srgbClr val="000000"/>
                </a:solidFill>
                <a:latin typeface="Arial"/>
                <a:cs typeface="Arial"/>
              </a:rPr>
              <a:t> + 2NRTIs x 12 weeks, then </a:t>
            </a:r>
            <a:r>
              <a:rPr lang="en-US" sz="1600" b="1" dirty="0" err="1">
                <a:solidFill>
                  <a:srgbClr val="000000"/>
                </a:solidFill>
                <a:latin typeface="Arial"/>
                <a:cs typeface="Arial"/>
              </a:rPr>
              <a:t>Etravirine</a:t>
            </a:r>
            <a:r>
              <a:rPr lang="en-US" sz="1600" b="1" dirty="0">
                <a:solidFill>
                  <a:srgbClr val="000000"/>
                </a:solidFill>
                <a:latin typeface="Arial"/>
                <a:cs typeface="Arial"/>
              </a:rPr>
              <a:t> + 2NRTIs</a:t>
            </a:r>
            <a:br>
              <a:rPr lang="en-US" sz="1600" b="1" dirty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en-US" sz="1400" dirty="0">
                <a:solidFill>
                  <a:srgbClr val="000000"/>
                </a:solidFill>
                <a:latin typeface="Arial"/>
                <a:cs typeface="Arial"/>
              </a:rPr>
              <a:t>(n = 18)</a:t>
            </a:r>
          </a:p>
        </p:txBody>
      </p:sp>
      <p:graphicFrame>
        <p:nvGraphicFramePr>
          <p:cNvPr id="10" name="Group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9992415"/>
              </p:ext>
            </p:extLst>
          </p:nvPr>
        </p:nvGraphicFramePr>
        <p:xfrm>
          <a:off x="304801" y="1342733"/>
          <a:ext cx="4724400" cy="4942411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472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82171">
                <a:tc>
                  <a:txBody>
                    <a:bodyPr/>
                    <a:lstStyle/>
                    <a:p>
                      <a:pPr marL="182880" marR="0" lvl="0" indent="-182880" algn="l" defTabSz="457200" rtl="0" eaLnBrk="0" fontAlgn="base" latinLnBrk="0" hangingPunct="0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>
                          <a:srgbClr val="7592A4"/>
                        </a:buClr>
                        <a:buSzTx/>
                        <a:buFont typeface="Arial" pitchFamily="-108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ＭＳ Ｐゴシック" pitchFamily="-108" charset="-128"/>
                          <a:cs typeface="Arial"/>
                        </a:rPr>
                        <a:t>Study Design: SSAT-029</a:t>
                      </a:r>
                    </a:p>
                  </a:txBody>
                  <a:tcPr marL="81280" marR="8128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677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25240">
                <a:tc>
                  <a:txBody>
                    <a:bodyPr/>
                    <a:lstStyle/>
                    <a:p>
                      <a:pPr marL="182880" marR="0" lvl="0" indent="-182880" algn="l" defTabSz="457200" rtl="0" eaLnBrk="1" fontAlgn="base" latinLnBrk="0" hangingPunct="1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</a:pPr>
                      <a:r>
                        <a:rPr lang="en-US" sz="1600" b="1" u="none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Background</a:t>
                      </a:r>
                      <a:r>
                        <a:rPr lang="en-US" sz="1600" u="none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:</a:t>
                      </a:r>
                      <a:r>
                        <a:rPr lang="en-US" sz="1600" u="none" baseline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600" u="none" baseline="0" dirty="0">
                          <a:solidFill>
                            <a:srgbClr val="000000"/>
                          </a:solidFill>
                          <a:latin typeface="Arial" pitchFamily="22" charset="0"/>
                          <a:cs typeface="+mn-cs"/>
                        </a:rPr>
                        <a:t>Randomized, double-blind, phase IV trial evaluating the impact of switching from etravirine to efavirenz on central nervous system (CNS) symptoms on a stable, fully suppressive efavirenz-based regimen </a:t>
                      </a:r>
                      <a:endParaRPr lang="en-US" sz="1600" baseline="0" dirty="0">
                        <a:solidFill>
                          <a:srgbClr val="000000"/>
                        </a:solidFill>
                        <a:latin typeface="Arial" pitchFamily="22" charset="0"/>
                      </a:endParaRPr>
                    </a:p>
                    <a:p>
                      <a:pPr marL="182880" marR="0" lvl="0" indent="-182880" algn="l" defTabSz="457200" rtl="0" eaLnBrk="1" fontAlgn="base" latinLnBrk="0" hangingPunct="1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</a:pPr>
                      <a:r>
                        <a:rPr lang="en-US" sz="1600" b="1" u="none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Inclusion</a:t>
                      </a:r>
                      <a:r>
                        <a:rPr lang="en-US" sz="1600" b="1" u="none" baseline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 Criteria (n = 38)</a:t>
                      </a:r>
                      <a:r>
                        <a:rPr lang="en-US" sz="1600" b="0" u="sng" baseline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/>
                      </a:r>
                      <a:br>
                        <a:rPr lang="en-US" sz="1600" b="0" u="sng" baseline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</a:br>
                      <a:r>
                        <a:rPr lang="en-US" sz="1600" u="none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On</a:t>
                      </a:r>
                      <a:r>
                        <a:rPr lang="en-US" sz="1600" u="none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</a:t>
                      </a:r>
                      <a:r>
                        <a:rPr lang="en-US" sz="1600" u="none" baseline="0" dirty="0" err="1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efavirenz</a:t>
                      </a:r>
                      <a:r>
                        <a:rPr lang="en-US" sz="1600" u="none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plus 2NRTIs  </a:t>
                      </a:r>
                      <a:r>
                        <a:rPr lang="en-US" sz="1600" u="none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&gt;12</a:t>
                      </a:r>
                      <a:r>
                        <a:rPr lang="en-US" sz="1600" u="none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weeks</a:t>
                      </a:r>
                      <a:br>
                        <a:rPr lang="en-US" sz="1600" u="none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u="none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O</a:t>
                      </a:r>
                      <a:r>
                        <a:rPr lang="en-US" sz="1600" u="none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ngoing CNS symptoms</a:t>
                      </a:r>
                      <a:br>
                        <a:rPr lang="en-US" sz="1600" u="none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HIV RNA &lt;50 copies/mL</a:t>
                      </a:r>
                      <a: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/>
                      </a:r>
                      <a:b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CD4 count &gt;50 cells/mm</a:t>
                      </a:r>
                      <a:r>
                        <a:rPr lang="en-US" sz="1600" baseline="300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3</a:t>
                      </a:r>
                      <a:r>
                        <a:rPr lang="en-US" sz="1600" u="none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/>
                      </a:r>
                      <a:br>
                        <a:rPr lang="en-US" sz="1600" u="none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No previous exposure to</a:t>
                      </a:r>
                      <a: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etravirine or rilpivirine</a:t>
                      </a:r>
                      <a:endParaRPr lang="en-US" sz="1600" b="0" baseline="30000" dirty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marL="182880" marR="0" lvl="0" indent="-182880" algn="l" defTabSz="457200" rtl="0" eaLnBrk="1" fontAlgn="base" latinLnBrk="0" hangingPunct="1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Treatment Arms</a:t>
                      </a:r>
                      <a:r>
                        <a:rPr lang="en-US" sz="1600" b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/>
                      </a:r>
                      <a:br>
                        <a:rPr lang="en-US" sz="1600" b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b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</a:t>
                      </a:r>
                      <a:r>
                        <a:rPr lang="en-US" sz="1600" b="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ETR + EFV-placebo + 2NRTI x 12 weeks, </a:t>
                      </a:r>
                      <a:br>
                        <a:rPr lang="en-US" sz="1600" b="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b="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 then open-label ETR + 2NRTIs</a:t>
                      </a:r>
                      <a:br>
                        <a:rPr lang="en-US" sz="1600" b="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b="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EFV + ETR-placebo + 2NRTI x 12 weeks, </a:t>
                      </a:r>
                      <a:br>
                        <a:rPr lang="en-US" sz="1600" b="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b="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 then switch to open-label ETR + 2NRTIs</a:t>
                      </a:r>
                      <a:endParaRPr lang="en-US" sz="1600" dirty="0">
                        <a:solidFill>
                          <a:srgbClr val="000000"/>
                        </a:solidFill>
                        <a:latin typeface="Arial" pitchFamily="22" charset="0"/>
                      </a:endParaRPr>
                    </a:p>
                  </a:txBody>
                  <a:tcPr marL="81280" marR="81280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B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69958524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rgbClr val="E7F1CA"/>
                </a:solidFill>
                <a:ea typeface="ＭＳ Ｐゴシック" pitchFamily="22" charset="-128"/>
                <a:cs typeface="ＭＳ Ｐゴシック" pitchFamily="22" charset="-128"/>
              </a:rPr>
              <a:t>Switch to Etravirine from Efavirenz Due to CNS Toxicity </a:t>
            </a:r>
            <a:r>
              <a:rPr lang="en-US" sz="2400" dirty="0">
                <a:solidFill>
                  <a:srgbClr val="E3D8E8"/>
                </a:solidFill>
                <a:ea typeface="ＭＳ Ｐゴシック" pitchFamily="22" charset="-128"/>
                <a:cs typeface="ＭＳ Ｐゴシック" pitchFamily="22" charset="-128"/>
              </a:rPr>
              <a:t/>
            </a:r>
            <a:br>
              <a:rPr lang="en-US" sz="2400" dirty="0">
                <a:solidFill>
                  <a:srgbClr val="E3D8E8"/>
                </a:solidFill>
                <a:ea typeface="ＭＳ Ｐゴシック" pitchFamily="22" charset="-128"/>
                <a:cs typeface="ＭＳ Ｐゴシック" pitchFamily="22" charset="-128"/>
              </a:rPr>
            </a:br>
            <a:r>
              <a:rPr lang="en-US" sz="2800" dirty="0">
                <a:solidFill>
                  <a:srgbClr val="FFFFFF"/>
                </a:solidFill>
                <a:ea typeface="ＭＳ Ｐゴシック" pitchFamily="22" charset="-128"/>
                <a:cs typeface="ＭＳ Ｐゴシック" pitchFamily="22" charset="-128"/>
              </a:rPr>
              <a:t>SSAT-029: Result</a:t>
            </a:r>
            <a:endParaRPr lang="en-US" sz="28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defTabSz="457200">
              <a:lnSpc>
                <a:spcPct val="85000"/>
              </a:lnSpc>
            </a:pPr>
            <a:r>
              <a:rPr lang="en-US" dirty="0"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Week 24 and 48: Virologic Response (on-treatment analysis)</a:t>
            </a:r>
            <a:endParaRPr lang="en-US" sz="2000" dirty="0">
              <a:solidFill>
                <a:schemeClr val="bg1"/>
              </a:solidFill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Source: Waters L, et al. </a:t>
            </a:r>
            <a:r>
              <a:rPr lang="is-IS" dirty="0"/>
              <a:t>AIDS. 2011;25:65-71.</a:t>
            </a:r>
            <a:endParaRPr lang="it-IT" dirty="0">
              <a:latin typeface="Arial" pitchFamily="22" charset="0"/>
            </a:endParaRPr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9342803"/>
              </p:ext>
            </p:extLst>
          </p:nvPr>
        </p:nvGraphicFramePr>
        <p:xfrm>
          <a:off x="457200" y="1828801"/>
          <a:ext cx="8229600" cy="43433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38358493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rgbClr val="E7F1CA"/>
                </a:solidFill>
                <a:ea typeface="ＭＳ Ｐゴシック" pitchFamily="22" charset="-128"/>
                <a:cs typeface="ＭＳ Ｐゴシック" pitchFamily="22" charset="-128"/>
              </a:rPr>
              <a:t>Switch to Etravirine from Efavirenz Due to CNS Toxicity </a:t>
            </a:r>
            <a:r>
              <a:rPr lang="en-US" sz="2400" dirty="0">
                <a:solidFill>
                  <a:srgbClr val="E3D8E8"/>
                </a:solidFill>
                <a:ea typeface="ＭＳ Ｐゴシック" pitchFamily="22" charset="-128"/>
                <a:cs typeface="ＭＳ Ｐゴシック" pitchFamily="22" charset="-128"/>
              </a:rPr>
              <a:t/>
            </a:r>
            <a:br>
              <a:rPr lang="en-US" sz="2400" dirty="0">
                <a:solidFill>
                  <a:srgbClr val="E3D8E8"/>
                </a:solidFill>
                <a:ea typeface="ＭＳ Ｐゴシック" pitchFamily="22" charset="-128"/>
                <a:cs typeface="ＭＳ Ｐゴシック" pitchFamily="22" charset="-128"/>
              </a:rPr>
            </a:br>
            <a:r>
              <a:rPr lang="en-US" sz="2800" dirty="0">
                <a:solidFill>
                  <a:srgbClr val="FFFFFF"/>
                </a:solidFill>
                <a:ea typeface="ＭＳ Ｐゴシック" pitchFamily="22" charset="-128"/>
                <a:cs typeface="ＭＳ Ｐゴシック" pitchFamily="22" charset="-128"/>
              </a:rPr>
              <a:t>SSAT-029: Result</a:t>
            </a:r>
            <a:endParaRPr lang="en-US" sz="28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defTabSz="457200">
              <a:lnSpc>
                <a:spcPct val="85000"/>
              </a:lnSpc>
            </a:pPr>
            <a:r>
              <a:rPr lang="en-US" dirty="0"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Change in CNS Adverse Events, by Study Group </a:t>
            </a:r>
            <a:endParaRPr lang="en-US" sz="2000" dirty="0">
              <a:solidFill>
                <a:schemeClr val="bg1"/>
              </a:solidFill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Source: Waters L, et al. </a:t>
            </a:r>
            <a:r>
              <a:rPr lang="is-IS" dirty="0"/>
              <a:t>AIDS. 2011;25:65-71.</a:t>
            </a:r>
            <a:endParaRPr lang="it-IT" dirty="0">
              <a:latin typeface="Arial" pitchFamily="22" charset="0"/>
            </a:endParaRPr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48636914"/>
              </p:ext>
            </p:extLst>
          </p:nvPr>
        </p:nvGraphicFramePr>
        <p:xfrm>
          <a:off x="457200" y="1828801"/>
          <a:ext cx="8229600" cy="43433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29120198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rgbClr val="E7F1CA"/>
                </a:solidFill>
                <a:ea typeface="ＭＳ Ｐゴシック" pitchFamily="22" charset="-128"/>
                <a:cs typeface="ＭＳ Ｐゴシック" pitchFamily="22" charset="-128"/>
              </a:rPr>
              <a:t>Switch to Etravirine from Efavirenz Due to CNS Toxicity </a:t>
            </a:r>
            <a:r>
              <a:rPr lang="en-US" sz="2400" dirty="0">
                <a:solidFill>
                  <a:srgbClr val="E3D8E8"/>
                </a:solidFill>
                <a:ea typeface="ＭＳ Ｐゴシック" pitchFamily="22" charset="-128"/>
                <a:cs typeface="ＭＳ Ｐゴシック" pitchFamily="22" charset="-128"/>
              </a:rPr>
              <a:t/>
            </a:r>
            <a:br>
              <a:rPr lang="en-US" sz="2400" dirty="0">
                <a:solidFill>
                  <a:srgbClr val="E3D8E8"/>
                </a:solidFill>
                <a:ea typeface="ＭＳ Ｐゴシック" pitchFamily="22" charset="-128"/>
                <a:cs typeface="ＭＳ Ｐゴシック" pitchFamily="22" charset="-128"/>
              </a:rPr>
            </a:br>
            <a:r>
              <a:rPr lang="en-US" sz="2800" dirty="0">
                <a:solidFill>
                  <a:srgbClr val="FFFFFF"/>
                </a:solidFill>
                <a:ea typeface="ＭＳ Ｐゴシック" pitchFamily="22" charset="-128"/>
                <a:cs typeface="ＭＳ Ｐゴシック" pitchFamily="22" charset="-128"/>
              </a:rPr>
              <a:t>SSAT-029: Result</a:t>
            </a:r>
            <a:endParaRPr lang="en-US" sz="28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defTabSz="457200">
              <a:lnSpc>
                <a:spcPct val="85000"/>
              </a:lnSpc>
            </a:pPr>
            <a:r>
              <a:rPr lang="en-US" sz="2000" dirty="0">
                <a:solidFill>
                  <a:schemeClr val="bg1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Change in CNS Adverse Events: Combined Analyses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Source: Waters L, et al. </a:t>
            </a:r>
            <a:r>
              <a:rPr lang="is-IS" dirty="0"/>
              <a:t>AIDS. 2011;25:65-71.</a:t>
            </a:r>
            <a:endParaRPr lang="it-IT" dirty="0">
              <a:latin typeface="Arial" pitchFamily="22" charset="0"/>
            </a:endParaRPr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16229075"/>
              </p:ext>
            </p:extLst>
          </p:nvPr>
        </p:nvGraphicFramePr>
        <p:xfrm>
          <a:off x="457200" y="1828801"/>
          <a:ext cx="8229600" cy="43433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542202838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rgbClr val="E7F1CA"/>
                </a:solidFill>
                <a:ea typeface="ＭＳ Ｐゴシック" pitchFamily="22" charset="-128"/>
                <a:cs typeface="ＭＳ Ｐゴシック" pitchFamily="22" charset="-128"/>
              </a:rPr>
              <a:t>Switch to Etravirine from Efavirenz Due to CNS Toxicity </a:t>
            </a:r>
            <a:r>
              <a:rPr lang="en-US" sz="2400" dirty="0">
                <a:solidFill>
                  <a:srgbClr val="E3D8E8"/>
                </a:solidFill>
                <a:ea typeface="ＭＳ Ｐゴシック" pitchFamily="22" charset="-128"/>
                <a:cs typeface="ＭＳ Ｐゴシック" pitchFamily="22" charset="-128"/>
              </a:rPr>
              <a:t/>
            </a:r>
            <a:br>
              <a:rPr lang="en-US" sz="2400" dirty="0">
                <a:solidFill>
                  <a:srgbClr val="E3D8E8"/>
                </a:solidFill>
                <a:ea typeface="ＭＳ Ｐゴシック" pitchFamily="22" charset="-128"/>
                <a:cs typeface="ＭＳ Ｐゴシック" pitchFamily="22" charset="-128"/>
              </a:rPr>
            </a:br>
            <a:r>
              <a:rPr lang="en-US" sz="2800" dirty="0">
                <a:solidFill>
                  <a:srgbClr val="FFFFFF"/>
                </a:solidFill>
                <a:ea typeface="ＭＳ Ｐゴシック" pitchFamily="22" charset="-128"/>
                <a:cs typeface="ＭＳ Ｐゴシック" pitchFamily="22" charset="-128"/>
              </a:rPr>
              <a:t>SSAT-029: Result</a:t>
            </a:r>
            <a:endParaRPr lang="en-US" sz="28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Lipid Changes After 12 Weeks of Etravirine 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Source: Waters L, et al. </a:t>
            </a:r>
            <a:r>
              <a:rPr lang="is-IS" dirty="0"/>
              <a:t>AIDS. 2011;25:65-71.</a:t>
            </a:r>
            <a:endParaRPr lang="it-IT" dirty="0">
              <a:latin typeface="Arial" pitchFamily="22" charset="0"/>
            </a:endParaRP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89203802"/>
              </p:ext>
            </p:extLst>
          </p:nvPr>
        </p:nvGraphicFramePr>
        <p:xfrm>
          <a:off x="372191" y="1898909"/>
          <a:ext cx="8450639" cy="45628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16693018"/>
      </p:ext>
    </p:extLst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  <a:t>Switch from Efavirenz to Etravirine </a:t>
            </a:r>
            <a:b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</a:br>
            <a:r>
              <a:rPr lang="en-US" sz="2800" dirty="0">
                <a:solidFill>
                  <a:srgbClr val="FFFFFF"/>
                </a:solidFill>
                <a:ea typeface="ＭＳ Ｐゴシック" pitchFamily="22" charset="-128"/>
                <a:cs typeface="ＭＳ Ｐゴシック" pitchFamily="22" charset="-128"/>
              </a:rPr>
              <a:t>SSAT-029: Conclusions</a:t>
            </a:r>
            <a:endParaRPr lang="en-US" sz="2800" dirty="0"/>
          </a:p>
        </p:txBody>
      </p:sp>
      <p:sp>
        <p:nvSpPr>
          <p:cNvPr id="9" name="Content Placeholder 8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Source: Waters L, et al. </a:t>
            </a:r>
            <a:r>
              <a:rPr lang="is-IS" dirty="0"/>
              <a:t>AIDS. 2011;25:65-71.</a:t>
            </a:r>
            <a:endParaRPr lang="it-IT" dirty="0">
              <a:latin typeface="Arial" pitchFamily="22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0" y="2654840"/>
          <a:ext cx="9144000" cy="2008632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914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008632">
                <a:tc>
                  <a:txBody>
                    <a:bodyPr/>
                    <a:lstStyle/>
                    <a:p>
                      <a:pPr>
                        <a:lnSpc>
                          <a:spcPts val="3000"/>
                        </a:lnSpc>
                      </a:pPr>
                      <a:r>
                        <a:rPr lang="en-US" sz="2000" b="1" i="0" dirty="0">
                          <a:solidFill>
                            <a:srgbClr val="800000"/>
                          </a:solidFill>
                          <a:latin typeface="Arial"/>
                          <a:cs typeface="Arial"/>
                        </a:rPr>
                        <a:t>Conclusion</a:t>
                      </a:r>
                      <a:r>
                        <a:rPr lang="en-US" sz="2000" b="0" i="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: </a:t>
                      </a:r>
                      <a:r>
                        <a:rPr lang="en-US" sz="2000" b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“</a:t>
                      </a:r>
                      <a:r>
                        <a:rPr lang="en-US" sz="2000" b="0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Switching efavirenz to etravirine led to a significant reduction in overall grade</a:t>
                      </a:r>
                      <a:r>
                        <a:rPr lang="en-US" sz="2000" b="0" kern="120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 </a:t>
                      </a:r>
                      <a:r>
                        <a:rPr lang="en-US" sz="2000" b="0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2-4 CNS adverse events, including insomnia, abnormal dreams and nervousness as individual adverse event. Lack of improvement for some events suggests other causative factors.</a:t>
                      </a:r>
                      <a:r>
                        <a:rPr lang="en-US" sz="2000" b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”</a:t>
                      </a:r>
                    </a:p>
                  </a:txBody>
                  <a:tcPr marL="548640" marR="548640" marT="182880" marB="182880" anchor="ctr">
                    <a:lnT w="28575" cap="flat" cmpd="sng" algn="ctr">
                      <a:solidFill>
                        <a:srgbClr val="326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26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7918663"/>
      </p:ext>
    </p:extLst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89730316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NCRC">
  <a:themeElements>
    <a:clrScheme name="Custom 14">
      <a:dk1>
        <a:srgbClr val="000000"/>
      </a:dk1>
      <a:lt1>
        <a:sysClr val="window" lastClr="FFFFFF"/>
      </a:lt1>
      <a:dk2>
        <a:srgbClr val="001D48"/>
      </a:dk2>
      <a:lt2>
        <a:srgbClr val="003A78"/>
      </a:lt2>
      <a:accent1>
        <a:srgbClr val="326496"/>
      </a:accent1>
      <a:accent2>
        <a:srgbClr val="718E25"/>
      </a:accent2>
      <a:accent3>
        <a:srgbClr val="D8D8D8"/>
      </a:accent3>
      <a:accent4>
        <a:srgbClr val="6E4B7D"/>
      </a:accent4>
      <a:accent5>
        <a:srgbClr val="967C4A"/>
      </a:accent5>
      <a:accent6>
        <a:srgbClr val="963232"/>
      </a:accent6>
      <a:hlink>
        <a:srgbClr val="3973AD"/>
      </a:hlink>
      <a:folHlink>
        <a:srgbClr val="81AE2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smtClean="0">
            <a:latin typeface="Arial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Custom 14">
    <a:dk1>
      <a:srgbClr val="000000"/>
    </a:dk1>
    <a:lt1>
      <a:sysClr val="window" lastClr="FFFFFF"/>
    </a:lt1>
    <a:dk2>
      <a:srgbClr val="001D48"/>
    </a:dk2>
    <a:lt2>
      <a:srgbClr val="003A78"/>
    </a:lt2>
    <a:accent1>
      <a:srgbClr val="326496"/>
    </a:accent1>
    <a:accent2>
      <a:srgbClr val="718E25"/>
    </a:accent2>
    <a:accent3>
      <a:srgbClr val="D8D8D8"/>
    </a:accent3>
    <a:accent4>
      <a:srgbClr val="6E4B7D"/>
    </a:accent4>
    <a:accent5>
      <a:srgbClr val="967C4A"/>
    </a:accent5>
    <a:accent6>
      <a:srgbClr val="963232"/>
    </a:accent6>
    <a:hlink>
      <a:srgbClr val="3973AD"/>
    </a:hlink>
    <a:folHlink>
      <a:srgbClr val="81AE28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Custom 14">
    <a:dk1>
      <a:srgbClr val="000000"/>
    </a:dk1>
    <a:lt1>
      <a:sysClr val="window" lastClr="FFFFFF"/>
    </a:lt1>
    <a:dk2>
      <a:srgbClr val="001D48"/>
    </a:dk2>
    <a:lt2>
      <a:srgbClr val="003A78"/>
    </a:lt2>
    <a:accent1>
      <a:srgbClr val="326496"/>
    </a:accent1>
    <a:accent2>
      <a:srgbClr val="718E25"/>
    </a:accent2>
    <a:accent3>
      <a:srgbClr val="D8D8D8"/>
    </a:accent3>
    <a:accent4>
      <a:srgbClr val="6E4B7D"/>
    </a:accent4>
    <a:accent5>
      <a:srgbClr val="967C4A"/>
    </a:accent5>
    <a:accent6>
      <a:srgbClr val="963232"/>
    </a:accent6>
    <a:hlink>
      <a:srgbClr val="3973AD"/>
    </a:hlink>
    <a:folHlink>
      <a:srgbClr val="81AE28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Custom 14">
    <a:dk1>
      <a:srgbClr val="000000"/>
    </a:dk1>
    <a:lt1>
      <a:sysClr val="window" lastClr="FFFFFF"/>
    </a:lt1>
    <a:dk2>
      <a:srgbClr val="001D48"/>
    </a:dk2>
    <a:lt2>
      <a:srgbClr val="003A78"/>
    </a:lt2>
    <a:accent1>
      <a:srgbClr val="326496"/>
    </a:accent1>
    <a:accent2>
      <a:srgbClr val="718E25"/>
    </a:accent2>
    <a:accent3>
      <a:srgbClr val="D8D8D8"/>
    </a:accent3>
    <a:accent4>
      <a:srgbClr val="6E4B7D"/>
    </a:accent4>
    <a:accent5>
      <a:srgbClr val="967C4A"/>
    </a:accent5>
    <a:accent6>
      <a:srgbClr val="963232"/>
    </a:accent6>
    <a:hlink>
      <a:srgbClr val="3973AD"/>
    </a:hlink>
    <a:folHlink>
      <a:srgbClr val="81AE28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NCRC.thmx</Template>
  <TotalTime>46507</TotalTime>
  <Words>421</Words>
  <Application>Microsoft Office PowerPoint</Application>
  <PresentationFormat>On-screen Show (4:3)</PresentationFormat>
  <Paragraphs>34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ＭＳ Ｐゴシック</vt:lpstr>
      <vt:lpstr>Arial</vt:lpstr>
      <vt:lpstr>Geneva</vt:lpstr>
      <vt:lpstr>Lucida Grande</vt:lpstr>
      <vt:lpstr>Times New Roman</vt:lpstr>
      <vt:lpstr>NCRC</vt:lpstr>
      <vt:lpstr>Switch to Etravirine from Efavirenz due to CNS Toxicity  SSAT-029 STUDY </vt:lpstr>
      <vt:lpstr>Switch to Etravirine from Efavirenz Due to CNS Toxicity  SSAT-029: Design</vt:lpstr>
      <vt:lpstr>Switch to Etravirine from Efavirenz Due to CNS Toxicity  SSAT-029: Result</vt:lpstr>
      <vt:lpstr>Switch to Etravirine from Efavirenz Due to CNS Toxicity  SSAT-029: Result</vt:lpstr>
      <vt:lpstr>Switch to Etravirine from Efavirenz Due to CNS Toxicity  SSAT-029: Result</vt:lpstr>
      <vt:lpstr>Switch to Etravirine from Efavirenz Due to CNS Toxicity  SSAT-029: Result</vt:lpstr>
      <vt:lpstr>Switch from Efavirenz to Etravirine  SSAT-029: Conclusions</vt:lpstr>
      <vt:lpstr>PowerPoint Presentation</vt:lpstr>
    </vt:vector>
  </TitlesOfParts>
  <Company>HMC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Spach</dc:creator>
  <cp:lastModifiedBy>Kent Unruh</cp:lastModifiedBy>
  <cp:revision>2104</cp:revision>
  <cp:lastPrinted>2008-02-05T14:34:24Z</cp:lastPrinted>
  <dcterms:created xsi:type="dcterms:W3CDTF">2010-11-28T05:36:22Z</dcterms:created>
  <dcterms:modified xsi:type="dcterms:W3CDTF">2020-02-21T19:36:45Z</dcterms:modified>
</cp:coreProperties>
</file>