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7"/>
  </p:notesMasterIdLst>
  <p:handoutMasterIdLst>
    <p:handoutMasterId r:id="rId8"/>
  </p:handoutMasterIdLst>
  <p:sldIdLst>
    <p:sldId id="319" r:id="rId2"/>
    <p:sldId id="318" r:id="rId3"/>
    <p:sldId id="320" r:id="rId4"/>
    <p:sldId id="321" r:id="rId5"/>
    <p:sldId id="1118" r:id="rId6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737F"/>
    <a:srgbClr val="DBE4E9"/>
    <a:srgbClr val="196297"/>
    <a:srgbClr val="E3E3E3"/>
    <a:srgbClr val="326496"/>
    <a:srgbClr val="676767"/>
    <a:srgbClr val="6C6C6C"/>
    <a:srgbClr val="757575"/>
    <a:srgbClr val="C2C2C2"/>
    <a:srgbClr val="B5CE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55" autoAdjust="0"/>
    <p:restoredTop sz="94761" autoAdjust="0"/>
  </p:normalViewPr>
  <p:slideViewPr>
    <p:cSldViewPr snapToGrid="0" showGuides="1">
      <p:cViewPr varScale="1">
        <p:scale>
          <a:sx n="85" d="100"/>
          <a:sy n="85" d="100"/>
        </p:scale>
        <p:origin x="1258" y="34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3" d="100"/>
        <a:sy n="163" d="100"/>
      </p:scale>
      <p:origin x="0" y="5952"/>
    </p:cViewPr>
  </p:sorterViewPr>
  <p:notesViewPr>
    <p:cSldViewPr snapToGrid="0" showGuides="1">
      <p:cViewPr varScale="1">
        <p:scale>
          <a:sx n="78" d="100"/>
          <a:sy n="78" d="100"/>
        </p:scale>
        <p:origin x="-2680" y="-96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227422961019"/>
          <c:y val="0.11326303530673799"/>
          <c:w val="0.84453618644891604"/>
          <c:h val="0.692738859818794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Etravirine + Darunavir + Ritonavir</c:v>
                </c:pt>
              </c:strCache>
            </c:strRef>
          </c:tx>
          <c:spPr>
            <a:solidFill>
              <a:schemeClr val="accent4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noFill/>
            </c:spPr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CVR, ITT (non-VF censored)</c:v>
                </c:pt>
                <c:pt idx="1">
                  <c:v>CVR, ITT</c:v>
                </c:pt>
                <c:pt idx="2">
                  <c:v>TLOVR, ITT</c:v>
                </c:pt>
                <c:pt idx="3">
                  <c:v>ITT, FDA Snapshot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89</c:v>
                </c:pt>
                <c:pt idx="1">
                  <c:v>74</c:v>
                </c:pt>
                <c:pt idx="2">
                  <c:v>72</c:v>
                </c:pt>
                <c:pt idx="3">
                  <c:v>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FF-A74E-AB86-83096165BCB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10"/>
        <c:axId val="-2060749656"/>
        <c:axId val="1973124824"/>
      </c:barChart>
      <c:catAx>
        <c:axId val="-20607496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Endpoints </a:t>
                </a:r>
              </a:p>
            </c:rich>
          </c:tx>
          <c:layout>
            <c:manualLayout>
              <c:xMode val="edge"/>
              <c:yMode val="edge"/>
              <c:x val="0.46867162438028598"/>
              <c:y val="0.8959061451567299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1973124824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1973124824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 b="1" i="0" baseline="0" dirty="0">
                    <a:effectLst/>
                  </a:rPr>
                  <a:t>HIV RNA &lt;50 copies/mL (%)</a:t>
                </a:r>
                <a:endParaRPr lang="en-US" sz="16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1.21680276076602E-2"/>
              <c:y val="0.142086052503094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-2060749656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egendEntry>
        <c:idx val="0"/>
        <c:txPr>
          <a:bodyPr/>
          <a:lstStyle/>
          <a:p>
            <a:pPr algn="r">
              <a:defRPr sz="1600" b="0"/>
            </a:pPr>
            <a:endParaRPr lang="en-US"/>
          </a:p>
        </c:txPr>
      </c:legendEntry>
      <c:layout>
        <c:manualLayout>
          <c:xMode val="edge"/>
          <c:yMode val="edge"/>
          <c:x val="0.42400712063769802"/>
          <c:y val="1.8543358318437099E-2"/>
          <c:w val="0.54537182852143495"/>
          <c:h val="8.1576179701191798E-2"/>
        </c:manualLayout>
      </c:layout>
      <c:overlay val="0"/>
      <c:spPr>
        <a:noFill/>
      </c:spPr>
      <c:txPr>
        <a:bodyPr/>
        <a:lstStyle/>
        <a:p>
          <a:pPr algn="r">
            <a:defRPr sz="1600" b="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 b="1" i="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45CC87-9824-8A4F-85DD-A52EBF403ED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094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1_No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9017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3" name="Picture 32" descr="AETC_Program-color-outline-01.png">
            <a:extLst>
              <a:ext uri="{FF2B5EF4-FFF2-40B4-BE49-F238E27FC236}">
                <a16:creationId xmlns:a16="http://schemas.microsoft.com/office/drawing/2014/main" id="{30249935-4EB8-CC49-A8DC-1C3056D339E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04" y="6104631"/>
            <a:ext cx="1575509" cy="60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869889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</p:cSld>
  <p:clrMapOvr>
    <a:masterClrMapping/>
  </p:clrMapOvr>
  <p:transition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spd="slow"/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Graph/Image/Table/Blue: click to add title</a:t>
            </a:r>
          </a:p>
        </p:txBody>
      </p:sp>
      <p:sp>
        <p:nvSpPr>
          <p:cNvPr id="66" name="Rectangle 65"/>
          <p:cNvSpPr/>
          <p:nvPr/>
        </p:nvSpPr>
        <p:spPr>
          <a:xfrm>
            <a:off x="0" y="1219199"/>
            <a:ext cx="9162288" cy="56692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706548074"/>
      </p:ext>
    </p:extLst>
  </p:cSld>
  <p:clrMapOvr>
    <a:masterClrMapping/>
  </p:clrMapOvr>
  <p:transition spd="slow"/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Blue Layout: click to add title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819125834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No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61709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White Layout: click to add title</a:t>
            </a:r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spd="slow"/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_HR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 userDrawn="1"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 userDrawn="1"/>
        </p:nvSpPr>
        <p:spPr>
          <a:xfrm>
            <a:off x="266572" y="1608527"/>
            <a:ext cx="8633487" cy="257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is an AIDS Education and Training Center (AETC) Program 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supported by the Health Resources and Services Administration (HRSA) of the U.S. Department of Health and Human Services (HHS) as part of an award totaling $800,000 with 0% financed with non-governmental sources.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 This project is led by the University of Washington’s Infectious Diseases Education and Assessment (IDEA) Program</a:t>
            </a:r>
            <a:r>
              <a:rPr lang="en-US" sz="2000" i="0" dirty="0">
                <a:solidFill>
                  <a:schemeClr val="tx1"/>
                </a:solidFill>
                <a:latin typeface="Arial"/>
              </a:rPr>
              <a:t>.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251179" y="4384624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>
                <a:solidFill>
                  <a:schemeClr val="tx1"/>
                </a:solidFill>
                <a:latin typeface="Arial"/>
              </a:rPr>
              <a:t>The content in this presentation are those of the author(s) and do not necessarily represent the official views of, nor an endorsement, by HRSA, HHS, or the U.S. Government. </a:t>
            </a:r>
          </a:p>
        </p:txBody>
      </p:sp>
      <p:pic>
        <p:nvPicPr>
          <p:cNvPr id="42" name="Picture 41" descr="AETC_Program-color-outline-01.png">
            <a:extLst>
              <a:ext uri="{FF2B5EF4-FFF2-40B4-BE49-F238E27FC236}">
                <a16:creationId xmlns:a16="http://schemas.microsoft.com/office/drawing/2014/main" id="{2899E127-2C3E-714D-A384-79FBE6A76EB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423" y="5654608"/>
            <a:ext cx="2183514" cy="837603"/>
          </a:xfrm>
          <a:prstGeom prst="rect">
            <a:avLst/>
          </a:prstGeom>
        </p:spPr>
      </p:pic>
      <p:grpSp>
        <p:nvGrpSpPr>
          <p:cNvPr id="43" name="Logo Stacked V2">
            <a:extLst>
              <a:ext uri="{FF2B5EF4-FFF2-40B4-BE49-F238E27FC236}">
                <a16:creationId xmlns:a16="http://schemas.microsoft.com/office/drawing/2014/main" id="{4B49C6DF-94C3-AB4A-8D5B-7D6C964A240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50312" y="5675790"/>
            <a:ext cx="2808485" cy="640080"/>
            <a:chOff x="680865" y="3439338"/>
            <a:chExt cx="4686473" cy="1068091"/>
          </a:xfrm>
        </p:grpSpPr>
        <p:pic>
          <p:nvPicPr>
            <p:cNvPr id="44" name="Logomark V2">
              <a:extLst>
                <a:ext uri="{FF2B5EF4-FFF2-40B4-BE49-F238E27FC236}">
                  <a16:creationId xmlns:a16="http://schemas.microsoft.com/office/drawing/2014/main" id="{364EE4CD-B9EF-6840-928E-48008487E2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45" name="Nat HIV Cur logo type stacked">
              <a:extLst>
                <a:ext uri="{FF2B5EF4-FFF2-40B4-BE49-F238E27FC236}">
                  <a16:creationId xmlns:a16="http://schemas.microsoft.com/office/drawing/2014/main" id="{0D17D895-D7B3-534D-9006-5B7731B5314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46" name="Freeform 5">
                <a:extLst>
                  <a:ext uri="{FF2B5EF4-FFF2-40B4-BE49-F238E27FC236}">
                    <a16:creationId xmlns:a16="http://schemas.microsoft.com/office/drawing/2014/main" id="{53DCCF81-6AD7-8B4C-A6AC-CF0A10EF42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6">
                <a:extLst>
                  <a:ext uri="{FF2B5EF4-FFF2-40B4-BE49-F238E27FC236}">
                    <a16:creationId xmlns:a16="http://schemas.microsoft.com/office/drawing/2014/main" id="{5759CF37-E01C-7D4A-AAE2-81AAA5B8470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7">
                <a:extLst>
                  <a:ext uri="{FF2B5EF4-FFF2-40B4-BE49-F238E27FC236}">
                    <a16:creationId xmlns:a16="http://schemas.microsoft.com/office/drawing/2014/main" id="{465036CA-0932-E544-8DDE-F94A28497D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8">
                <a:extLst>
                  <a:ext uri="{FF2B5EF4-FFF2-40B4-BE49-F238E27FC236}">
                    <a16:creationId xmlns:a16="http://schemas.microsoft.com/office/drawing/2014/main" id="{B1BAE9A5-B123-6946-ACA5-3C5A52AA06E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9">
                <a:extLst>
                  <a:ext uri="{FF2B5EF4-FFF2-40B4-BE49-F238E27FC236}">
                    <a16:creationId xmlns:a16="http://schemas.microsoft.com/office/drawing/2014/main" id="{DC68CC7E-F31B-0D42-820B-46156B235B8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10">
                <a:extLst>
                  <a:ext uri="{FF2B5EF4-FFF2-40B4-BE49-F238E27FC236}">
                    <a16:creationId xmlns:a16="http://schemas.microsoft.com/office/drawing/2014/main" id="{D7E9859C-EBA8-514A-9898-9FB95F0DAD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11">
                <a:extLst>
                  <a:ext uri="{FF2B5EF4-FFF2-40B4-BE49-F238E27FC236}">
                    <a16:creationId xmlns:a16="http://schemas.microsoft.com/office/drawing/2014/main" id="{87BF4617-C110-2C42-B92B-4ABDF1DEBF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12">
                <a:extLst>
                  <a:ext uri="{FF2B5EF4-FFF2-40B4-BE49-F238E27FC236}">
                    <a16:creationId xmlns:a16="http://schemas.microsoft.com/office/drawing/2014/main" id="{01286F0D-71EB-B043-A586-F68D45282C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13">
                <a:extLst>
                  <a:ext uri="{FF2B5EF4-FFF2-40B4-BE49-F238E27FC236}">
                    <a16:creationId xmlns:a16="http://schemas.microsoft.com/office/drawing/2014/main" id="{FBC91008-A251-194E-8D7A-DEE6A40015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14">
                <a:extLst>
                  <a:ext uri="{FF2B5EF4-FFF2-40B4-BE49-F238E27FC236}">
                    <a16:creationId xmlns:a16="http://schemas.microsoft.com/office/drawing/2014/main" id="{8EECC80B-A690-694D-9189-EBB0AD8222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15">
                <a:extLst>
                  <a:ext uri="{FF2B5EF4-FFF2-40B4-BE49-F238E27FC236}">
                    <a16:creationId xmlns:a16="http://schemas.microsoft.com/office/drawing/2014/main" id="{3ED1EA17-1292-6D49-A4C4-CA17496F40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16">
                <a:extLst>
                  <a:ext uri="{FF2B5EF4-FFF2-40B4-BE49-F238E27FC236}">
                    <a16:creationId xmlns:a16="http://schemas.microsoft.com/office/drawing/2014/main" id="{4736BF32-574F-5F4A-9BEE-A1D5552EA9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17">
                <a:extLst>
                  <a:ext uri="{FF2B5EF4-FFF2-40B4-BE49-F238E27FC236}">
                    <a16:creationId xmlns:a16="http://schemas.microsoft.com/office/drawing/2014/main" id="{6444FEB4-5494-284B-9E46-FC2BC494FB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18">
                <a:extLst>
                  <a:ext uri="{FF2B5EF4-FFF2-40B4-BE49-F238E27FC236}">
                    <a16:creationId xmlns:a16="http://schemas.microsoft.com/office/drawing/2014/main" id="{F2015306-5EE1-F045-89AB-F4A7D7B283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19">
                <a:extLst>
                  <a:ext uri="{FF2B5EF4-FFF2-40B4-BE49-F238E27FC236}">
                    <a16:creationId xmlns:a16="http://schemas.microsoft.com/office/drawing/2014/main" id="{13B8334D-1032-BB4B-AFCA-A6C0E35A51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20">
                <a:extLst>
                  <a:ext uri="{FF2B5EF4-FFF2-40B4-BE49-F238E27FC236}">
                    <a16:creationId xmlns:a16="http://schemas.microsoft.com/office/drawing/2014/main" id="{FCD65450-E736-444D-93E2-2F98CE6146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21">
                <a:extLst>
                  <a:ext uri="{FF2B5EF4-FFF2-40B4-BE49-F238E27FC236}">
                    <a16:creationId xmlns:a16="http://schemas.microsoft.com/office/drawing/2014/main" id="{7BC6164E-300A-224C-BB15-83952A82C2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22">
                <a:extLst>
                  <a:ext uri="{FF2B5EF4-FFF2-40B4-BE49-F238E27FC236}">
                    <a16:creationId xmlns:a16="http://schemas.microsoft.com/office/drawing/2014/main" id="{C059914D-986D-7F43-9ECA-432C6B5EA5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23">
                <a:extLst>
                  <a:ext uri="{FF2B5EF4-FFF2-40B4-BE49-F238E27FC236}">
                    <a16:creationId xmlns:a16="http://schemas.microsoft.com/office/drawing/2014/main" id="{473B0FCD-05A3-C24D-93B6-8AE9A71959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24">
                <a:extLst>
                  <a:ext uri="{FF2B5EF4-FFF2-40B4-BE49-F238E27FC236}">
                    <a16:creationId xmlns:a16="http://schemas.microsoft.com/office/drawing/2014/main" id="{E1E80AE9-13D2-B94D-B996-14EC3C0F36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5">
                <a:extLst>
                  <a:ext uri="{FF2B5EF4-FFF2-40B4-BE49-F238E27FC236}">
                    <a16:creationId xmlns:a16="http://schemas.microsoft.com/office/drawing/2014/main" id="{8A076AD0-D328-7641-993C-13FFDAFC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16106333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_URL_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935451" y="553165"/>
            <a:ext cx="1727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pic>
        <p:nvPicPr>
          <p:cNvPr id="61" name="Picture 60" descr="AETC_Program-color-outline-01.png">
            <a:extLst>
              <a:ext uri="{FF2B5EF4-FFF2-40B4-BE49-F238E27FC236}">
                <a16:creationId xmlns:a16="http://schemas.microsoft.com/office/drawing/2014/main" id="{6112F5C8-8F3B-9346-85EE-FC6BC3E2B5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4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4657425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3_URL_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4" name="Picture 33" descr="AETC_Program-color-outline-01.png">
            <a:extLst>
              <a:ext uri="{FF2B5EF4-FFF2-40B4-BE49-F238E27FC236}">
                <a16:creationId xmlns:a16="http://schemas.microsoft.com/office/drawing/2014/main" id="{98E96793-9A1D-E443-86A8-88BD7E89AA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7187624" y="323892"/>
            <a:ext cx="1531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sp>
        <p:nvSpPr>
          <p:cNvPr id="60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7561761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Type in Speaker name, disclosure information</a:t>
            </a:r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 and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-876" y="1828801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876" y="4665764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448085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Slide: click to enter title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and Figure Slide: click to enter title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694" r:id="rId4"/>
    <p:sldLayoutId id="2147483695" r:id="rId5"/>
    <p:sldLayoutId id="2147483696" r:id="rId6"/>
    <p:sldLayoutId id="2147483714" r:id="rId7"/>
    <p:sldLayoutId id="2147483697" r:id="rId8"/>
    <p:sldLayoutId id="2147483698" r:id="rId9"/>
    <p:sldLayoutId id="2147483699" r:id="rId10"/>
    <p:sldLayoutId id="2147483700" r:id="rId11"/>
    <p:sldLayoutId id="2147483707" r:id="rId12"/>
    <p:sldLayoutId id="2147483728" r:id="rId13"/>
    <p:sldLayoutId id="2147483727" r:id="rId14"/>
    <p:sldLayoutId id="2147483703" r:id="rId15"/>
    <p:sldLayoutId id="2147483706" r:id="rId16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700" b="0" dirty="0" err="1"/>
              <a:t>Etravirine</a:t>
            </a:r>
            <a:r>
              <a:rPr lang="en-US" sz="2700" b="0" dirty="0"/>
              <a:t> plus Darunavir/r as Dual Therapy </a:t>
            </a:r>
            <a:br>
              <a:rPr lang="en-US" sz="2700" b="0" dirty="0"/>
            </a:br>
            <a:r>
              <a:rPr lang="en-US" dirty="0"/>
              <a:t>INROADS Trial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B4828F-4661-A94C-BE2E-D0443D6410B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75456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Etravirine + Darunavir/r as Dual Therapy </a:t>
            </a:r>
            <a:b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INROADS: Design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Ruane</a:t>
            </a:r>
            <a:r>
              <a:rPr lang="en-US" dirty="0"/>
              <a:t> PJ, et al. </a:t>
            </a:r>
            <a:r>
              <a:rPr lang="tr-TR" dirty="0"/>
              <a:t>HIV </a:t>
            </a:r>
            <a:r>
              <a:rPr lang="tr-TR" dirty="0" err="1"/>
              <a:t>Med</a:t>
            </a:r>
            <a:r>
              <a:rPr lang="tr-TR" dirty="0"/>
              <a:t>. 2015;16:288-96.</a:t>
            </a:r>
            <a:endParaRPr lang="en-US" dirty="0">
              <a:latin typeface="Arial" pitchFamily="31" charset="0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ltGray">
          <a:xfrm>
            <a:off x="6281760" y="3040640"/>
            <a:ext cx="2549205" cy="109117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1600" b="1" dirty="0" err="1">
                <a:solidFill>
                  <a:srgbClr val="0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Etravirine</a:t>
            </a:r>
            <a:r>
              <a:rPr lang="en-US" sz="1600" b="1" dirty="0">
                <a:solidFill>
                  <a:srgbClr val="0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 + </a:t>
            </a:r>
            <a:br>
              <a:rPr lang="en-US" sz="1600" b="1" dirty="0">
                <a:solidFill>
                  <a:srgbClr val="0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</a:br>
            <a:r>
              <a:rPr lang="en-US" sz="1600" b="1" dirty="0">
                <a:solidFill>
                  <a:srgbClr val="0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Darunavir + Ritonavir</a:t>
            </a:r>
            <a:br>
              <a:rPr lang="en-US" sz="1600" b="1" dirty="0">
                <a:solidFill>
                  <a:srgbClr val="0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</a:br>
            <a:r>
              <a:rPr lang="en-US" sz="1400" dirty="0">
                <a:solidFill>
                  <a:srgbClr val="0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(n = 54)</a:t>
            </a:r>
          </a:p>
        </p:txBody>
      </p:sp>
      <p:graphicFrame>
        <p:nvGraphicFramePr>
          <p:cNvPr id="1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8543785"/>
              </p:ext>
            </p:extLst>
          </p:nvPr>
        </p:nvGraphicFramePr>
        <p:xfrm>
          <a:off x="272369" y="1562526"/>
          <a:ext cx="5375658" cy="4159587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5375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1347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INROADS</a:t>
                      </a:r>
                    </a:p>
                  </a:txBody>
                  <a:tcPr marL="81280" marR="8128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3729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Background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Phase 2b, single-arm trial evaluating etravirine with darunavir plus ritonavir in treatment-experienced subjects or treatment-naïve persons with HIV and with transmitted drug-resistant HIV </a:t>
                      </a:r>
                      <a:endParaRPr lang="en-US" sz="1600" baseline="0" dirty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Inclusion</a:t>
                      </a:r>
                      <a:r>
                        <a:rPr lang="en-US" sz="1600" b="1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Criteria (n = 54)</a:t>
                      </a:r>
                      <a:r>
                        <a:rPr lang="en-US" sz="1600" b="0" u="sng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/>
                      </a:r>
                      <a:br>
                        <a:rPr lang="en-US" sz="1600" b="0" u="sng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600" b="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Age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≥18 years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T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reatment-naïve: resistance to either efavirenz or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 nevirapine, but no resistance to etravirine darunavir 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Treatment-experienced subjects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HIV RNA &gt;500 copies/mL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CD4 count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≥50 cells/mm</a:t>
                      </a:r>
                      <a:r>
                        <a:rPr lang="en-US" sz="1600" baseline="300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3</a:t>
                      </a:r>
                      <a:endParaRPr lang="en-US" sz="1600" u="none" dirty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 Arms (all</a:t>
                      </a:r>
                      <a:r>
                        <a:rPr lang="en-US" sz="1600" b="1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taken once daily)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</a:t>
                      </a:r>
                      <a:r>
                        <a:rPr lang="en-US" sz="1600" b="0" dirty="0" err="1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Etravirine</a:t>
                      </a: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400 mg + Darunavir 800 mg + RTV 100 mg</a:t>
                      </a:r>
                      <a:endParaRPr lang="en-US" sz="1600" dirty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</a:txBody>
                  <a:tcPr marL="81280" marR="8128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Line 11"/>
          <p:cNvSpPr>
            <a:spLocks noChangeAspect="1" noChangeShapeType="1"/>
          </p:cNvSpPr>
          <p:nvPr/>
        </p:nvSpPr>
        <p:spPr bwMode="auto">
          <a:xfrm rot="20430663">
            <a:off x="5664378" y="3478771"/>
            <a:ext cx="554686" cy="19329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" y="5848871"/>
            <a:ext cx="9159243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5760" rIns="365760" rtlCol="0">
            <a:spAutoFit/>
          </a:bodyPr>
          <a:lstStyle/>
          <a:p>
            <a:r>
              <a:rPr lang="en-US" sz="1400" dirty="0">
                <a:latin typeface="Arial" pitchFamily="31" charset="0"/>
              </a:rPr>
              <a:t>* INROADS = </a:t>
            </a:r>
            <a:r>
              <a:rPr lang="en-US" sz="1400" b="1" dirty="0" err="1">
                <a:latin typeface="Arial" pitchFamily="31" charset="0"/>
              </a:rPr>
              <a:t>I</a:t>
            </a:r>
            <a:r>
              <a:rPr lang="en-US" sz="1400" dirty="0" err="1">
                <a:latin typeface="Arial" pitchFamily="31" charset="0"/>
              </a:rPr>
              <a:t>ntelence</a:t>
            </a:r>
            <a:r>
              <a:rPr lang="en-US" sz="1400" dirty="0">
                <a:latin typeface="Arial" pitchFamily="31" charset="0"/>
              </a:rPr>
              <a:t> </a:t>
            </a:r>
            <a:r>
              <a:rPr lang="en-US" sz="1400" dirty="0" err="1">
                <a:latin typeface="Arial" pitchFamily="31" charset="0"/>
              </a:rPr>
              <a:t>a</a:t>
            </a:r>
            <a:r>
              <a:rPr lang="en-US" sz="1400" b="1" dirty="0" err="1">
                <a:latin typeface="Arial" pitchFamily="31" charset="0"/>
              </a:rPr>
              <a:t>N</a:t>
            </a:r>
            <a:r>
              <a:rPr lang="en-US" sz="1400" dirty="0" err="1">
                <a:latin typeface="Arial" pitchFamily="31" charset="0"/>
              </a:rPr>
              <a:t>d</a:t>
            </a:r>
            <a:r>
              <a:rPr lang="en-US" sz="1400" dirty="0">
                <a:latin typeface="Arial" pitchFamily="31" charset="0"/>
              </a:rPr>
              <a:t> </a:t>
            </a:r>
            <a:r>
              <a:rPr lang="en-US" sz="1400" dirty="0" err="1">
                <a:latin typeface="Arial" pitchFamily="31" charset="0"/>
              </a:rPr>
              <a:t>p</a:t>
            </a:r>
            <a:r>
              <a:rPr lang="en-US" sz="1400" b="1" dirty="0" err="1">
                <a:latin typeface="Arial" pitchFamily="31" charset="0"/>
              </a:rPr>
              <a:t>R</a:t>
            </a:r>
            <a:r>
              <a:rPr lang="en-US" sz="1400" dirty="0" err="1">
                <a:latin typeface="Arial" pitchFamily="31" charset="0"/>
              </a:rPr>
              <a:t>ezista</a:t>
            </a:r>
            <a:r>
              <a:rPr lang="en-US" sz="1400" dirty="0">
                <a:latin typeface="Arial" pitchFamily="31" charset="0"/>
              </a:rPr>
              <a:t> </a:t>
            </a:r>
            <a:r>
              <a:rPr lang="en-US" sz="1400" b="1" dirty="0">
                <a:latin typeface="Arial" pitchFamily="31" charset="0"/>
              </a:rPr>
              <a:t>O</a:t>
            </a:r>
            <a:r>
              <a:rPr lang="en-US" sz="1400" dirty="0">
                <a:latin typeface="Arial" pitchFamily="31" charset="0"/>
              </a:rPr>
              <a:t>nce </a:t>
            </a:r>
            <a:r>
              <a:rPr lang="en-US" sz="1400" b="1" dirty="0">
                <a:latin typeface="Arial" pitchFamily="31" charset="0"/>
              </a:rPr>
              <a:t>A</a:t>
            </a:r>
            <a:r>
              <a:rPr lang="en-US" sz="1400" dirty="0">
                <a:latin typeface="Arial" pitchFamily="31" charset="0"/>
              </a:rPr>
              <a:t> </a:t>
            </a:r>
            <a:r>
              <a:rPr lang="en-US" sz="1400" b="1" dirty="0">
                <a:latin typeface="Arial" pitchFamily="31" charset="0"/>
              </a:rPr>
              <a:t>D</a:t>
            </a:r>
            <a:r>
              <a:rPr lang="en-US" sz="1400" dirty="0">
                <a:latin typeface="Arial" pitchFamily="31" charset="0"/>
              </a:rPr>
              <a:t>ay </a:t>
            </a:r>
            <a:r>
              <a:rPr lang="en-US" sz="1400" b="1" dirty="0">
                <a:latin typeface="Arial" pitchFamily="31" charset="0"/>
              </a:rPr>
              <a:t>S</a:t>
            </a:r>
            <a:r>
              <a:rPr lang="en-US" sz="1400" dirty="0">
                <a:latin typeface="Arial" pitchFamily="31" charset="0"/>
              </a:rPr>
              <a:t>tudy</a:t>
            </a:r>
            <a:endParaRPr lang="en-US" sz="1400" dirty="0">
              <a:latin typeface="Arial" pitchFamily="-107" charset="0"/>
              <a:ea typeface="Arial" pitchFamily="-107" charset="0"/>
              <a:cs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7485724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Etravirine + Darunavir/r as Dual Therapy </a:t>
            </a:r>
            <a:r>
              <a:rPr lang="en-US" sz="27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sz="27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INROADS: Result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sz="2000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</a:t>
            </a:r>
            <a:r>
              <a:rPr lang="en-US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48:</a:t>
            </a:r>
            <a:r>
              <a:rPr lang="en-US" sz="2000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 </a:t>
            </a:r>
            <a:r>
              <a:rPr lang="en-US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Virologic Response</a:t>
            </a:r>
            <a:endParaRPr lang="en-US" sz="20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Ruane</a:t>
            </a:r>
            <a:r>
              <a:rPr lang="en-US" dirty="0"/>
              <a:t> PJ, et al. </a:t>
            </a:r>
            <a:r>
              <a:rPr lang="tr-TR" dirty="0"/>
              <a:t>HIV </a:t>
            </a:r>
            <a:r>
              <a:rPr lang="tr-TR" dirty="0" err="1"/>
              <a:t>Med</a:t>
            </a:r>
            <a:r>
              <a:rPr lang="tr-TR" dirty="0"/>
              <a:t>. 2015;16:288-96.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4717604"/>
              </p:ext>
            </p:extLst>
          </p:nvPr>
        </p:nvGraphicFramePr>
        <p:xfrm>
          <a:off x="458788" y="1744274"/>
          <a:ext cx="8229600" cy="41147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-2" y="5939793"/>
            <a:ext cx="9147177" cy="45586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5760" rtlCol="0">
            <a:spAutoFit/>
          </a:bodyPr>
          <a:lstStyle/>
          <a:p>
            <a:r>
              <a:rPr lang="en-US" sz="1300" dirty="0">
                <a:latin typeface="Arial"/>
              </a:rPr>
              <a:t> CVR = confirmed virologic response; TLOVR = Time to loss of virologic; ITT: Intent-to-Treat. </a:t>
            </a:r>
            <a:br>
              <a:rPr lang="en-US" sz="1300" dirty="0">
                <a:latin typeface="Arial"/>
              </a:rPr>
            </a:br>
            <a:r>
              <a:rPr lang="en-US" sz="1300" dirty="0">
                <a:latin typeface="Arial"/>
              </a:rPr>
              <a:t> CVR allows patients who are </a:t>
            </a:r>
            <a:r>
              <a:rPr lang="en-US" sz="1300" dirty="0" err="1">
                <a:latin typeface="Arial"/>
              </a:rPr>
              <a:t>resuppressed</a:t>
            </a:r>
            <a:r>
              <a:rPr lang="en-US" sz="1300" dirty="0">
                <a:latin typeface="Arial"/>
              </a:rPr>
              <a:t> after failure to be counted as virologic responders.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63807" y="4758186"/>
            <a:ext cx="651726" cy="292388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r>
              <a:rPr lang="en-US" sz="1300" dirty="0">
                <a:solidFill>
                  <a:srgbClr val="FFFFFF"/>
                </a:solidFill>
                <a:latin typeface="Arial"/>
              </a:rPr>
              <a:t>40/45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0097" y="4758186"/>
            <a:ext cx="651726" cy="292388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r>
              <a:rPr lang="en-US" sz="1300" dirty="0">
                <a:solidFill>
                  <a:srgbClr val="FFFFFF"/>
                </a:solidFill>
                <a:latin typeface="Arial"/>
              </a:rPr>
              <a:t>40/54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39673" y="4758186"/>
            <a:ext cx="651726" cy="292388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r>
              <a:rPr lang="en-US" sz="1300" dirty="0">
                <a:solidFill>
                  <a:srgbClr val="FFFFFF"/>
                </a:solidFill>
                <a:latin typeface="Arial"/>
              </a:rPr>
              <a:t>39/54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294329" y="4758186"/>
            <a:ext cx="651726" cy="292388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r>
              <a:rPr lang="en-US" sz="1300" dirty="0">
                <a:solidFill>
                  <a:srgbClr val="FFFFFF"/>
                </a:solidFill>
                <a:latin typeface="Arial"/>
              </a:rPr>
              <a:t>37/54</a:t>
            </a:r>
          </a:p>
        </p:txBody>
      </p:sp>
    </p:spTree>
    <p:extLst>
      <p:ext uri="{BB962C8B-B14F-4D97-AF65-F5344CB8AC3E}">
        <p14:creationId xmlns:p14="http://schemas.microsoft.com/office/powerpoint/2010/main" val="1366134245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Etravirine + Darunavir/r  as Dual Therapy </a:t>
            </a:r>
            <a:r>
              <a:rPr lang="en-US" sz="27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sz="27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INROADS: Conclusions</a:t>
            </a:r>
            <a:endParaRPr lang="en-US" sz="2800" dirty="0"/>
          </a:p>
        </p:txBody>
      </p:sp>
      <p:sp>
        <p:nvSpPr>
          <p:cNvPr id="9" name="Content Placeholder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Ruane</a:t>
            </a:r>
            <a:r>
              <a:rPr lang="en-US" dirty="0"/>
              <a:t> PJ, et al. </a:t>
            </a:r>
            <a:r>
              <a:rPr lang="tr-TR" dirty="0"/>
              <a:t>HIV </a:t>
            </a:r>
            <a:r>
              <a:rPr lang="tr-TR" dirty="0" err="1"/>
              <a:t>Med</a:t>
            </a:r>
            <a:r>
              <a:rPr lang="tr-TR" dirty="0"/>
              <a:t>. 2015;16:288-96.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0" y="2550024"/>
          <a:ext cx="9144000" cy="200863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Conclusions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“Etravirine 400 mg and darunavir/ritonavir 800/100 mg as a two-drug once-daily regimen in treatment-experienced subjects or treatment-naïve subjects with transmitted resistance was </a:t>
                      </a:r>
                      <a:r>
                        <a:rPr lang="en-US" sz="2000" b="0" dirty="0" err="1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virologically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efficacious and well tolerated.”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5543666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790929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46503</TotalTime>
  <Words>287</Words>
  <Application>Microsoft Office PowerPoint</Application>
  <PresentationFormat>On-screen Show (4:3)</PresentationFormat>
  <Paragraphs>23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ＭＳ Ｐゴシック</vt:lpstr>
      <vt:lpstr>Arial</vt:lpstr>
      <vt:lpstr>Geneva</vt:lpstr>
      <vt:lpstr>Lucida Grande</vt:lpstr>
      <vt:lpstr>Times New Roman</vt:lpstr>
      <vt:lpstr>NCRC</vt:lpstr>
      <vt:lpstr>Etravirine plus Darunavir/r as Dual Therapy  INROADS Trial</vt:lpstr>
      <vt:lpstr>Etravirine + Darunavir/r as Dual Therapy  INROADS: Design</vt:lpstr>
      <vt:lpstr>Etravirine + Darunavir/r as Dual Therapy  INROADS: Result</vt:lpstr>
      <vt:lpstr>Etravirine + Darunavir/r  as Dual Therapy  INROADS: Conclusions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2101</cp:revision>
  <cp:lastPrinted>2008-02-05T14:34:24Z</cp:lastPrinted>
  <dcterms:created xsi:type="dcterms:W3CDTF">2010-11-28T05:36:22Z</dcterms:created>
  <dcterms:modified xsi:type="dcterms:W3CDTF">2020-02-21T19:32:38Z</dcterms:modified>
</cp:coreProperties>
</file>