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288" r:id="rId2"/>
    <p:sldId id="289" r:id="rId3"/>
    <p:sldId id="315" r:id="rId4"/>
    <p:sldId id="316" r:id="rId5"/>
    <p:sldId id="290" r:id="rId6"/>
    <p:sldId id="1125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ITT, M=F*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 50 copies/mL</c:v>
                </c:pt>
                <c:pt idx="1">
                  <c:v>&lt; 200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77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3-8249-AEB5-7C75C7F0A9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 Treated </c:v>
                </c:pt>
              </c:strCache>
            </c:strRef>
          </c:tx>
          <c:spPr>
            <a:solidFill>
              <a:srgbClr val="58707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 50 copies/mL</c:v>
                </c:pt>
                <c:pt idx="1">
                  <c:v>&lt; 200 copies/mL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88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3-8249-AEB5-7C75C7F0A9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060332760"/>
        <c:axId val="2110423720"/>
      </c:barChart>
      <c:catAx>
        <c:axId val="-2060332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HIV RNA Threshold 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104237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104237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06248177311169E-2"/>
              <c:y val="0.14257349331904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603327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445612058909303"/>
          <c:y val="1.8543358318437099E-2"/>
          <c:w val="0.5229799747253820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5CC87-9824-8A4F-85DD-A52EBF403E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7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/>
              <a:t>Once Daily </a:t>
            </a:r>
            <a:r>
              <a:rPr lang="en-US" sz="2700" b="0" dirty="0" err="1"/>
              <a:t>Etravirine</a:t>
            </a:r>
            <a:r>
              <a:rPr lang="en-US" sz="2700" b="0" dirty="0"/>
              <a:t> in Treatment-Naïve Adults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>08-2070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AD658-E4B0-964E-8E65-C59335FB5D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77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5257800" y="3657600"/>
            <a:ext cx="762000" cy="1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 Daily Etravirine in Treatment-Naïve Adults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08-2070: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Floris</a:t>
            </a:r>
            <a:r>
              <a:rPr lang="en-US" dirty="0"/>
              <a:t>-Moore MA, et al. </a:t>
            </a:r>
            <a:r>
              <a:rPr lang="hr-HR" dirty="0"/>
              <a:t>Antivir Ther. 2016;21:55-64.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31856" y="3107488"/>
            <a:ext cx="2816572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QD +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Tenofovir-emtricitabine QD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79)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20954"/>
              </p:ext>
            </p:extLst>
          </p:nvPr>
        </p:nvGraphicFramePr>
        <p:xfrm>
          <a:off x="381000" y="1717184"/>
          <a:ext cx="5066756" cy="387283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66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08-2070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6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2, single-arm trial assessing activity, safety, and tolerability of once-daily etravirine with tenofovir DF-emtricitabine in treatment-naïve adults with HIV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79)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HIV RNA &gt;1000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etravirine or TDF-FTC 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 QD + tenofovir-emtricitabine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1" y="6074483"/>
            <a:ext cx="915924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 pitchFamily="31" charset="0"/>
              </a:rPr>
              <a:t>*</a:t>
            </a:r>
            <a:r>
              <a:rPr lang="en-US" sz="1400" dirty="0">
                <a:latin typeface="Arial"/>
              </a:rPr>
              <a:t>ITT: Intent-to-Treat, M=F: missing equals failure</a:t>
            </a:r>
          </a:p>
        </p:txBody>
      </p:sp>
    </p:spTree>
    <p:extLst>
      <p:ext uri="{BB962C8B-B14F-4D97-AF65-F5344CB8AC3E}">
        <p14:creationId xmlns:p14="http://schemas.microsoft.com/office/powerpoint/2010/main" val="229419744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 Daily Etravirine in Treatment-Naïve Adults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08-2070: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(all patients taking ETR + TDF-FTC 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Floris</a:t>
            </a:r>
            <a:r>
              <a:rPr lang="en-US" dirty="0"/>
              <a:t>-Moore MA, et al. </a:t>
            </a:r>
            <a:r>
              <a:rPr lang="hr-HR" dirty="0"/>
              <a:t>Antivir Ther. 2016;21:55-64.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635339"/>
              </p:ext>
            </p:extLst>
          </p:nvPr>
        </p:nvGraphicFramePr>
        <p:xfrm>
          <a:off x="457200" y="177176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" y="6057771"/>
            <a:ext cx="915924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 pitchFamily="31" charset="0"/>
              </a:rPr>
              <a:t>*</a:t>
            </a:r>
            <a:r>
              <a:rPr lang="en-US" sz="1400" dirty="0">
                <a:latin typeface="Arial"/>
              </a:rPr>
              <a:t>ITT: Intent-to-Treat, M=F: missing equals failure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3202" y="4942018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61/79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7236" y="4942018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61/69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74137" y="4942018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65/79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8171" y="4942018"/>
            <a:ext cx="651726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65/69</a:t>
            </a:r>
          </a:p>
        </p:txBody>
      </p:sp>
    </p:spTree>
    <p:extLst>
      <p:ext uri="{BB962C8B-B14F-4D97-AF65-F5344CB8AC3E}">
        <p14:creationId xmlns:p14="http://schemas.microsoft.com/office/powerpoint/2010/main" val="16491297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 Daily Etravirine in Treatment-Naïve Adults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08-2070: Result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Floris</a:t>
            </a:r>
            <a:r>
              <a:rPr lang="en-US" dirty="0"/>
              <a:t>-Moore MA, et al. </a:t>
            </a:r>
            <a:r>
              <a:rPr lang="hr-HR" dirty="0"/>
              <a:t>Antivir Ther. 2016;21:55-64.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/>
          </p:nvPr>
        </p:nvGraphicFramePr>
        <p:xfrm>
          <a:off x="865614" y="1556428"/>
          <a:ext cx="7388352" cy="43433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6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33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Clinical Adverse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Events and Laboratory Abnormalities through Week 48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91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Variable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Frequency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57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Rash (any grade)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 (6.3)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grade</a:t>
                      </a:r>
                      <a:r>
                        <a:rPr lang="en-US" sz="1600" b="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2 or higher event</a:t>
                      </a:r>
                      <a:endParaRPr lang="en-US" sz="1600" b="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 (22.8)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New/worsened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grade 3 or 4 sign/symptom 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 (12.7)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or ALT elevation (Grade 2 or higher)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 (6.3)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Grade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2 creatinine elevation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 (2.5)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New/worsened</a:t>
                      </a:r>
                      <a:r>
                        <a:rPr lang="en-US" sz="1600" b="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grade 3 or 4 laboratory abnormality </a:t>
                      </a:r>
                      <a:endParaRPr lang="en-US" sz="1600" b="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(7.6)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663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Etravirine discontinued due to toxicity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(3.8)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7430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Once Daily Etravirine in Treatment-Naïve Adults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08-2070: 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Floris</a:t>
            </a:r>
            <a:r>
              <a:rPr lang="en-US" dirty="0"/>
              <a:t>-Moore MA, et al. </a:t>
            </a:r>
            <a:r>
              <a:rPr lang="hr-HR" dirty="0"/>
              <a:t>Antivir Ther. 2016;21:55-64.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616872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“In this study of ARV-naive HIV-positive adults, once-daily ETR with TDF/FTC had acceptable antiviral activity and was well-tolerated. Once-daily ETR may be a plausible option as part of a combination ARV regimen for treatment-naive individuals.”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64413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8081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46480</TotalTime>
  <Words>355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Once Daily Etravirine in Treatment-Naïve Adults 08-2070 Trial</vt:lpstr>
      <vt:lpstr>Once Daily Etravirine in Treatment-Naïve Adults 08-2070: Design</vt:lpstr>
      <vt:lpstr>Once Daily Etravirine in Treatment-Naïve Adults 08-2070: Result</vt:lpstr>
      <vt:lpstr>Once Daily Etravirine in Treatment-Naïve Adults 08-2070: Result</vt:lpstr>
      <vt:lpstr>Once Daily Etravirine in Treatment-Naïve Adults 08-2070: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2092</cp:revision>
  <cp:lastPrinted>2008-02-05T14:34:24Z</cp:lastPrinted>
  <dcterms:created xsi:type="dcterms:W3CDTF">2010-11-28T05:36:22Z</dcterms:created>
  <dcterms:modified xsi:type="dcterms:W3CDTF">2020-02-21T19:10:13Z</dcterms:modified>
</cp:coreProperties>
</file>