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8"/>
  </p:notesMasterIdLst>
  <p:handoutMasterIdLst>
    <p:handoutMasterId r:id="rId9"/>
  </p:handoutMasterIdLst>
  <p:sldIdLst>
    <p:sldId id="283" r:id="rId2"/>
    <p:sldId id="284" r:id="rId3"/>
    <p:sldId id="285" r:id="rId4"/>
    <p:sldId id="286" r:id="rId5"/>
    <p:sldId id="287" r:id="rId6"/>
    <p:sldId id="1126" r:id="rId7"/>
  </p:sldIdLst>
  <p:sldSz cx="9144000" cy="6858000" type="screen4x3"/>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737F"/>
    <a:srgbClr val="DBE4E9"/>
    <a:srgbClr val="196297"/>
    <a:srgbClr val="E3E3E3"/>
    <a:srgbClr val="326496"/>
    <a:srgbClr val="676767"/>
    <a:srgbClr val="6C6C6C"/>
    <a:srgbClr val="757575"/>
    <a:srgbClr val="C2C2C2"/>
    <a:srgbClr val="B5CE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55" autoAdjust="0"/>
    <p:restoredTop sz="94761" autoAdjust="0"/>
  </p:normalViewPr>
  <p:slideViewPr>
    <p:cSldViewPr snapToGrid="0" showGuides="1">
      <p:cViewPr varScale="1">
        <p:scale>
          <a:sx n="85" d="100"/>
          <a:sy n="85" d="100"/>
        </p:scale>
        <p:origin x="1258" y="34"/>
      </p:cViewPr>
      <p:guideLst>
        <p:guide orient="horz" pos="4319"/>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3" d="100"/>
        <a:sy n="163" d="100"/>
      </p:scale>
      <p:origin x="0" y="5952"/>
    </p:cViewPr>
  </p:sorterViewPr>
  <p:notesViewPr>
    <p:cSldViewPr snapToGrid="0" showGuides="1">
      <p:cViewPr varScale="1">
        <p:scale>
          <a:sx n="78" d="100"/>
          <a:sy n="78" d="100"/>
        </p:scale>
        <p:origin x="-2680" y="-96"/>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9227422961019"/>
          <c:y val="0.11943591426071699"/>
          <c:w val="0.84453618644891604"/>
          <c:h val="0.68656587898663402"/>
        </c:manualLayout>
      </c:layout>
      <c:barChart>
        <c:barDir val="col"/>
        <c:grouping val="clustered"/>
        <c:varyColors val="0"/>
        <c:ser>
          <c:idx val="0"/>
          <c:order val="0"/>
          <c:tx>
            <c:strRef>
              <c:f>Sheet1!$B$1</c:f>
              <c:strCache>
                <c:ptCount val="1"/>
                <c:pt idx="0">
                  <c:v>Etravirine Arm</c:v>
                </c:pt>
              </c:strCache>
            </c:strRef>
          </c:tx>
          <c:spPr>
            <a:solidFill>
              <a:schemeClr val="accent1"/>
            </a:solidFill>
            <a:ln w="12700">
              <a:noFill/>
            </a:ln>
            <a:effectLst/>
            <a:scene3d>
              <a:camera prst="orthographicFront"/>
              <a:lightRig rig="threePt" dir="t"/>
            </a:scene3d>
            <a:sp3d>
              <a:bevelT/>
            </a:sp3d>
          </c:spPr>
          <c:invertIfNegative val="0"/>
          <c:dLbls>
            <c:numFmt formatCode="0" sourceLinked="0"/>
            <c:spPr>
              <a:noFill/>
            </c:spPr>
            <c:txPr>
              <a:bodyPr/>
              <a:lstStyle/>
              <a:p>
                <a:pPr>
                  <a:defRPr sz="1600" b="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c:v>
                </c:pt>
                <c:pt idx="1">
                  <c:v>≤100,000 copies/mL</c:v>
                </c:pt>
                <c:pt idx="2">
                  <c:v>&gt;100,000 copies/mL</c:v>
                </c:pt>
              </c:strCache>
            </c:strRef>
          </c:cat>
          <c:val>
            <c:numRef>
              <c:f>Sheet1!$B$2:$B$4</c:f>
              <c:numCache>
                <c:formatCode>0</c:formatCode>
                <c:ptCount val="3"/>
                <c:pt idx="0">
                  <c:v>75.900000000000006</c:v>
                </c:pt>
                <c:pt idx="1">
                  <c:v>76.900000000000006</c:v>
                </c:pt>
                <c:pt idx="2">
                  <c:v>74.099999999999994</c:v>
                </c:pt>
              </c:numCache>
            </c:numRef>
          </c:val>
          <c:extLst>
            <c:ext xmlns:c16="http://schemas.microsoft.com/office/drawing/2014/chart" uri="{C3380CC4-5D6E-409C-BE32-E72D297353CC}">
              <c16:uniqueId val="{00000000-6268-C642-BDB4-FDA497847F99}"/>
            </c:ext>
          </c:extLst>
        </c:ser>
        <c:ser>
          <c:idx val="1"/>
          <c:order val="1"/>
          <c:tx>
            <c:strRef>
              <c:f>Sheet1!$C$1</c:f>
              <c:strCache>
                <c:ptCount val="1"/>
                <c:pt idx="0">
                  <c:v>Efavirenz Arm</c:v>
                </c:pt>
              </c:strCache>
            </c:strRef>
          </c:tx>
          <c:spPr>
            <a:solidFill>
              <a:srgbClr val="718E25"/>
            </a:solidFill>
            <a:ln>
              <a:noFill/>
            </a:ln>
            <a:effectLst/>
            <a:scene3d>
              <a:camera prst="orthographicFront"/>
              <a:lightRig rig="threePt" dir="t"/>
            </a:scene3d>
            <a:sp3d>
              <a:bevelT/>
            </a:sp3d>
          </c:spPr>
          <c:invertIfNegative val="0"/>
          <c:dLbls>
            <c:spPr>
              <a:noFill/>
              <a:ln>
                <a:noFill/>
              </a:ln>
              <a:effectLst/>
            </c:spPr>
            <c:txPr>
              <a:bodyPr/>
              <a:lstStyle/>
              <a:p>
                <a:pPr>
                  <a:defRPr sz="1600" b="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All </c:v>
                </c:pt>
                <c:pt idx="1">
                  <c:v>≤100,000 copies/mL</c:v>
                </c:pt>
                <c:pt idx="2">
                  <c:v>&gt;100,000 copies/mL</c:v>
                </c:pt>
              </c:strCache>
            </c:strRef>
          </c:cat>
          <c:val>
            <c:numRef>
              <c:f>Sheet1!$C$2:$C$4</c:f>
              <c:numCache>
                <c:formatCode>0</c:formatCode>
                <c:ptCount val="3"/>
                <c:pt idx="0">
                  <c:v>74.400000000000006</c:v>
                </c:pt>
                <c:pt idx="1">
                  <c:v>78.400000000000006</c:v>
                </c:pt>
                <c:pt idx="2">
                  <c:v>66.7</c:v>
                </c:pt>
              </c:numCache>
            </c:numRef>
          </c:val>
          <c:extLst>
            <c:ext xmlns:c16="http://schemas.microsoft.com/office/drawing/2014/chart" uri="{C3380CC4-5D6E-409C-BE32-E72D297353CC}">
              <c16:uniqueId val="{00000001-6268-C642-BDB4-FDA497847F99}"/>
            </c:ext>
          </c:extLst>
        </c:ser>
        <c:dLbls>
          <c:showLegendKey val="0"/>
          <c:showVal val="1"/>
          <c:showCatName val="0"/>
          <c:showSerName val="0"/>
          <c:showPercent val="0"/>
          <c:showBubbleSize val="0"/>
        </c:dLbls>
        <c:gapWidth val="75"/>
        <c:axId val="2110302856"/>
        <c:axId val="2075783432"/>
      </c:barChart>
      <c:catAx>
        <c:axId val="2110302856"/>
        <c:scaling>
          <c:orientation val="minMax"/>
        </c:scaling>
        <c:delete val="0"/>
        <c:axPos val="b"/>
        <c:title>
          <c:tx>
            <c:rich>
              <a:bodyPr/>
              <a:lstStyle/>
              <a:p>
                <a:pPr>
                  <a:defRPr/>
                </a:pPr>
                <a:r>
                  <a:rPr lang="en-US" dirty="0"/>
                  <a:t>Baseline HIV RNA Level</a:t>
                </a:r>
              </a:p>
            </c:rich>
          </c:tx>
          <c:layout>
            <c:manualLayout>
              <c:xMode val="edge"/>
              <c:yMode val="edge"/>
              <c:x val="0.51800379119276796"/>
              <c:y val="0.91252404804728504"/>
            </c:manualLayout>
          </c:layout>
          <c:overlay val="0"/>
        </c:title>
        <c:numFmt formatCode="General" sourceLinked="0"/>
        <c:majorTickMark val="out"/>
        <c:minorTickMark val="none"/>
        <c:tickLblPos val="nextTo"/>
        <c:spPr>
          <a:ln w="12700" cap="flat" cmpd="sng" algn="ctr">
            <a:solidFill>
              <a:srgbClr val="000000"/>
            </a:solidFill>
            <a:prstDash val="solid"/>
            <a:round/>
            <a:headEnd type="none" w="med" len="med"/>
            <a:tailEnd type="none" w="med" len="med"/>
          </a:ln>
        </c:spPr>
        <c:txPr>
          <a:bodyPr/>
          <a:lstStyle/>
          <a:p>
            <a:pPr>
              <a:defRPr sz="1600" b="0"/>
            </a:pPr>
            <a:endParaRPr lang="en-US"/>
          </a:p>
        </c:txPr>
        <c:crossAx val="2075783432"/>
        <c:crosses val="autoZero"/>
        <c:auto val="1"/>
        <c:lblAlgn val="ctr"/>
        <c:lblOffset val="1"/>
        <c:tickLblSkip val="1"/>
        <c:tickMarkSkip val="1"/>
        <c:noMultiLvlLbl val="0"/>
      </c:catAx>
      <c:valAx>
        <c:axId val="2075783432"/>
        <c:scaling>
          <c:orientation val="minMax"/>
          <c:max val="100"/>
          <c:min val="0"/>
        </c:scaling>
        <c:delete val="0"/>
        <c:axPos val="l"/>
        <c:title>
          <c:tx>
            <c:rich>
              <a:bodyPr/>
              <a:lstStyle/>
              <a:p>
                <a:pPr>
                  <a:defRPr/>
                </a:pPr>
                <a:r>
                  <a:rPr lang="en-US" sz="1600" b="1" i="0" baseline="0" dirty="0">
                    <a:effectLst/>
                  </a:rPr>
                  <a:t>HIV RNA &lt;50 copies/mL (%)</a:t>
                </a:r>
                <a:endParaRPr lang="en-US" sz="1600" dirty="0">
                  <a:effectLst/>
                </a:endParaRPr>
              </a:p>
            </c:rich>
          </c:tx>
          <c:layout>
            <c:manualLayout>
              <c:xMode val="edge"/>
              <c:yMode val="edge"/>
              <c:x val="1.21680276076602E-2"/>
              <c:y val="0.15134544737886599"/>
            </c:manualLayout>
          </c:layout>
          <c:overlay val="0"/>
        </c:title>
        <c:numFmt formatCode="0" sourceLinked="0"/>
        <c:majorTickMark val="out"/>
        <c:minorTickMark val="none"/>
        <c:tickLblPos val="nextTo"/>
        <c:spPr>
          <a:ln w="12700">
            <a:solidFill>
              <a:srgbClr val="000000"/>
            </a:solidFill>
          </a:ln>
        </c:spPr>
        <c:txPr>
          <a:bodyPr/>
          <a:lstStyle/>
          <a:p>
            <a:pPr>
              <a:defRPr sz="1600" b="0"/>
            </a:pPr>
            <a:endParaRPr lang="en-US"/>
          </a:p>
        </c:txPr>
        <c:crossAx val="2110302856"/>
        <c:crosses val="autoZero"/>
        <c:crossBetween val="between"/>
        <c:majorUnit val="20"/>
        <c:minorUnit val="20"/>
      </c:valAx>
      <c:spPr>
        <a:solidFill>
          <a:srgbClr val="E6EBF2"/>
        </a:solidFill>
        <a:ln w="12700" cap="flat" cmpd="sng" algn="ctr">
          <a:solidFill>
            <a:srgbClr val="000000"/>
          </a:solidFill>
          <a:prstDash val="solid"/>
          <a:round/>
          <a:headEnd type="none" w="med" len="med"/>
          <a:tailEnd type="none" w="med" len="med"/>
        </a:ln>
        <a:effectLst/>
      </c:spPr>
    </c:plotArea>
    <c:legend>
      <c:legendPos val="t"/>
      <c:legendEntry>
        <c:idx val="0"/>
        <c:txPr>
          <a:bodyPr/>
          <a:lstStyle/>
          <a:p>
            <a:pPr algn="r">
              <a:defRPr sz="1800" b="0"/>
            </a:pPr>
            <a:endParaRPr lang="en-US"/>
          </a:p>
        </c:txPr>
      </c:legendEntry>
      <c:layout>
        <c:manualLayout>
          <c:xMode val="edge"/>
          <c:yMode val="edge"/>
          <c:x val="0.368451565082142"/>
          <c:y val="1.8543358318437099E-2"/>
          <c:w val="0.576373092252357"/>
          <c:h val="8.1576179701191798E-2"/>
        </c:manualLayout>
      </c:layout>
      <c:overlay val="0"/>
      <c:spPr>
        <a:noFill/>
      </c:spPr>
      <c:txPr>
        <a:bodyPr/>
        <a:lstStyle/>
        <a:p>
          <a:pPr algn="r">
            <a:defRPr sz="1800" b="0"/>
          </a:pPr>
          <a:endParaRPr lang="en-US"/>
        </a:p>
      </c:tx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800" b="1" i="0">
          <a:solidFill>
            <a:srgbClr val="000000"/>
          </a:solidFill>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sz="1800"/>
            </a:pPr>
            <a:r>
              <a:rPr lang="en-US" sz="1800" dirty="0"/>
              <a:t>Grade 1-4 Neuropsychiatric</a:t>
            </a:r>
            <a:r>
              <a:rPr lang="en-US" sz="1800" baseline="0" dirty="0"/>
              <a:t> Adverse Events</a:t>
            </a:r>
            <a:endParaRPr lang="en-US" sz="1800" dirty="0"/>
          </a:p>
        </c:rich>
      </c:tx>
      <c:layout>
        <c:manualLayout>
          <c:xMode val="edge"/>
          <c:yMode val="edge"/>
          <c:x val="0.198000510352873"/>
          <c:y val="0"/>
        </c:manualLayout>
      </c:layout>
      <c:overlay val="0"/>
    </c:title>
    <c:autoTitleDeleted val="0"/>
    <c:plotArea>
      <c:layout>
        <c:manualLayout>
          <c:layoutTarget val="inner"/>
          <c:xMode val="edge"/>
          <c:yMode val="edge"/>
          <c:x val="0.12032322348595299"/>
          <c:y val="8.4951662162753294E-2"/>
          <c:w val="0.85359895985224099"/>
          <c:h val="0.74095802567007396"/>
        </c:manualLayout>
      </c:layout>
      <c:lineChart>
        <c:grouping val="standard"/>
        <c:varyColors val="0"/>
        <c:ser>
          <c:idx val="1"/>
          <c:order val="0"/>
          <c:tx>
            <c:strRef>
              <c:f>Sheet1!$C$1</c:f>
              <c:strCache>
                <c:ptCount val="1"/>
                <c:pt idx="0">
                  <c:v> Efavirenz Arm</c:v>
                </c:pt>
              </c:strCache>
            </c:strRef>
          </c:tx>
          <c:spPr>
            <a:ln w="25400" cmpd="sng">
              <a:solidFill>
                <a:srgbClr val="718E25"/>
              </a:solidFill>
            </a:ln>
            <a:effectLst/>
          </c:spPr>
          <c:marker>
            <c:spPr>
              <a:solidFill>
                <a:srgbClr val="718E25"/>
              </a:solidFill>
              <a:ln w="19050" cmpd="sng">
                <a:solidFill>
                  <a:srgbClr val="718E25"/>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0-9877-F443-9517-E2D4EA36B6AC}"/>
                </c:ext>
              </c:extLst>
            </c:dLbl>
            <c:dLbl>
              <c:idx val="3"/>
              <c:layout>
                <c:manualLayout>
                  <c:x val="-1.4080271216098001E-2"/>
                  <c:y val="-5.498858621757869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877-F443-9517-E2D4EA36B6AC}"/>
                </c:ext>
              </c:extLst>
            </c:dLbl>
            <c:spPr>
              <a:noFill/>
              <a:ln>
                <a:noFill/>
              </a:ln>
              <a:effectLst/>
            </c:spPr>
            <c:txPr>
              <a:bodyPr/>
              <a:lstStyle/>
              <a:p>
                <a:pPr>
                  <a:defRPr sz="1400" baseline="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Sheet1!$A$2:$A$28</c:f>
              <c:numCache>
                <c:formatCode>General</c:formatCode>
                <c:ptCount val="27"/>
                <c:pt idx="0" formatCode="0">
                  <c:v>0</c:v>
                </c:pt>
                <c:pt idx="2" formatCode="0">
                  <c:v>4</c:v>
                </c:pt>
                <c:pt idx="4" formatCode="0">
                  <c:v>8</c:v>
                </c:pt>
                <c:pt idx="6">
                  <c:v>12</c:v>
                </c:pt>
                <c:pt idx="8" formatCode="0">
                  <c:v>16</c:v>
                </c:pt>
                <c:pt idx="10" formatCode="0">
                  <c:v>20</c:v>
                </c:pt>
                <c:pt idx="12" formatCode="0">
                  <c:v>24</c:v>
                </c:pt>
                <c:pt idx="14" formatCode="0">
                  <c:v>28</c:v>
                </c:pt>
                <c:pt idx="16" formatCode="0">
                  <c:v>32</c:v>
                </c:pt>
                <c:pt idx="18" formatCode="0">
                  <c:v>36</c:v>
                </c:pt>
                <c:pt idx="20" formatCode="0">
                  <c:v>40</c:v>
                </c:pt>
                <c:pt idx="22" formatCode="0">
                  <c:v>44</c:v>
                </c:pt>
                <c:pt idx="24" formatCode="0">
                  <c:v>48</c:v>
                </c:pt>
                <c:pt idx="26" formatCode="0">
                  <c:v>52</c:v>
                </c:pt>
              </c:numCache>
            </c:numRef>
          </c:cat>
          <c:val>
            <c:numRef>
              <c:f>Sheet1!$C$2:$C$28</c:f>
              <c:numCache>
                <c:formatCode>General</c:formatCode>
                <c:ptCount val="27"/>
                <c:pt idx="0" formatCode="0.0">
                  <c:v>0</c:v>
                </c:pt>
                <c:pt idx="1">
                  <c:v>39.700000000000003</c:v>
                </c:pt>
                <c:pt idx="3">
                  <c:v>29.2</c:v>
                </c:pt>
                <c:pt idx="6">
                  <c:v>24.3</c:v>
                </c:pt>
                <c:pt idx="12">
                  <c:v>24.3</c:v>
                </c:pt>
                <c:pt idx="18">
                  <c:v>20.9</c:v>
                </c:pt>
                <c:pt idx="24">
                  <c:v>21.5</c:v>
                </c:pt>
              </c:numCache>
            </c:numRef>
          </c:val>
          <c:smooth val="0"/>
          <c:extLst>
            <c:ext xmlns:c16="http://schemas.microsoft.com/office/drawing/2014/chart" uri="{C3380CC4-5D6E-409C-BE32-E72D297353CC}">
              <c16:uniqueId val="{00000002-9877-F443-9517-E2D4EA36B6AC}"/>
            </c:ext>
          </c:extLst>
        </c:ser>
        <c:ser>
          <c:idx val="0"/>
          <c:order val="1"/>
          <c:tx>
            <c:strRef>
              <c:f>Sheet1!$B$1</c:f>
              <c:strCache>
                <c:ptCount val="1"/>
                <c:pt idx="0">
                  <c:v> Etravirine Arm</c:v>
                </c:pt>
              </c:strCache>
            </c:strRef>
          </c:tx>
          <c:spPr>
            <a:ln w="25400" cap="rnd" cmpd="sng" algn="ctr">
              <a:solidFill>
                <a:srgbClr val="003A78"/>
              </a:solidFill>
              <a:prstDash val="solid"/>
              <a:round/>
              <a:headEnd type="none" w="med" len="med"/>
              <a:tailEnd type="none" w="med" len="med"/>
            </a:ln>
            <a:effectLst/>
          </c:spPr>
          <c:marker>
            <c:symbol val="circle"/>
            <c:size val="8"/>
            <c:spPr>
              <a:solidFill>
                <a:srgbClr val="003A78"/>
              </a:solidFill>
              <a:ln w="28575" cap="rnd" cmpd="sng" algn="ctr">
                <a:solidFill>
                  <a:srgbClr val="003A78"/>
                </a:solidFill>
                <a:prstDash val="solid"/>
                <a:round/>
                <a:headEnd type="none" w="med" len="med"/>
                <a:tailEnd type="none" w="med" len="med"/>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3-9877-F443-9517-E2D4EA36B6AC}"/>
                </c:ext>
              </c:extLst>
            </c:dLbl>
            <c:dLbl>
              <c:idx val="1"/>
              <c:layout>
                <c:manualLayout>
                  <c:x val="-1.7938295907455999E-2"/>
                  <c:y val="-5.073687415021550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877-F443-9517-E2D4EA36B6AC}"/>
                </c:ext>
              </c:extLst>
            </c:dLbl>
            <c:spPr>
              <a:noFill/>
              <a:ln>
                <a:noFill/>
              </a:ln>
              <a:effectLst/>
            </c:spPr>
            <c:txPr>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Sheet1!$A$2:$A$28</c:f>
              <c:numCache>
                <c:formatCode>General</c:formatCode>
                <c:ptCount val="27"/>
                <c:pt idx="0" formatCode="0">
                  <c:v>0</c:v>
                </c:pt>
                <c:pt idx="2" formatCode="0">
                  <c:v>4</c:v>
                </c:pt>
                <c:pt idx="4" formatCode="0">
                  <c:v>8</c:v>
                </c:pt>
                <c:pt idx="6">
                  <c:v>12</c:v>
                </c:pt>
                <c:pt idx="8" formatCode="0">
                  <c:v>16</c:v>
                </c:pt>
                <c:pt idx="10" formatCode="0">
                  <c:v>20</c:v>
                </c:pt>
                <c:pt idx="12" formatCode="0">
                  <c:v>24</c:v>
                </c:pt>
                <c:pt idx="14" formatCode="0">
                  <c:v>28</c:v>
                </c:pt>
                <c:pt idx="16" formatCode="0">
                  <c:v>32</c:v>
                </c:pt>
                <c:pt idx="18" formatCode="0">
                  <c:v>36</c:v>
                </c:pt>
                <c:pt idx="20" formatCode="0">
                  <c:v>40</c:v>
                </c:pt>
                <c:pt idx="22" formatCode="0">
                  <c:v>44</c:v>
                </c:pt>
                <c:pt idx="24" formatCode="0">
                  <c:v>48</c:v>
                </c:pt>
                <c:pt idx="26" formatCode="0">
                  <c:v>52</c:v>
                </c:pt>
              </c:numCache>
            </c:numRef>
          </c:cat>
          <c:val>
            <c:numRef>
              <c:f>Sheet1!$B$2:$B$28</c:f>
              <c:numCache>
                <c:formatCode>0.0</c:formatCode>
                <c:ptCount val="27"/>
                <c:pt idx="0">
                  <c:v>0</c:v>
                </c:pt>
                <c:pt idx="1">
                  <c:v>13.9</c:v>
                </c:pt>
                <c:pt idx="3">
                  <c:v>8.6</c:v>
                </c:pt>
                <c:pt idx="6">
                  <c:v>8.6999999999999993</c:v>
                </c:pt>
                <c:pt idx="12">
                  <c:v>8.8000000000000007</c:v>
                </c:pt>
                <c:pt idx="18" formatCode="General">
                  <c:v>10.8</c:v>
                </c:pt>
                <c:pt idx="24" formatCode="General">
                  <c:v>6.3</c:v>
                </c:pt>
              </c:numCache>
            </c:numRef>
          </c:val>
          <c:smooth val="0"/>
          <c:extLst>
            <c:ext xmlns:c16="http://schemas.microsoft.com/office/drawing/2014/chart" uri="{C3380CC4-5D6E-409C-BE32-E72D297353CC}">
              <c16:uniqueId val="{00000005-9877-F443-9517-E2D4EA36B6AC}"/>
            </c:ext>
          </c:extLst>
        </c:ser>
        <c:dLbls>
          <c:showLegendKey val="0"/>
          <c:showVal val="1"/>
          <c:showCatName val="0"/>
          <c:showSerName val="0"/>
          <c:showPercent val="0"/>
          <c:showBubbleSize val="0"/>
        </c:dLbls>
        <c:marker val="1"/>
        <c:smooth val="0"/>
        <c:axId val="1840327576"/>
        <c:axId val="1840355144"/>
      </c:lineChart>
      <c:catAx>
        <c:axId val="1840327576"/>
        <c:scaling>
          <c:orientation val="minMax"/>
        </c:scaling>
        <c:delete val="0"/>
        <c:axPos val="b"/>
        <c:title>
          <c:tx>
            <c:rich>
              <a:bodyPr/>
              <a:lstStyle/>
              <a:p>
                <a:pPr>
                  <a:defRPr/>
                </a:pPr>
                <a:r>
                  <a:rPr lang="en-US" dirty="0"/>
                  <a:t>Week of Study</a:t>
                </a:r>
              </a:p>
            </c:rich>
          </c:tx>
          <c:layout>
            <c:manualLayout>
              <c:xMode val="edge"/>
              <c:yMode val="edge"/>
              <c:x val="0.43647905122970698"/>
              <c:y val="0.91783304185113102"/>
            </c:manualLayout>
          </c:layout>
          <c:overlay val="0"/>
        </c:title>
        <c:numFmt formatCode="0" sourceLinked="1"/>
        <c:majorTickMark val="out"/>
        <c:minorTickMark val="none"/>
        <c:tickLblPos val="nextTo"/>
        <c:spPr>
          <a:ln w="12700" cap="flat" cmpd="sng" algn="ctr">
            <a:solidFill>
              <a:srgbClr val="000000"/>
            </a:solidFill>
            <a:prstDash val="solid"/>
            <a:round/>
            <a:headEnd type="none" w="med" len="med"/>
            <a:tailEnd type="none" w="med" len="med"/>
          </a:ln>
        </c:spPr>
        <c:txPr>
          <a:bodyPr/>
          <a:lstStyle/>
          <a:p>
            <a:pPr>
              <a:defRPr sz="1600"/>
            </a:pPr>
            <a:endParaRPr lang="en-US"/>
          </a:p>
        </c:txPr>
        <c:crossAx val="1840355144"/>
        <c:crosses val="autoZero"/>
        <c:auto val="1"/>
        <c:lblAlgn val="ctr"/>
        <c:lblOffset val="1"/>
        <c:tickLblSkip val="1"/>
        <c:tickMarkSkip val="1"/>
        <c:noMultiLvlLbl val="0"/>
      </c:catAx>
      <c:valAx>
        <c:axId val="1840355144"/>
        <c:scaling>
          <c:orientation val="minMax"/>
          <c:max val="50"/>
        </c:scaling>
        <c:delete val="0"/>
        <c:axPos val="l"/>
        <c:title>
          <c:tx>
            <c:rich>
              <a:bodyPr/>
              <a:lstStyle/>
              <a:p>
                <a:pPr>
                  <a:defRPr/>
                </a:pPr>
                <a:r>
                  <a:rPr lang="en-US" dirty="0"/>
                  <a:t>Prevalence (%)</a:t>
                </a:r>
              </a:p>
            </c:rich>
          </c:tx>
          <c:layout>
            <c:manualLayout>
              <c:xMode val="edge"/>
              <c:yMode val="edge"/>
              <c:x val="1.54320987654321E-3"/>
              <c:y val="0.26174190726159202"/>
            </c:manualLayout>
          </c:layout>
          <c:overlay val="0"/>
        </c:title>
        <c:numFmt formatCode="General" sourceLinked="0"/>
        <c:majorTickMark val="out"/>
        <c:minorTickMark val="none"/>
        <c:tickLblPos val="nextTo"/>
        <c:spPr>
          <a:ln w="12700">
            <a:solidFill>
              <a:srgbClr val="000000"/>
            </a:solidFill>
          </a:ln>
        </c:spPr>
        <c:txPr>
          <a:bodyPr/>
          <a:lstStyle/>
          <a:p>
            <a:pPr>
              <a:defRPr sz="1600">
                <a:solidFill>
                  <a:srgbClr val="000000"/>
                </a:solidFill>
              </a:defRPr>
            </a:pPr>
            <a:endParaRPr lang="en-US"/>
          </a:p>
        </c:txPr>
        <c:crossAx val="1840327576"/>
        <c:crosses val="autoZero"/>
        <c:crossBetween val="midCat"/>
        <c:majorUnit val="10"/>
        <c:minorUnit val="10"/>
      </c:valAx>
      <c:spPr>
        <a:solidFill>
          <a:srgbClr val="E6EBF2"/>
        </a:solidFill>
        <a:ln w="12700" cap="flat" cmpd="sng" algn="ctr">
          <a:solidFill>
            <a:srgbClr val="000000"/>
          </a:solidFill>
          <a:prstDash val="solid"/>
          <a:round/>
          <a:headEnd type="none" w="med" len="med"/>
          <a:tailEnd type="none" w="med" len="med"/>
        </a:ln>
        <a:effectLst/>
      </c:spPr>
    </c:plotArea>
    <c:legend>
      <c:legendPos val="t"/>
      <c:layout>
        <c:manualLayout>
          <c:xMode val="edge"/>
          <c:yMode val="edge"/>
          <c:x val="0.71104415767473494"/>
          <c:y val="0.101166885389326"/>
          <c:w val="0.25191880528822802"/>
          <c:h val="0.15378980752405999"/>
        </c:manualLayout>
      </c:layout>
      <c:overlay val="0"/>
      <c:spPr>
        <a:solidFill>
          <a:schemeClr val="bg1"/>
        </a:solidFill>
        <a:ln w="12700">
          <a:solidFill>
            <a:schemeClr val="tx1"/>
          </a:solidFill>
        </a:ln>
      </c:spPr>
      <c:txPr>
        <a:bodyPr/>
        <a:lstStyle/>
        <a:p>
          <a:pPr>
            <a:defRPr sz="1800"/>
          </a:pPr>
          <a:endParaRPr lang="en-US"/>
        </a:p>
      </c:txPr>
    </c:legend>
    <c:plotVisOnly val="1"/>
    <c:dispBlanksAs val="span"/>
    <c:showDLblsOverMax val="0"/>
  </c:chart>
  <c:spPr>
    <a:noFill/>
    <a:ln w="25400" cap="flat" cmpd="sng" algn="ctr">
      <a:noFill/>
      <a:prstDash val="solid"/>
      <a:round/>
      <a:headEnd type="none" w="med" len="med"/>
      <a:tailEnd type="none" w="med" len="med"/>
    </a:ln>
    <a:effectLst/>
  </c:spPr>
  <c:txPr>
    <a:bodyPr/>
    <a:lstStyle/>
    <a:p>
      <a:pPr>
        <a:defRPr sz="1800">
          <a:solidFill>
            <a:srgbClr val="000000"/>
          </a:solidFill>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917575" y="857250"/>
            <a:ext cx="5024438"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1_No_URL">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920403"/>
            <a:ext cx="9154751" cy="4982073"/>
          </a:xfrm>
          <a:prstGeom prst="rect">
            <a:avLst/>
          </a:prstGeom>
          <a:noFill/>
          <a:ln>
            <a:noFill/>
          </a:ln>
          <a:effectLst/>
        </p:spPr>
      </p:pic>
      <p:sp>
        <p:nvSpPr>
          <p:cNvPr id="282" name="Title 1"/>
          <p:cNvSpPr>
            <a:spLocks noGrp="1"/>
          </p:cNvSpPr>
          <p:nvPr>
            <p:ph type="ctrTitle" hasCustomPrompt="1"/>
          </p:nvPr>
        </p:nvSpPr>
        <p:spPr>
          <a:xfrm>
            <a:off x="438219" y="1242188"/>
            <a:ext cx="8222726" cy="1828800"/>
          </a:xfrm>
          <a:prstGeom prst="rect">
            <a:avLst/>
          </a:prstGeom>
        </p:spPr>
        <p:txBody>
          <a:bodyPr lIns="91440" anchor="ctr" anchorCtr="0">
            <a:normAutofit/>
          </a:bodyPr>
          <a:lstStyle>
            <a:lvl1pPr algn="l">
              <a:lnSpc>
                <a:spcPts val="4000"/>
              </a:lnSpc>
              <a:defRPr sz="3200" b="0">
                <a:solidFill>
                  <a:schemeClr val="bg1"/>
                </a:solidFill>
              </a:defRPr>
            </a:lvl1pPr>
          </a:lstStyle>
          <a:p>
            <a:r>
              <a:rPr lang="en-US" dirty="0"/>
              <a:t>Click and Add Title of Talk</a:t>
            </a:r>
          </a:p>
        </p:txBody>
      </p:sp>
      <p:sp>
        <p:nvSpPr>
          <p:cNvPr id="272" name="Text Placeholder 15"/>
          <p:cNvSpPr>
            <a:spLocks noGrp="1"/>
          </p:cNvSpPr>
          <p:nvPr>
            <p:ph type="body" sz="quarter" idx="18" hasCustomPrompt="1"/>
          </p:nvPr>
        </p:nvSpPr>
        <p:spPr>
          <a:xfrm>
            <a:off x="443736" y="3194041"/>
            <a:ext cx="8221886" cy="1645920"/>
          </a:xfrm>
          <a:prstGeom prst="rect">
            <a:avLst/>
          </a:prstGeom>
        </p:spPr>
        <p:txBody>
          <a:bodyPr lIns="91440" tIns="91440" rIns="91440" bIns="91440" anchor="ctr" anchorCtr="0">
            <a:noAutofit/>
          </a:bodyPr>
          <a:lstStyle>
            <a:lvl1pPr marL="0" indent="0" algn="l">
              <a:lnSpc>
                <a:spcPts val="2800"/>
              </a:lnSpc>
              <a:spcBef>
                <a:spcPts val="0"/>
              </a:spcBef>
              <a:spcAft>
                <a:spcPts val="0"/>
              </a:spcAft>
              <a:buNone/>
              <a:defRPr sz="2400" baseline="0">
                <a:solidFill>
                  <a:schemeClr val="bg1">
                    <a:lumMod val="95000"/>
                  </a:schemeClr>
                </a:solidFill>
                <a:latin typeface="Arial"/>
              </a:defRPr>
            </a:lvl1pPr>
            <a:lvl2pPr marL="0" indent="0" algn="l">
              <a:spcBef>
                <a:spcPts val="0"/>
              </a:spcBef>
              <a:buNone/>
              <a:defRPr sz="1800" i="1">
                <a:solidFill>
                  <a:schemeClr val="accent2"/>
                </a:solidFill>
                <a:latin typeface="Arial"/>
              </a:defRPr>
            </a:lvl2pPr>
            <a:lvl3pPr marL="0" indent="0" algn="l">
              <a:spcBef>
                <a:spcPts val="0"/>
              </a:spcBef>
              <a:buNone/>
              <a:defRPr sz="1600" i="1">
                <a:solidFill>
                  <a:schemeClr val="accent2"/>
                </a:solidFill>
                <a:latin typeface="Arial"/>
              </a:defRPr>
            </a:lvl3pPr>
            <a:lvl4pPr marL="628650" indent="0" algn="ctr">
              <a:buNone/>
              <a:defRPr/>
            </a:lvl4pPr>
            <a:lvl5pPr marL="803275" indent="0" algn="ctr">
              <a:buNone/>
              <a:defRPr/>
            </a:lvl5pPr>
          </a:lstStyle>
          <a:p>
            <a:pPr lvl="0"/>
            <a:r>
              <a:rPr lang="en-US" dirty="0"/>
              <a:t>Click and Add Speaker Info</a:t>
            </a:r>
          </a:p>
        </p:txBody>
      </p:sp>
      <p:sp>
        <p:nvSpPr>
          <p:cNvPr id="273" name="Date"/>
          <p:cNvSpPr>
            <a:spLocks noGrp="1"/>
          </p:cNvSpPr>
          <p:nvPr>
            <p:ph type="body" sz="quarter" idx="14" hasCustomPrompt="1"/>
          </p:nvPr>
        </p:nvSpPr>
        <p:spPr>
          <a:xfrm>
            <a:off x="462320" y="5289933"/>
            <a:ext cx="8229600" cy="292606"/>
          </a:xfrm>
          <a:prstGeom prst="rect">
            <a:avLst/>
          </a:prstGeom>
        </p:spPr>
        <p:txBody>
          <a:bodyPr anchor="ctr">
            <a:noAutofit/>
          </a:bodyPr>
          <a:lstStyle>
            <a:lvl1pPr marL="0" indent="0" algn="l">
              <a:lnSpc>
                <a:spcPts val="1600"/>
              </a:lnSpc>
              <a:buNone/>
              <a:defRPr sz="140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 y="925122"/>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 y="5905327"/>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grpSp>
        <p:nvGrpSpPr>
          <p:cNvPr id="36" name="Logo Horizontal V2">
            <a:extLst>
              <a:ext uri="{FF2B5EF4-FFF2-40B4-BE49-F238E27FC236}">
                <a16:creationId xmlns:a16="http://schemas.microsoft.com/office/drawing/2014/main" id="{5DE3BDE0-5FA9-BC4A-8178-4E992BC84A31}"/>
              </a:ext>
            </a:extLst>
          </p:cNvPr>
          <p:cNvGrpSpPr>
            <a:grpSpLocks noChangeAspect="1"/>
          </p:cNvGrpSpPr>
          <p:nvPr userDrawn="1"/>
        </p:nvGrpSpPr>
        <p:grpSpPr>
          <a:xfrm>
            <a:off x="576463" y="290179"/>
            <a:ext cx="3858507" cy="365760"/>
            <a:chOff x="960861" y="1655928"/>
            <a:chExt cx="4437220" cy="420624"/>
          </a:xfrm>
        </p:grpSpPr>
        <p:pic>
          <p:nvPicPr>
            <p:cNvPr id="37" name="Logomark V2">
              <a:extLst>
                <a:ext uri="{FF2B5EF4-FFF2-40B4-BE49-F238E27FC236}">
                  <a16:creationId xmlns:a16="http://schemas.microsoft.com/office/drawing/2014/main" id="{BCDF5E2B-D575-3248-9F32-8DB56A8A5F6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38" name="Nat HIV Cur logo type horiz">
              <a:extLst>
                <a:ext uri="{FF2B5EF4-FFF2-40B4-BE49-F238E27FC236}">
                  <a16:creationId xmlns:a16="http://schemas.microsoft.com/office/drawing/2014/main" id="{F90C1D5B-C61A-8E43-ADFD-659A78B58C75}"/>
                </a:ext>
              </a:extLst>
            </p:cNvPr>
            <p:cNvGrpSpPr>
              <a:grpSpLocks noChangeAspect="1"/>
            </p:cNvGrpSpPr>
            <p:nvPr/>
          </p:nvGrpSpPr>
          <p:grpSpPr bwMode="auto">
            <a:xfrm>
              <a:off x="1476074" y="1719322"/>
              <a:ext cx="3922007" cy="292608"/>
              <a:chOff x="918" y="1071"/>
              <a:chExt cx="2989" cy="223"/>
            </a:xfrm>
          </p:grpSpPr>
          <p:sp>
            <p:nvSpPr>
              <p:cNvPr id="39" name="Freeform 29">
                <a:extLst>
                  <a:ext uri="{FF2B5EF4-FFF2-40B4-BE49-F238E27FC236}">
                    <a16:creationId xmlns:a16="http://schemas.microsoft.com/office/drawing/2014/main" id="{C00F14E4-0FF9-044F-8D05-A3F88FD753BB}"/>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30">
                <a:extLst>
                  <a:ext uri="{FF2B5EF4-FFF2-40B4-BE49-F238E27FC236}">
                    <a16:creationId xmlns:a16="http://schemas.microsoft.com/office/drawing/2014/main" id="{285628E9-40CF-BF4A-A0C2-1981C438F12F}"/>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31">
                <a:extLst>
                  <a:ext uri="{FF2B5EF4-FFF2-40B4-BE49-F238E27FC236}">
                    <a16:creationId xmlns:a16="http://schemas.microsoft.com/office/drawing/2014/main" id="{ECFE4455-EAC2-F54E-8EBA-57AD72EC8EB5}"/>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32">
                <a:extLst>
                  <a:ext uri="{FF2B5EF4-FFF2-40B4-BE49-F238E27FC236}">
                    <a16:creationId xmlns:a16="http://schemas.microsoft.com/office/drawing/2014/main" id="{4CE28E14-FAD1-9D44-9FE0-95CC10271D20}"/>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33">
                <a:extLst>
                  <a:ext uri="{FF2B5EF4-FFF2-40B4-BE49-F238E27FC236}">
                    <a16:creationId xmlns:a16="http://schemas.microsoft.com/office/drawing/2014/main" id="{3FAE42D7-1C68-1448-8B72-AE18B017BE65}"/>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34">
                <a:extLst>
                  <a:ext uri="{FF2B5EF4-FFF2-40B4-BE49-F238E27FC236}">
                    <a16:creationId xmlns:a16="http://schemas.microsoft.com/office/drawing/2014/main" id="{570D103D-E330-A145-BCC8-F5F9AD0CFE8E}"/>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35">
                <a:extLst>
                  <a:ext uri="{FF2B5EF4-FFF2-40B4-BE49-F238E27FC236}">
                    <a16:creationId xmlns:a16="http://schemas.microsoft.com/office/drawing/2014/main" id="{90444F09-0CAD-7847-B840-E5446ABC569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36">
                <a:extLst>
                  <a:ext uri="{FF2B5EF4-FFF2-40B4-BE49-F238E27FC236}">
                    <a16:creationId xmlns:a16="http://schemas.microsoft.com/office/drawing/2014/main" id="{D7CADE7D-AEE6-EF4F-8D20-C51115BE268F}"/>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37">
                <a:extLst>
                  <a:ext uri="{FF2B5EF4-FFF2-40B4-BE49-F238E27FC236}">
                    <a16:creationId xmlns:a16="http://schemas.microsoft.com/office/drawing/2014/main" id="{DA6A3D9E-7019-F54D-92CA-8DC2F4455CED}"/>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38">
                <a:extLst>
                  <a:ext uri="{FF2B5EF4-FFF2-40B4-BE49-F238E27FC236}">
                    <a16:creationId xmlns:a16="http://schemas.microsoft.com/office/drawing/2014/main" id="{DF7B1DCE-3ECB-5B4F-A72B-7A76BEA8D6EB}"/>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39">
                <a:extLst>
                  <a:ext uri="{FF2B5EF4-FFF2-40B4-BE49-F238E27FC236}">
                    <a16:creationId xmlns:a16="http://schemas.microsoft.com/office/drawing/2014/main" id="{E8243449-E25D-DD42-BAFB-2841EEDB003C}"/>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40">
                <a:extLst>
                  <a:ext uri="{FF2B5EF4-FFF2-40B4-BE49-F238E27FC236}">
                    <a16:creationId xmlns:a16="http://schemas.microsoft.com/office/drawing/2014/main" id="{B6DA0017-A23B-DA49-BE6B-3DC9F25410D7}"/>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41">
                <a:extLst>
                  <a:ext uri="{FF2B5EF4-FFF2-40B4-BE49-F238E27FC236}">
                    <a16:creationId xmlns:a16="http://schemas.microsoft.com/office/drawing/2014/main" id="{CEB270F8-FBBB-4D40-9CB5-35198A58C9AF}"/>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42">
                <a:extLst>
                  <a:ext uri="{FF2B5EF4-FFF2-40B4-BE49-F238E27FC236}">
                    <a16:creationId xmlns:a16="http://schemas.microsoft.com/office/drawing/2014/main" id="{4F9A2DA6-965E-DF46-825E-BE6D9DB7F3DE}"/>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43">
                <a:extLst>
                  <a:ext uri="{FF2B5EF4-FFF2-40B4-BE49-F238E27FC236}">
                    <a16:creationId xmlns:a16="http://schemas.microsoft.com/office/drawing/2014/main" id="{2ACAAA25-7623-8941-A231-9413F3EE15DD}"/>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44">
                <a:extLst>
                  <a:ext uri="{FF2B5EF4-FFF2-40B4-BE49-F238E27FC236}">
                    <a16:creationId xmlns:a16="http://schemas.microsoft.com/office/drawing/2014/main" id="{8D8D75C5-4920-A54A-96DB-C3ED25121887}"/>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45">
                <a:extLst>
                  <a:ext uri="{FF2B5EF4-FFF2-40B4-BE49-F238E27FC236}">
                    <a16:creationId xmlns:a16="http://schemas.microsoft.com/office/drawing/2014/main" id="{B693F4E2-7E6A-8543-9D5B-485D345928FB}"/>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46">
                <a:extLst>
                  <a:ext uri="{FF2B5EF4-FFF2-40B4-BE49-F238E27FC236}">
                    <a16:creationId xmlns:a16="http://schemas.microsoft.com/office/drawing/2014/main" id="{79FCBDCE-8080-844D-9A33-09B25FA07B3D}"/>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47">
                <a:extLst>
                  <a:ext uri="{FF2B5EF4-FFF2-40B4-BE49-F238E27FC236}">
                    <a16:creationId xmlns:a16="http://schemas.microsoft.com/office/drawing/2014/main" id="{C953DD89-4FED-8F4C-9F9B-204DFE0D1E30}"/>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48">
                <a:extLst>
                  <a:ext uri="{FF2B5EF4-FFF2-40B4-BE49-F238E27FC236}">
                    <a16:creationId xmlns:a16="http://schemas.microsoft.com/office/drawing/2014/main" id="{53FC9640-29CF-FA4F-8955-C1B280349765}"/>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49">
                <a:extLst>
                  <a:ext uri="{FF2B5EF4-FFF2-40B4-BE49-F238E27FC236}">
                    <a16:creationId xmlns:a16="http://schemas.microsoft.com/office/drawing/2014/main" id="{B627E457-728F-2248-BFE3-AD31E2702155}"/>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pic>
        <p:nvPicPr>
          <p:cNvPr id="33" name="Picture 32" descr="AETC_Program-color-outline-01.png">
            <a:extLst>
              <a:ext uri="{FF2B5EF4-FFF2-40B4-BE49-F238E27FC236}">
                <a16:creationId xmlns:a16="http://schemas.microsoft.com/office/drawing/2014/main" id="{30249935-4EB8-CC49-A8DC-1C3056D339E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81904" y="6104631"/>
            <a:ext cx="1575509" cy="604369"/>
          </a:xfrm>
          <a:prstGeom prst="rect">
            <a:avLst/>
          </a:prstGeom>
        </p:spPr>
      </p:pic>
    </p:spTree>
    <p:extLst>
      <p:ext uri="{BB962C8B-B14F-4D97-AF65-F5344CB8AC3E}">
        <p14:creationId xmlns:p14="http://schemas.microsoft.com/office/powerpoint/2010/main" val="2231869889"/>
      </p:ext>
    </p:extLst>
  </p:cSld>
  <p:clrMapOvr>
    <a:masterClrMapping/>
  </p:clrMapOvr>
  <p:transition spd="slow"/>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2" name="Title 1"/>
          <p:cNvSpPr>
            <a:spLocks noGrp="1"/>
          </p:cNvSpPr>
          <p:nvPr>
            <p:ph type="title" hasCustomPrompt="1"/>
          </p:nvPr>
        </p:nvSpPr>
        <p:spPr>
          <a:xfrm>
            <a:off x="323850" y="119172"/>
            <a:ext cx="8497062" cy="1091184"/>
          </a:xfrm>
          <a:prstGeom prst="rect">
            <a:avLst/>
          </a:prstGeom>
        </p:spPr>
        <p:txBody>
          <a:bodyPr anchor="ctr" anchorCtr="0">
            <a:normAutofit/>
          </a:bodyPr>
          <a:lstStyle>
            <a:lvl1pPr algn="l">
              <a:defRPr sz="3200" baseline="0">
                <a:solidFill>
                  <a:schemeClr val="bg1"/>
                </a:solidFill>
                <a:latin typeface="Arial"/>
                <a:cs typeface="Arial"/>
              </a:defRPr>
            </a:lvl1pPr>
          </a:lstStyle>
          <a:p>
            <a:r>
              <a:rPr lang="en-US" dirty="0"/>
              <a:t>Graph/Table/Image: click to add title</a:t>
            </a:r>
          </a:p>
        </p:txBody>
      </p:sp>
      <p:grpSp>
        <p:nvGrpSpPr>
          <p:cNvPr id="8" name="Logo Stacked V2"/>
          <p:cNvGrpSpPr>
            <a:grpSpLocks noChangeAspect="1"/>
          </p:cNvGrpSpPr>
          <p:nvPr/>
        </p:nvGrpSpPr>
        <p:grpSpPr>
          <a:xfrm>
            <a:off x="7725251" y="6495425"/>
            <a:ext cx="1324004" cy="301752"/>
            <a:chOff x="680865" y="3439338"/>
            <a:chExt cx="4686473" cy="1068091"/>
          </a:xfrm>
        </p:grpSpPr>
        <p:pic>
          <p:nvPicPr>
            <p:cNvPr id="9" name="Logomark V2"/>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13" name="Nat HIV Cur logo type stacked"/>
            <p:cNvGrpSpPr>
              <a:grpSpLocks noChangeAspect="1"/>
            </p:cNvGrpSpPr>
            <p:nvPr/>
          </p:nvGrpSpPr>
          <p:grpSpPr bwMode="auto">
            <a:xfrm>
              <a:off x="1898650" y="3455065"/>
              <a:ext cx="3468688" cy="1036638"/>
              <a:chOff x="1196" y="1585"/>
              <a:chExt cx="2185" cy="653"/>
            </a:xfrm>
          </p:grpSpPr>
          <p:sp>
            <p:nvSpPr>
              <p:cNvPr id="14" name="Freeform 5"/>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6"/>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7"/>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8"/>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9"/>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0"/>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1"/>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12"/>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13"/>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14"/>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5"/>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16"/>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7"/>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8"/>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9"/>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0"/>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21"/>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22"/>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23"/>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24"/>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25"/>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cxnSp>
        <p:nvCxnSpPr>
          <p:cNvPr id="35" name="Straight Connector 34"/>
          <p:cNvCxnSpPr/>
          <p:nvPr/>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
        <p:nvSpPr>
          <p:cNvPr id="36"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rgbClr val="285078"/>
                </a:solidFill>
                <a:latin typeface="Arial"/>
                <a:cs typeface="Arial"/>
              </a:defRPr>
            </a:lvl1pPr>
          </a:lstStyle>
          <a:p>
            <a:pPr lvl="0"/>
            <a:r>
              <a:rPr lang="en-US" dirty="0"/>
              <a:t>Click to Add Source</a:t>
            </a:r>
          </a:p>
        </p:txBody>
      </p:sp>
    </p:spTree>
  </p:cSld>
  <p:clrMapOvr>
    <a:masterClrMapping/>
  </p:clrMapOvr>
  <p:transition spd="slow"/>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2" name="Title 1"/>
          <p:cNvSpPr>
            <a:spLocks noGrp="1"/>
          </p:cNvSpPr>
          <p:nvPr>
            <p:ph type="title" hasCustomPrompt="1"/>
          </p:nvPr>
        </p:nvSpPr>
        <p:spPr>
          <a:xfrm>
            <a:off x="323850" y="119172"/>
            <a:ext cx="8497062" cy="1091184"/>
          </a:xfrm>
          <a:prstGeom prst="rect">
            <a:avLst/>
          </a:prstGeom>
        </p:spPr>
        <p:txBody>
          <a:bodyPr anchor="ctr" anchorCtr="0">
            <a:normAutofit/>
          </a:bodyPr>
          <a:lstStyle>
            <a:lvl1pPr algn="l">
              <a:defRPr sz="3200">
                <a:solidFill>
                  <a:schemeClr val="bg1"/>
                </a:solidFill>
                <a:latin typeface="Arial"/>
                <a:cs typeface="Arial"/>
              </a:defRPr>
            </a:lvl1pPr>
          </a:lstStyle>
          <a:p>
            <a:r>
              <a:rPr lang="en-US" dirty="0"/>
              <a:t>Data Slide: click to add title</a:t>
            </a:r>
          </a:p>
        </p:txBody>
      </p:sp>
      <p:grpSp>
        <p:nvGrpSpPr>
          <p:cNvPr id="83" name="Logo Stacked V2"/>
          <p:cNvGrpSpPr>
            <a:grpSpLocks noChangeAspect="1"/>
          </p:cNvGrpSpPr>
          <p:nvPr/>
        </p:nvGrpSpPr>
        <p:grpSpPr>
          <a:xfrm>
            <a:off x="7725251" y="6495425"/>
            <a:ext cx="1324004" cy="301752"/>
            <a:chOff x="680865" y="3439338"/>
            <a:chExt cx="4686473" cy="1068091"/>
          </a:xfrm>
        </p:grpSpPr>
        <p:pic>
          <p:nvPicPr>
            <p:cNvPr id="84" name="Logomark V2"/>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85" name="Nat HIV Cur logo type stacked"/>
            <p:cNvGrpSpPr>
              <a:grpSpLocks noChangeAspect="1"/>
            </p:cNvGrpSpPr>
            <p:nvPr/>
          </p:nvGrpSpPr>
          <p:grpSpPr bwMode="auto">
            <a:xfrm>
              <a:off x="1898650" y="3455065"/>
              <a:ext cx="3468688" cy="1036638"/>
              <a:chOff x="1196" y="1585"/>
              <a:chExt cx="2185" cy="653"/>
            </a:xfrm>
          </p:grpSpPr>
          <p:sp>
            <p:nvSpPr>
              <p:cNvPr id="86" name="Freeform 5"/>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6"/>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Freeform 7"/>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Freeform 8"/>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Freeform 9"/>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Freeform 10"/>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Freeform 11"/>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Freeform 12"/>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Freeform 13"/>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Freeform 14"/>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6" name="Freeform 15"/>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Freeform 16"/>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Freeform 17"/>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Freeform 18"/>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Freeform 19"/>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Freeform 20"/>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Freeform 21"/>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Freeform 22"/>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Freeform 23"/>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 name="Freeform 24"/>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 name="Freeform 25"/>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3" name="Rectangle 2"/>
          <p:cNvSpPr/>
          <p:nvPr/>
        </p:nvSpPr>
        <p:spPr>
          <a:xfrm>
            <a:off x="0" y="1227668"/>
            <a:ext cx="9162288" cy="50292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solidFill>
            </a:endParaRPr>
          </a:p>
        </p:txBody>
      </p:sp>
      <p:cxnSp>
        <p:nvCxnSpPr>
          <p:cNvPr id="32" name="Straight Connector 31"/>
          <p:cNvCxnSpPr/>
          <p:nvPr/>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
        <p:nvSpPr>
          <p:cNvPr id="34" name="Text Placeholder 5"/>
          <p:cNvSpPr>
            <a:spLocks noGrp="1"/>
          </p:cNvSpPr>
          <p:nvPr>
            <p:ph type="body" sz="quarter" idx="15" hasCustomPrompt="1"/>
          </p:nvPr>
        </p:nvSpPr>
        <p:spPr>
          <a:xfrm>
            <a:off x="318914" y="1254758"/>
            <a:ext cx="8503916" cy="457195"/>
          </a:xfrm>
          <a:prstGeom prst="rect">
            <a:avLst/>
          </a:prstGeom>
        </p:spPr>
        <p:txBody>
          <a:bodyPr vert="horz" anchor="ctr"/>
          <a:lstStyle>
            <a:lvl1pPr marL="0" indent="0" algn="l">
              <a:spcBef>
                <a:spcPts val="0"/>
              </a:spcBef>
              <a:buNone/>
              <a:defRPr sz="20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1" y="6461765"/>
            <a:ext cx="7360835" cy="320034"/>
          </a:xfrm>
          <a:prstGeom prst="rect">
            <a:avLst/>
          </a:prstGeom>
        </p:spPr>
        <p:txBody>
          <a:bodyPr vert="horz" anchor="ctr"/>
          <a:lstStyle>
            <a:lvl1pPr marL="0" indent="0" algn="l">
              <a:spcBef>
                <a:spcPts val="0"/>
              </a:spcBef>
              <a:buNone/>
              <a:defRPr sz="1400" b="1" baseline="0">
                <a:solidFill>
                  <a:srgbClr val="285078"/>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428485266"/>
      </p:ext>
    </p:extLst>
  </p:cSld>
  <p:clrMapOvr>
    <a:masterClrMapping/>
  </p:clrMapOvr>
  <p:transition spd="slow"/>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Graphic Blu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2" name="Title 1"/>
          <p:cNvSpPr>
            <a:spLocks noGrp="1"/>
          </p:cNvSpPr>
          <p:nvPr>
            <p:ph type="title" hasCustomPrompt="1"/>
          </p:nvPr>
        </p:nvSpPr>
        <p:spPr>
          <a:xfrm>
            <a:off x="323850" y="119172"/>
            <a:ext cx="8497062" cy="1091184"/>
          </a:xfrm>
          <a:prstGeom prst="rect">
            <a:avLst/>
          </a:prstGeom>
        </p:spPr>
        <p:txBody>
          <a:bodyPr anchor="ctr" anchorCtr="0">
            <a:normAutofit/>
          </a:bodyPr>
          <a:lstStyle>
            <a:lvl1pPr algn="l">
              <a:defRPr sz="32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0" y="1219199"/>
            <a:ext cx="9162288" cy="566928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NatHIVcurriculum_logo_white_thik.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669745" y="6404636"/>
            <a:ext cx="1414549" cy="459025"/>
          </a:xfrm>
          <a:prstGeom prst="rect">
            <a:avLst/>
          </a:prstGeom>
        </p:spPr>
      </p:pic>
      <p:cxnSp>
        <p:nvCxnSpPr>
          <p:cNvPr id="8" name="Straight Connector 7"/>
          <p:cNvCxnSpPr/>
          <p:nvPr/>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
        <p:nvSpPr>
          <p:cNvPr id="11"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chemeClr val="bg1"/>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2706548074"/>
      </p:ext>
    </p:extLst>
  </p:cSld>
  <p:clrMapOvr>
    <a:masterClrMapping/>
  </p:clrMapOvr>
  <p:transition spd="slow"/>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pen Blue_Title">
    <p:spTree>
      <p:nvGrpSpPr>
        <p:cNvPr id="1" name=""/>
        <p:cNvGrpSpPr/>
        <p:nvPr/>
      </p:nvGrpSpPr>
      <p:grpSpPr>
        <a:xfrm>
          <a:off x="0" y="0"/>
          <a:ext cx="0" cy="0"/>
          <a:chOff x="0" y="0"/>
          <a:chExt cx="0" cy="0"/>
        </a:xfrm>
      </p:grpSpPr>
      <p:pic>
        <p:nvPicPr>
          <p:cNvPr id="3" name="Picture 2"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6880688"/>
          </a:xfrm>
          <a:prstGeom prst="rect">
            <a:avLst/>
          </a:prstGeom>
        </p:spPr>
      </p:pic>
      <p:pic>
        <p:nvPicPr>
          <p:cNvPr id="15" name="Picture 14" descr="NatHIVcurriculum_logo_white_thik.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669745" y="6394246"/>
            <a:ext cx="1414549" cy="459025"/>
          </a:xfrm>
          <a:prstGeom prst="rect">
            <a:avLst/>
          </a:prstGeom>
        </p:spPr>
      </p:pic>
      <p:sp>
        <p:nvSpPr>
          <p:cNvPr id="98" name="Title 1"/>
          <p:cNvSpPr>
            <a:spLocks noGrp="1"/>
          </p:cNvSpPr>
          <p:nvPr>
            <p:ph type="title" hasCustomPrompt="1"/>
          </p:nvPr>
        </p:nvSpPr>
        <p:spPr>
          <a:xfrm>
            <a:off x="323850" y="153200"/>
            <a:ext cx="8497062" cy="1091184"/>
          </a:xfrm>
          <a:prstGeom prst="rect">
            <a:avLst/>
          </a:prstGeom>
        </p:spPr>
        <p:txBody>
          <a:bodyPr anchor="ctr" anchorCtr="0">
            <a:normAutofit/>
          </a:bodyPr>
          <a:lstStyle>
            <a:lvl1pPr algn="l">
              <a:defRPr sz="3200" baseline="0">
                <a:solidFill>
                  <a:schemeClr val="bg1"/>
                </a:solidFill>
                <a:latin typeface="Arial"/>
                <a:cs typeface="Arial"/>
              </a:defRPr>
            </a:lvl1pPr>
          </a:lstStyle>
          <a:p>
            <a:r>
              <a:rPr lang="en-US" dirty="0"/>
              <a:t>Open Blue Layout: click to add title</a:t>
            </a:r>
          </a:p>
        </p:txBody>
      </p:sp>
      <p:sp>
        <p:nvSpPr>
          <p:cNvPr id="14"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rgbClr val="FFFFFF"/>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2819125834"/>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6880688"/>
          </a:xfrm>
          <a:prstGeom prst="rect">
            <a:avLst/>
          </a:prstGeom>
        </p:spPr>
      </p:pic>
      <p:pic>
        <p:nvPicPr>
          <p:cNvPr id="15" name="Picture 14" descr="NatHIVcurriculum_logo_white_thik.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669745" y="6394246"/>
            <a:ext cx="1414549" cy="459025"/>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129684"/>
            <a:ext cx="8497062" cy="1091184"/>
          </a:xfrm>
          <a:prstGeom prst="rect">
            <a:avLst/>
          </a:prstGeom>
        </p:spPr>
        <p:txBody>
          <a:bodyPr anchor="ctr" anchorCtr="0">
            <a:normAutofit/>
          </a:bodyPr>
          <a:lstStyle>
            <a:lvl1pPr algn="l">
              <a:defRPr sz="3200" baseline="0">
                <a:solidFill>
                  <a:schemeClr val="tx1"/>
                </a:solidFill>
                <a:latin typeface="Arial"/>
                <a:cs typeface="Arial"/>
              </a:defRPr>
            </a:lvl1pPr>
          </a:lstStyle>
          <a:p>
            <a:r>
              <a:rPr lang="en-US" dirty="0"/>
              <a:t>Open White Layout: click to add title</a:t>
            </a:r>
          </a:p>
        </p:txBody>
      </p:sp>
      <p:grpSp>
        <p:nvGrpSpPr>
          <p:cNvPr id="28" name="Logo Stacked V2"/>
          <p:cNvGrpSpPr>
            <a:grpSpLocks noChangeAspect="1"/>
          </p:cNvGrpSpPr>
          <p:nvPr/>
        </p:nvGrpSpPr>
        <p:grpSpPr>
          <a:xfrm>
            <a:off x="7725251" y="6495425"/>
            <a:ext cx="1324004" cy="301752"/>
            <a:chOff x="680865" y="3439338"/>
            <a:chExt cx="4686473" cy="1068091"/>
          </a:xfrm>
        </p:grpSpPr>
        <p:pic>
          <p:nvPicPr>
            <p:cNvPr id="29" name="Logomark V2"/>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0" name="Nat HIV Cur logo type stacked"/>
            <p:cNvGrpSpPr>
              <a:grpSpLocks noChangeAspect="1"/>
            </p:cNvGrpSpPr>
            <p:nvPr/>
          </p:nvGrpSpPr>
          <p:grpSpPr bwMode="auto">
            <a:xfrm>
              <a:off x="1898650" y="3455065"/>
              <a:ext cx="3468688" cy="1036638"/>
              <a:chOff x="1196" y="1585"/>
              <a:chExt cx="2185" cy="653"/>
            </a:xfrm>
          </p:grpSpPr>
          <p:sp>
            <p:nvSpPr>
              <p:cNvPr id="31" name="Freeform 5"/>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6"/>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7"/>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8"/>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9"/>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10"/>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11"/>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12"/>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13"/>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14"/>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15"/>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16"/>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17"/>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18"/>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19"/>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20"/>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21"/>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22"/>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23"/>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24"/>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25"/>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52"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rgbClr val="285078"/>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2110182743"/>
      </p:ext>
    </p:extLst>
  </p:cSld>
  <p:clrMapOvr>
    <a:masterClrMapping/>
  </p:clrMapOvr>
  <p:transition spd="slow"/>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35" name="Rectangle 34"/>
          <p:cNvSpPr/>
          <p:nvPr userDrawn="1"/>
        </p:nvSpPr>
        <p:spPr>
          <a:xfrm>
            <a:off x="295189" y="119196"/>
            <a:ext cx="8503918" cy="1096832"/>
          </a:xfrm>
          <a:prstGeom prst="rect">
            <a:avLst/>
          </a:prstGeom>
        </p:spPr>
        <p:txBody>
          <a:bodyPr wrap="square" lIns="91440" anchor="ctr">
            <a:normAutofit/>
          </a:bodyPr>
          <a:lstStyle/>
          <a:p>
            <a:pPr defTabSz="457200">
              <a:spcAft>
                <a:spcPts val="0"/>
              </a:spcAft>
            </a:pPr>
            <a:r>
              <a:rPr lang="en-US" sz="3200" cap="none" baseline="0" dirty="0">
                <a:solidFill>
                  <a:schemeClr val="bg1"/>
                </a:solidFill>
                <a:latin typeface="Arial" pitchFamily="-108" charset="0"/>
                <a:ea typeface="ＭＳ Ｐゴシック" pitchFamily="-108" charset="-128"/>
                <a:cs typeface="ＭＳ Ｐゴシック" pitchFamily="-108" charset="-128"/>
              </a:rPr>
              <a:t>Acknowledgment</a:t>
            </a:r>
          </a:p>
        </p:txBody>
      </p:sp>
      <p:sp>
        <p:nvSpPr>
          <p:cNvPr id="36" name="TextBox 35"/>
          <p:cNvSpPr txBox="1"/>
          <p:nvPr userDrawn="1"/>
        </p:nvSpPr>
        <p:spPr>
          <a:xfrm>
            <a:off x="266572" y="1608527"/>
            <a:ext cx="8633487" cy="2574423"/>
          </a:xfrm>
          <a:prstGeom prst="rect">
            <a:avLst/>
          </a:prstGeom>
          <a:noFill/>
        </p:spPr>
        <p:txBody>
          <a:bodyPr wrap="square" rtlCol="0">
            <a:spAutoFit/>
          </a:bodyPr>
          <a:lstStyle/>
          <a:p>
            <a:pPr>
              <a:lnSpc>
                <a:spcPts val="2800"/>
              </a:lnSpc>
            </a:pPr>
            <a:r>
              <a:rPr lang="en-US" sz="2000" dirty="0">
                <a:solidFill>
                  <a:schemeClr val="tx1"/>
                </a:solidFill>
                <a:latin typeface="Arial"/>
              </a:rPr>
              <a:t>The </a:t>
            </a:r>
            <a:r>
              <a:rPr lang="en-US" sz="2000" b="1" dirty="0">
                <a:solidFill>
                  <a:srgbClr val="222869"/>
                </a:solidFill>
                <a:latin typeface="Arial"/>
              </a:rPr>
              <a:t>National </a:t>
            </a:r>
            <a:r>
              <a:rPr lang="en-US" sz="2000" b="1" dirty="0">
                <a:solidFill>
                  <a:srgbClr val="C1171E"/>
                </a:solidFill>
                <a:latin typeface="Arial"/>
              </a:rPr>
              <a:t>HIV </a:t>
            </a:r>
            <a:r>
              <a:rPr lang="en-US" sz="2000" b="1" dirty="0">
                <a:solidFill>
                  <a:srgbClr val="222869"/>
                </a:solidFill>
                <a:latin typeface="Arial"/>
              </a:rPr>
              <a:t>Curriculum </a:t>
            </a:r>
            <a:r>
              <a:rPr lang="en-US" sz="2000" dirty="0">
                <a:solidFill>
                  <a:schemeClr val="tx1"/>
                </a:solidFill>
                <a:latin typeface="Arial"/>
              </a:rPr>
              <a:t>is an AIDS Education and Training Center (AETC) Program </a:t>
            </a:r>
            <a:r>
              <a:rPr lang="en-US" altLang="en-US" sz="2000" dirty="0">
                <a:solidFill>
                  <a:srgbClr val="000000"/>
                </a:solidFill>
                <a:latin typeface="Arial" panose="020B0604020202020204" pitchFamily="34" charset="0"/>
                <a:cs typeface="Arial" panose="020B0604020202020204" pitchFamily="34" charset="0"/>
              </a:rPr>
              <a:t>supported by the Health Resources and Services Administration (HRSA) of the U.S. Department of Health and Human Services (HHS) as part of an award totaling $800,000 with 0% financed with non-governmental sources.</a:t>
            </a:r>
            <a:r>
              <a:rPr lang="en-US" sz="2000" dirty="0">
                <a:solidFill>
                  <a:schemeClr val="tx1"/>
                </a:solidFill>
                <a:latin typeface="Arial"/>
              </a:rPr>
              <a:t> This project is led by the University of Washington’s Infectious Diseases Education and Assessment (IDEA) Program</a:t>
            </a:r>
            <a:r>
              <a:rPr lang="en-US" sz="2000" i="0" dirty="0">
                <a:solidFill>
                  <a:schemeClr val="tx1"/>
                </a:solidFill>
                <a:latin typeface="Arial"/>
              </a:rPr>
              <a:t>.</a:t>
            </a:r>
          </a:p>
        </p:txBody>
      </p:sp>
      <p:cxnSp>
        <p:nvCxnSpPr>
          <p:cNvPr id="9" name="Straight Connector 8"/>
          <p:cNvCxnSpPr/>
          <p:nvPr userDrawn="1"/>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userDrawn="1"/>
        </p:nvSpPr>
        <p:spPr>
          <a:xfrm>
            <a:off x="251179" y="4384624"/>
            <a:ext cx="8641079" cy="836126"/>
          </a:xfrm>
          <a:prstGeom prst="rect">
            <a:avLst/>
          </a:prstGeom>
          <a:solidFill>
            <a:schemeClr val="bg1">
              <a:lumMod val="95000"/>
            </a:schemeClr>
          </a:solidFill>
        </p:spPr>
        <p:txBody>
          <a:bodyPr wrap="square" lIns="91440" tIns="91440" rIns="91440" bIns="137160" rtlCol="0">
            <a:spAutoFit/>
          </a:bodyPr>
          <a:lstStyle/>
          <a:p>
            <a:pPr algn="l">
              <a:lnSpc>
                <a:spcPts val="2400"/>
              </a:lnSpc>
            </a:pPr>
            <a:r>
              <a:rPr lang="en-US" sz="1600" i="1" dirty="0">
                <a:solidFill>
                  <a:schemeClr val="tx1"/>
                </a:solidFill>
                <a:latin typeface="Arial"/>
              </a:rPr>
              <a:t>The content in this presentation are those of the author(s) and do not necessarily represent the official views of, nor an endorsement, by HRSA, HHS, or the U.S. Government. </a:t>
            </a:r>
          </a:p>
        </p:txBody>
      </p:sp>
      <p:pic>
        <p:nvPicPr>
          <p:cNvPr id="42" name="Picture 41" descr="AETC_Program-color-outline-01.png">
            <a:extLst>
              <a:ext uri="{FF2B5EF4-FFF2-40B4-BE49-F238E27FC236}">
                <a16:creationId xmlns:a16="http://schemas.microsoft.com/office/drawing/2014/main" id="{2899E127-2C3E-714D-A384-79FBE6A76EB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68423" y="5654608"/>
            <a:ext cx="2183514" cy="837603"/>
          </a:xfrm>
          <a:prstGeom prst="rect">
            <a:avLst/>
          </a:prstGeom>
        </p:spPr>
      </p:pic>
      <p:grpSp>
        <p:nvGrpSpPr>
          <p:cNvPr id="43" name="Logo Stacked V2">
            <a:extLst>
              <a:ext uri="{FF2B5EF4-FFF2-40B4-BE49-F238E27FC236}">
                <a16:creationId xmlns:a16="http://schemas.microsoft.com/office/drawing/2014/main" id="{4B49C6DF-94C3-AB4A-8D5B-7D6C964A240A}"/>
              </a:ext>
            </a:extLst>
          </p:cNvPr>
          <p:cNvGrpSpPr>
            <a:grpSpLocks noChangeAspect="1"/>
          </p:cNvGrpSpPr>
          <p:nvPr userDrawn="1"/>
        </p:nvGrpSpPr>
        <p:grpSpPr>
          <a:xfrm>
            <a:off x="1150312" y="5675790"/>
            <a:ext cx="2808485" cy="640080"/>
            <a:chOff x="680865" y="3439338"/>
            <a:chExt cx="4686473" cy="1068091"/>
          </a:xfrm>
        </p:grpSpPr>
        <p:pic>
          <p:nvPicPr>
            <p:cNvPr id="44" name="Logomark V2">
              <a:extLst>
                <a:ext uri="{FF2B5EF4-FFF2-40B4-BE49-F238E27FC236}">
                  <a16:creationId xmlns:a16="http://schemas.microsoft.com/office/drawing/2014/main" id="{364EE4CD-B9EF-6840-928E-48008487E24A}"/>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45" name="Nat HIV Cur logo type stacked">
              <a:extLst>
                <a:ext uri="{FF2B5EF4-FFF2-40B4-BE49-F238E27FC236}">
                  <a16:creationId xmlns:a16="http://schemas.microsoft.com/office/drawing/2014/main" id="{0D17D895-D7B3-534D-9006-5B7731B53141}"/>
                </a:ext>
              </a:extLst>
            </p:cNvPr>
            <p:cNvGrpSpPr>
              <a:grpSpLocks noChangeAspect="1"/>
            </p:cNvGrpSpPr>
            <p:nvPr/>
          </p:nvGrpSpPr>
          <p:grpSpPr bwMode="auto">
            <a:xfrm>
              <a:off x="1898650" y="3455065"/>
              <a:ext cx="3468688" cy="1036638"/>
              <a:chOff x="1196" y="1585"/>
              <a:chExt cx="2185" cy="653"/>
            </a:xfrm>
          </p:grpSpPr>
          <p:sp>
            <p:nvSpPr>
              <p:cNvPr id="46" name="Freeform 5">
                <a:extLst>
                  <a:ext uri="{FF2B5EF4-FFF2-40B4-BE49-F238E27FC236}">
                    <a16:creationId xmlns:a16="http://schemas.microsoft.com/office/drawing/2014/main" id="{53DCCF81-6AD7-8B4C-A6AC-CF0A10EF42F2}"/>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6">
                <a:extLst>
                  <a:ext uri="{FF2B5EF4-FFF2-40B4-BE49-F238E27FC236}">
                    <a16:creationId xmlns:a16="http://schemas.microsoft.com/office/drawing/2014/main" id="{5759CF37-E01C-7D4A-AAE2-81AAA5B8470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7">
                <a:extLst>
                  <a:ext uri="{FF2B5EF4-FFF2-40B4-BE49-F238E27FC236}">
                    <a16:creationId xmlns:a16="http://schemas.microsoft.com/office/drawing/2014/main" id="{465036CA-0932-E544-8DDE-F94A28497D7D}"/>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8">
                <a:extLst>
                  <a:ext uri="{FF2B5EF4-FFF2-40B4-BE49-F238E27FC236}">
                    <a16:creationId xmlns:a16="http://schemas.microsoft.com/office/drawing/2014/main" id="{B1BAE9A5-B123-6946-ACA5-3C5A52AA06E0}"/>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9">
                <a:extLst>
                  <a:ext uri="{FF2B5EF4-FFF2-40B4-BE49-F238E27FC236}">
                    <a16:creationId xmlns:a16="http://schemas.microsoft.com/office/drawing/2014/main" id="{DC68CC7E-F31B-0D42-820B-46156B235B8C}"/>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10">
                <a:extLst>
                  <a:ext uri="{FF2B5EF4-FFF2-40B4-BE49-F238E27FC236}">
                    <a16:creationId xmlns:a16="http://schemas.microsoft.com/office/drawing/2014/main" id="{D7E9859C-EBA8-514A-9898-9FB95F0DAD2E}"/>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11">
                <a:extLst>
                  <a:ext uri="{FF2B5EF4-FFF2-40B4-BE49-F238E27FC236}">
                    <a16:creationId xmlns:a16="http://schemas.microsoft.com/office/drawing/2014/main" id="{87BF4617-C110-2C42-B92B-4ABDF1DEBFB3}"/>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12">
                <a:extLst>
                  <a:ext uri="{FF2B5EF4-FFF2-40B4-BE49-F238E27FC236}">
                    <a16:creationId xmlns:a16="http://schemas.microsoft.com/office/drawing/2014/main" id="{01286F0D-71EB-B043-A586-F68D45282C39}"/>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13">
                <a:extLst>
                  <a:ext uri="{FF2B5EF4-FFF2-40B4-BE49-F238E27FC236}">
                    <a16:creationId xmlns:a16="http://schemas.microsoft.com/office/drawing/2014/main" id="{FBC91008-A251-194E-8D7A-DEE6A40015A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14">
                <a:extLst>
                  <a:ext uri="{FF2B5EF4-FFF2-40B4-BE49-F238E27FC236}">
                    <a16:creationId xmlns:a16="http://schemas.microsoft.com/office/drawing/2014/main" id="{8EECC80B-A690-694D-9189-EBB0AD82228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15">
                <a:extLst>
                  <a:ext uri="{FF2B5EF4-FFF2-40B4-BE49-F238E27FC236}">
                    <a16:creationId xmlns:a16="http://schemas.microsoft.com/office/drawing/2014/main" id="{3ED1EA17-1292-6D49-A4C4-CA17496F403A}"/>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16">
                <a:extLst>
                  <a:ext uri="{FF2B5EF4-FFF2-40B4-BE49-F238E27FC236}">
                    <a16:creationId xmlns:a16="http://schemas.microsoft.com/office/drawing/2014/main" id="{4736BF32-574F-5F4A-9BEE-A1D5552EA9A4}"/>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17">
                <a:extLst>
                  <a:ext uri="{FF2B5EF4-FFF2-40B4-BE49-F238E27FC236}">
                    <a16:creationId xmlns:a16="http://schemas.microsoft.com/office/drawing/2014/main" id="{6444FEB4-5494-284B-9E46-FC2BC494FB18}"/>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18">
                <a:extLst>
                  <a:ext uri="{FF2B5EF4-FFF2-40B4-BE49-F238E27FC236}">
                    <a16:creationId xmlns:a16="http://schemas.microsoft.com/office/drawing/2014/main" id="{F2015306-5EE1-F045-89AB-F4A7D7B2838B}"/>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19">
                <a:extLst>
                  <a:ext uri="{FF2B5EF4-FFF2-40B4-BE49-F238E27FC236}">
                    <a16:creationId xmlns:a16="http://schemas.microsoft.com/office/drawing/2014/main" id="{13B8334D-1032-BB4B-AFCA-A6C0E35A515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20">
                <a:extLst>
                  <a:ext uri="{FF2B5EF4-FFF2-40B4-BE49-F238E27FC236}">
                    <a16:creationId xmlns:a16="http://schemas.microsoft.com/office/drawing/2014/main" id="{FCD65450-E736-444D-93E2-2F98CE6146B3}"/>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21">
                <a:extLst>
                  <a:ext uri="{FF2B5EF4-FFF2-40B4-BE49-F238E27FC236}">
                    <a16:creationId xmlns:a16="http://schemas.microsoft.com/office/drawing/2014/main" id="{7BC6164E-300A-224C-BB15-83952A82C25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22">
                <a:extLst>
                  <a:ext uri="{FF2B5EF4-FFF2-40B4-BE49-F238E27FC236}">
                    <a16:creationId xmlns:a16="http://schemas.microsoft.com/office/drawing/2014/main" id="{C059914D-986D-7F43-9ECA-432C6B5EA56F}"/>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Freeform 23">
                <a:extLst>
                  <a:ext uri="{FF2B5EF4-FFF2-40B4-BE49-F238E27FC236}">
                    <a16:creationId xmlns:a16="http://schemas.microsoft.com/office/drawing/2014/main" id="{473B0FCD-05A3-C24D-93B6-8AE9A71959D5}"/>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Freeform 24">
                <a:extLst>
                  <a:ext uri="{FF2B5EF4-FFF2-40B4-BE49-F238E27FC236}">
                    <a16:creationId xmlns:a16="http://schemas.microsoft.com/office/drawing/2014/main" id="{E1E80AE9-13D2-B94D-B996-14EC3C0F363E}"/>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 name="Freeform 25">
                <a:extLst>
                  <a:ext uri="{FF2B5EF4-FFF2-40B4-BE49-F238E27FC236}">
                    <a16:creationId xmlns:a16="http://schemas.microsoft.com/office/drawing/2014/main" id="{8A076AD0-D328-7641-993C-13FFDAFCF3D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2916106333"/>
      </p:ext>
    </p:extLst>
  </p:cSld>
  <p:clrMapOvr>
    <a:masterClrMapping/>
  </p:clrMapOvr>
  <p:transition spd="slow"/>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2_URL_Below">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920403"/>
            <a:ext cx="9154751" cy="4982073"/>
          </a:xfrm>
          <a:prstGeom prst="rect">
            <a:avLst/>
          </a:prstGeom>
          <a:noFill/>
          <a:ln>
            <a:noFill/>
          </a:ln>
          <a:effectLst/>
        </p:spPr>
      </p:pic>
      <p:sp>
        <p:nvSpPr>
          <p:cNvPr id="282" name="Title 1"/>
          <p:cNvSpPr>
            <a:spLocks noGrp="1"/>
          </p:cNvSpPr>
          <p:nvPr>
            <p:ph type="ctrTitle" hasCustomPrompt="1"/>
          </p:nvPr>
        </p:nvSpPr>
        <p:spPr>
          <a:xfrm>
            <a:off x="438219" y="1242188"/>
            <a:ext cx="8222726" cy="1828800"/>
          </a:xfrm>
          <a:prstGeom prst="rect">
            <a:avLst/>
          </a:prstGeom>
        </p:spPr>
        <p:txBody>
          <a:bodyPr lIns="91440" anchor="ctr" anchorCtr="0">
            <a:normAutofit/>
          </a:bodyPr>
          <a:lstStyle>
            <a:lvl1pPr algn="l">
              <a:lnSpc>
                <a:spcPts val="4000"/>
              </a:lnSpc>
              <a:defRPr sz="3200" b="0">
                <a:solidFill>
                  <a:schemeClr val="bg1"/>
                </a:solidFill>
              </a:defRPr>
            </a:lvl1pPr>
          </a:lstStyle>
          <a:p>
            <a:r>
              <a:rPr lang="en-US" dirty="0"/>
              <a:t>Click and Add Title of Talk</a:t>
            </a:r>
          </a:p>
        </p:txBody>
      </p:sp>
      <p:sp>
        <p:nvSpPr>
          <p:cNvPr id="273" name="Date"/>
          <p:cNvSpPr>
            <a:spLocks noGrp="1"/>
          </p:cNvSpPr>
          <p:nvPr>
            <p:ph type="body" sz="quarter" idx="14" hasCustomPrompt="1"/>
          </p:nvPr>
        </p:nvSpPr>
        <p:spPr>
          <a:xfrm>
            <a:off x="462320" y="5289933"/>
            <a:ext cx="8229600" cy="292606"/>
          </a:xfrm>
          <a:prstGeom prst="rect">
            <a:avLst/>
          </a:prstGeom>
        </p:spPr>
        <p:txBody>
          <a:bodyPr anchor="ctr">
            <a:noAutofit/>
          </a:bodyPr>
          <a:lstStyle>
            <a:lvl1pPr marL="0" indent="0" algn="l">
              <a:lnSpc>
                <a:spcPts val="1600"/>
              </a:lnSpc>
              <a:buNone/>
              <a:defRPr sz="140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 y="925122"/>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 y="5905327"/>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grpSp>
        <p:nvGrpSpPr>
          <p:cNvPr id="36" name="Logo Horizontal V2">
            <a:extLst>
              <a:ext uri="{FF2B5EF4-FFF2-40B4-BE49-F238E27FC236}">
                <a16:creationId xmlns:a16="http://schemas.microsoft.com/office/drawing/2014/main" id="{5DE3BDE0-5FA9-BC4A-8178-4E992BC84A31}"/>
              </a:ext>
            </a:extLst>
          </p:cNvPr>
          <p:cNvGrpSpPr>
            <a:grpSpLocks noChangeAspect="1"/>
          </p:cNvGrpSpPr>
          <p:nvPr userDrawn="1"/>
        </p:nvGrpSpPr>
        <p:grpSpPr>
          <a:xfrm>
            <a:off x="576463" y="265909"/>
            <a:ext cx="3858507" cy="365760"/>
            <a:chOff x="960861" y="1655928"/>
            <a:chExt cx="4437220" cy="420624"/>
          </a:xfrm>
        </p:grpSpPr>
        <p:pic>
          <p:nvPicPr>
            <p:cNvPr id="37" name="Logomark V2">
              <a:extLst>
                <a:ext uri="{FF2B5EF4-FFF2-40B4-BE49-F238E27FC236}">
                  <a16:creationId xmlns:a16="http://schemas.microsoft.com/office/drawing/2014/main" id="{BCDF5E2B-D575-3248-9F32-8DB56A8A5F6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38" name="Nat HIV Cur logo type horiz">
              <a:extLst>
                <a:ext uri="{FF2B5EF4-FFF2-40B4-BE49-F238E27FC236}">
                  <a16:creationId xmlns:a16="http://schemas.microsoft.com/office/drawing/2014/main" id="{F90C1D5B-C61A-8E43-ADFD-659A78B58C75}"/>
                </a:ext>
              </a:extLst>
            </p:cNvPr>
            <p:cNvGrpSpPr>
              <a:grpSpLocks noChangeAspect="1"/>
            </p:cNvGrpSpPr>
            <p:nvPr/>
          </p:nvGrpSpPr>
          <p:grpSpPr bwMode="auto">
            <a:xfrm>
              <a:off x="1476074" y="1719322"/>
              <a:ext cx="3922007" cy="292608"/>
              <a:chOff x="918" y="1071"/>
              <a:chExt cx="2989" cy="223"/>
            </a:xfrm>
          </p:grpSpPr>
          <p:sp>
            <p:nvSpPr>
              <p:cNvPr id="39" name="Freeform 29">
                <a:extLst>
                  <a:ext uri="{FF2B5EF4-FFF2-40B4-BE49-F238E27FC236}">
                    <a16:creationId xmlns:a16="http://schemas.microsoft.com/office/drawing/2014/main" id="{C00F14E4-0FF9-044F-8D05-A3F88FD753BB}"/>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30">
                <a:extLst>
                  <a:ext uri="{FF2B5EF4-FFF2-40B4-BE49-F238E27FC236}">
                    <a16:creationId xmlns:a16="http://schemas.microsoft.com/office/drawing/2014/main" id="{285628E9-40CF-BF4A-A0C2-1981C438F12F}"/>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31">
                <a:extLst>
                  <a:ext uri="{FF2B5EF4-FFF2-40B4-BE49-F238E27FC236}">
                    <a16:creationId xmlns:a16="http://schemas.microsoft.com/office/drawing/2014/main" id="{ECFE4455-EAC2-F54E-8EBA-57AD72EC8EB5}"/>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32">
                <a:extLst>
                  <a:ext uri="{FF2B5EF4-FFF2-40B4-BE49-F238E27FC236}">
                    <a16:creationId xmlns:a16="http://schemas.microsoft.com/office/drawing/2014/main" id="{4CE28E14-FAD1-9D44-9FE0-95CC10271D20}"/>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33">
                <a:extLst>
                  <a:ext uri="{FF2B5EF4-FFF2-40B4-BE49-F238E27FC236}">
                    <a16:creationId xmlns:a16="http://schemas.microsoft.com/office/drawing/2014/main" id="{3FAE42D7-1C68-1448-8B72-AE18B017BE65}"/>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34">
                <a:extLst>
                  <a:ext uri="{FF2B5EF4-FFF2-40B4-BE49-F238E27FC236}">
                    <a16:creationId xmlns:a16="http://schemas.microsoft.com/office/drawing/2014/main" id="{570D103D-E330-A145-BCC8-F5F9AD0CFE8E}"/>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35">
                <a:extLst>
                  <a:ext uri="{FF2B5EF4-FFF2-40B4-BE49-F238E27FC236}">
                    <a16:creationId xmlns:a16="http://schemas.microsoft.com/office/drawing/2014/main" id="{90444F09-0CAD-7847-B840-E5446ABC569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36">
                <a:extLst>
                  <a:ext uri="{FF2B5EF4-FFF2-40B4-BE49-F238E27FC236}">
                    <a16:creationId xmlns:a16="http://schemas.microsoft.com/office/drawing/2014/main" id="{D7CADE7D-AEE6-EF4F-8D20-C51115BE268F}"/>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37">
                <a:extLst>
                  <a:ext uri="{FF2B5EF4-FFF2-40B4-BE49-F238E27FC236}">
                    <a16:creationId xmlns:a16="http://schemas.microsoft.com/office/drawing/2014/main" id="{DA6A3D9E-7019-F54D-92CA-8DC2F4455CED}"/>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38">
                <a:extLst>
                  <a:ext uri="{FF2B5EF4-FFF2-40B4-BE49-F238E27FC236}">
                    <a16:creationId xmlns:a16="http://schemas.microsoft.com/office/drawing/2014/main" id="{DF7B1DCE-3ECB-5B4F-A72B-7A76BEA8D6EB}"/>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39">
                <a:extLst>
                  <a:ext uri="{FF2B5EF4-FFF2-40B4-BE49-F238E27FC236}">
                    <a16:creationId xmlns:a16="http://schemas.microsoft.com/office/drawing/2014/main" id="{E8243449-E25D-DD42-BAFB-2841EEDB003C}"/>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40">
                <a:extLst>
                  <a:ext uri="{FF2B5EF4-FFF2-40B4-BE49-F238E27FC236}">
                    <a16:creationId xmlns:a16="http://schemas.microsoft.com/office/drawing/2014/main" id="{B6DA0017-A23B-DA49-BE6B-3DC9F25410D7}"/>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41">
                <a:extLst>
                  <a:ext uri="{FF2B5EF4-FFF2-40B4-BE49-F238E27FC236}">
                    <a16:creationId xmlns:a16="http://schemas.microsoft.com/office/drawing/2014/main" id="{CEB270F8-FBBB-4D40-9CB5-35198A58C9AF}"/>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42">
                <a:extLst>
                  <a:ext uri="{FF2B5EF4-FFF2-40B4-BE49-F238E27FC236}">
                    <a16:creationId xmlns:a16="http://schemas.microsoft.com/office/drawing/2014/main" id="{4F9A2DA6-965E-DF46-825E-BE6D9DB7F3DE}"/>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43">
                <a:extLst>
                  <a:ext uri="{FF2B5EF4-FFF2-40B4-BE49-F238E27FC236}">
                    <a16:creationId xmlns:a16="http://schemas.microsoft.com/office/drawing/2014/main" id="{2ACAAA25-7623-8941-A231-9413F3EE15DD}"/>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44">
                <a:extLst>
                  <a:ext uri="{FF2B5EF4-FFF2-40B4-BE49-F238E27FC236}">
                    <a16:creationId xmlns:a16="http://schemas.microsoft.com/office/drawing/2014/main" id="{8D8D75C5-4920-A54A-96DB-C3ED25121887}"/>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45">
                <a:extLst>
                  <a:ext uri="{FF2B5EF4-FFF2-40B4-BE49-F238E27FC236}">
                    <a16:creationId xmlns:a16="http://schemas.microsoft.com/office/drawing/2014/main" id="{B693F4E2-7E6A-8543-9D5B-485D345928FB}"/>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46">
                <a:extLst>
                  <a:ext uri="{FF2B5EF4-FFF2-40B4-BE49-F238E27FC236}">
                    <a16:creationId xmlns:a16="http://schemas.microsoft.com/office/drawing/2014/main" id="{79FCBDCE-8080-844D-9A33-09B25FA07B3D}"/>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47">
                <a:extLst>
                  <a:ext uri="{FF2B5EF4-FFF2-40B4-BE49-F238E27FC236}">
                    <a16:creationId xmlns:a16="http://schemas.microsoft.com/office/drawing/2014/main" id="{C953DD89-4FED-8F4C-9F9B-204DFE0D1E30}"/>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48">
                <a:extLst>
                  <a:ext uri="{FF2B5EF4-FFF2-40B4-BE49-F238E27FC236}">
                    <a16:creationId xmlns:a16="http://schemas.microsoft.com/office/drawing/2014/main" id="{53FC9640-29CF-FA4F-8955-C1B280349765}"/>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49">
                <a:extLst>
                  <a:ext uri="{FF2B5EF4-FFF2-40B4-BE49-F238E27FC236}">
                    <a16:creationId xmlns:a16="http://schemas.microsoft.com/office/drawing/2014/main" id="{B627E457-728F-2248-BFE3-AD31E2702155}"/>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35" name="TextBox 34">
            <a:extLst>
              <a:ext uri="{FF2B5EF4-FFF2-40B4-BE49-F238E27FC236}">
                <a16:creationId xmlns:a16="http://schemas.microsoft.com/office/drawing/2014/main" id="{13C415AF-4480-6D42-B6E8-516737E74359}"/>
              </a:ext>
            </a:extLst>
          </p:cNvPr>
          <p:cNvSpPr txBox="1"/>
          <p:nvPr userDrawn="1"/>
        </p:nvSpPr>
        <p:spPr>
          <a:xfrm>
            <a:off x="935451" y="553165"/>
            <a:ext cx="1727394" cy="307777"/>
          </a:xfrm>
          <a:prstGeom prst="rect">
            <a:avLst/>
          </a:prstGeom>
          <a:noFill/>
        </p:spPr>
        <p:txBody>
          <a:bodyPr wrap="square" rtlCol="0">
            <a:spAutoFit/>
          </a:bodyPr>
          <a:lstStyle/>
          <a:p>
            <a:r>
              <a:rPr lang="en-US" sz="1400" dirty="0" err="1">
                <a:solidFill>
                  <a:srgbClr val="253F7F"/>
                </a:solidFill>
                <a:latin typeface="Arial"/>
              </a:rPr>
              <a:t>www.hiv.uw.edu</a:t>
            </a:r>
            <a:endParaRPr lang="en-US" sz="1400" dirty="0">
              <a:solidFill>
                <a:srgbClr val="253F7F"/>
              </a:solidFill>
              <a:latin typeface="Arial"/>
            </a:endParaRPr>
          </a:p>
        </p:txBody>
      </p:sp>
      <p:pic>
        <p:nvPicPr>
          <p:cNvPr id="61" name="Picture 60" descr="AETC_Program-color-outline-01.png">
            <a:extLst>
              <a:ext uri="{FF2B5EF4-FFF2-40B4-BE49-F238E27FC236}">
                <a16:creationId xmlns:a16="http://schemas.microsoft.com/office/drawing/2014/main" id="{6112F5C8-8F3B-9346-85EE-FC6BC3E2B57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182806" y="6088967"/>
            <a:ext cx="1575509" cy="604369"/>
          </a:xfrm>
          <a:prstGeom prst="rect">
            <a:avLst/>
          </a:prstGeom>
        </p:spPr>
      </p:pic>
      <p:sp>
        <p:nvSpPr>
          <p:cNvPr id="34" name="Text Placeholder 15"/>
          <p:cNvSpPr>
            <a:spLocks noGrp="1"/>
          </p:cNvSpPr>
          <p:nvPr>
            <p:ph type="body" sz="quarter" idx="18" hasCustomPrompt="1"/>
          </p:nvPr>
        </p:nvSpPr>
        <p:spPr>
          <a:xfrm>
            <a:off x="443736" y="3194041"/>
            <a:ext cx="8221886" cy="1645920"/>
          </a:xfrm>
          <a:prstGeom prst="rect">
            <a:avLst/>
          </a:prstGeom>
        </p:spPr>
        <p:txBody>
          <a:bodyPr lIns="91440" tIns="91440" rIns="91440" bIns="91440" anchor="ctr" anchorCtr="0">
            <a:noAutofit/>
          </a:bodyPr>
          <a:lstStyle>
            <a:lvl1pPr marL="0" indent="0" algn="l">
              <a:lnSpc>
                <a:spcPts val="2800"/>
              </a:lnSpc>
              <a:spcBef>
                <a:spcPts val="0"/>
              </a:spcBef>
              <a:spcAft>
                <a:spcPts val="0"/>
              </a:spcAft>
              <a:buNone/>
              <a:defRPr sz="2400" baseline="0">
                <a:solidFill>
                  <a:schemeClr val="bg1">
                    <a:lumMod val="95000"/>
                  </a:schemeClr>
                </a:solidFill>
                <a:latin typeface="Arial"/>
              </a:defRPr>
            </a:lvl1pPr>
            <a:lvl2pPr marL="0" indent="0" algn="l">
              <a:spcBef>
                <a:spcPts val="0"/>
              </a:spcBef>
              <a:buNone/>
              <a:defRPr sz="1800" i="1">
                <a:solidFill>
                  <a:schemeClr val="accent2"/>
                </a:solidFill>
                <a:latin typeface="Arial"/>
              </a:defRPr>
            </a:lvl2pPr>
            <a:lvl3pPr marL="0" indent="0" algn="l">
              <a:spcBef>
                <a:spcPts val="0"/>
              </a:spcBef>
              <a:buNone/>
              <a:defRPr sz="1600" i="1">
                <a:solidFill>
                  <a:schemeClr val="accent2"/>
                </a:solidFill>
                <a:latin typeface="Arial"/>
              </a:defRPr>
            </a:lvl3pPr>
            <a:lvl4pPr marL="628650" indent="0" algn="ctr">
              <a:buNone/>
              <a:defRPr/>
            </a:lvl4pPr>
            <a:lvl5pPr marL="803275" indent="0" algn="ctr">
              <a:buNone/>
              <a:defRPr/>
            </a:lvl5pPr>
          </a:lstStyle>
          <a:p>
            <a:pPr lvl="0"/>
            <a:r>
              <a:rPr lang="en-US" dirty="0"/>
              <a:t>Click and Add Speaker Info</a:t>
            </a:r>
          </a:p>
        </p:txBody>
      </p:sp>
    </p:spTree>
    <p:extLst>
      <p:ext uri="{BB962C8B-B14F-4D97-AF65-F5344CB8AC3E}">
        <p14:creationId xmlns:p14="http://schemas.microsoft.com/office/powerpoint/2010/main" val="3946574258"/>
      </p:ext>
    </p:extLst>
  </p:cSld>
  <p:clrMapOvr>
    <a:masterClrMapping/>
  </p:clrMapOvr>
  <p:transition spd="slow"/>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_3_URL_Side ">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920403"/>
            <a:ext cx="9154751" cy="4982073"/>
          </a:xfrm>
          <a:prstGeom prst="rect">
            <a:avLst/>
          </a:prstGeom>
          <a:noFill/>
          <a:ln>
            <a:noFill/>
          </a:ln>
          <a:effectLst/>
        </p:spPr>
      </p:pic>
      <p:sp>
        <p:nvSpPr>
          <p:cNvPr id="282" name="Title 1"/>
          <p:cNvSpPr>
            <a:spLocks noGrp="1"/>
          </p:cNvSpPr>
          <p:nvPr>
            <p:ph type="ctrTitle" hasCustomPrompt="1"/>
          </p:nvPr>
        </p:nvSpPr>
        <p:spPr>
          <a:xfrm>
            <a:off x="438219" y="1242188"/>
            <a:ext cx="8222726" cy="1828800"/>
          </a:xfrm>
          <a:prstGeom prst="rect">
            <a:avLst/>
          </a:prstGeom>
        </p:spPr>
        <p:txBody>
          <a:bodyPr lIns="91440" anchor="ctr" anchorCtr="0">
            <a:normAutofit/>
          </a:bodyPr>
          <a:lstStyle>
            <a:lvl1pPr algn="l">
              <a:lnSpc>
                <a:spcPts val="4000"/>
              </a:lnSpc>
              <a:defRPr sz="3200" b="0">
                <a:solidFill>
                  <a:schemeClr val="bg1"/>
                </a:solidFill>
              </a:defRPr>
            </a:lvl1pPr>
          </a:lstStyle>
          <a:p>
            <a:r>
              <a:rPr lang="en-US" dirty="0"/>
              <a:t>Click and Add Title of Talk</a:t>
            </a:r>
          </a:p>
        </p:txBody>
      </p:sp>
      <p:sp>
        <p:nvSpPr>
          <p:cNvPr id="273" name="Date"/>
          <p:cNvSpPr>
            <a:spLocks noGrp="1"/>
          </p:cNvSpPr>
          <p:nvPr>
            <p:ph type="body" sz="quarter" idx="14" hasCustomPrompt="1"/>
          </p:nvPr>
        </p:nvSpPr>
        <p:spPr>
          <a:xfrm>
            <a:off x="462320" y="5289933"/>
            <a:ext cx="8229600" cy="292606"/>
          </a:xfrm>
          <a:prstGeom prst="rect">
            <a:avLst/>
          </a:prstGeom>
        </p:spPr>
        <p:txBody>
          <a:bodyPr anchor="ctr">
            <a:noAutofit/>
          </a:bodyPr>
          <a:lstStyle>
            <a:lvl1pPr marL="0" indent="0" algn="l">
              <a:lnSpc>
                <a:spcPts val="1600"/>
              </a:lnSpc>
              <a:buNone/>
              <a:defRPr sz="140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 y="925122"/>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 y="5905327"/>
            <a:ext cx="9162862" cy="0"/>
          </a:xfrm>
          <a:prstGeom prst="line">
            <a:avLst/>
          </a:prstGeom>
          <a:ln w="12700">
            <a:solidFill>
              <a:srgbClr val="CE372B"/>
            </a:solidFill>
          </a:ln>
          <a:effectLst/>
        </p:spPr>
        <p:style>
          <a:lnRef idx="2">
            <a:schemeClr val="accent1"/>
          </a:lnRef>
          <a:fillRef idx="0">
            <a:schemeClr val="accent1"/>
          </a:fillRef>
          <a:effectRef idx="1">
            <a:schemeClr val="accent1"/>
          </a:effectRef>
          <a:fontRef idx="minor">
            <a:schemeClr val="tx1"/>
          </a:fontRef>
        </p:style>
      </p:cxnSp>
      <p:grpSp>
        <p:nvGrpSpPr>
          <p:cNvPr id="36" name="Logo Horizontal V2">
            <a:extLst>
              <a:ext uri="{FF2B5EF4-FFF2-40B4-BE49-F238E27FC236}">
                <a16:creationId xmlns:a16="http://schemas.microsoft.com/office/drawing/2014/main" id="{5DE3BDE0-5FA9-BC4A-8178-4E992BC84A31}"/>
              </a:ext>
            </a:extLst>
          </p:cNvPr>
          <p:cNvGrpSpPr>
            <a:grpSpLocks noChangeAspect="1"/>
          </p:cNvGrpSpPr>
          <p:nvPr userDrawn="1"/>
        </p:nvGrpSpPr>
        <p:grpSpPr>
          <a:xfrm>
            <a:off x="576463" y="265909"/>
            <a:ext cx="3858507" cy="365760"/>
            <a:chOff x="960861" y="1655928"/>
            <a:chExt cx="4437220" cy="420624"/>
          </a:xfrm>
        </p:grpSpPr>
        <p:pic>
          <p:nvPicPr>
            <p:cNvPr id="37" name="Logomark V2">
              <a:extLst>
                <a:ext uri="{FF2B5EF4-FFF2-40B4-BE49-F238E27FC236}">
                  <a16:creationId xmlns:a16="http://schemas.microsoft.com/office/drawing/2014/main" id="{BCDF5E2B-D575-3248-9F32-8DB56A8A5F6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38" name="Nat HIV Cur logo type horiz">
              <a:extLst>
                <a:ext uri="{FF2B5EF4-FFF2-40B4-BE49-F238E27FC236}">
                  <a16:creationId xmlns:a16="http://schemas.microsoft.com/office/drawing/2014/main" id="{F90C1D5B-C61A-8E43-ADFD-659A78B58C75}"/>
                </a:ext>
              </a:extLst>
            </p:cNvPr>
            <p:cNvGrpSpPr>
              <a:grpSpLocks noChangeAspect="1"/>
            </p:cNvGrpSpPr>
            <p:nvPr/>
          </p:nvGrpSpPr>
          <p:grpSpPr bwMode="auto">
            <a:xfrm>
              <a:off x="1476074" y="1719322"/>
              <a:ext cx="3922007" cy="292608"/>
              <a:chOff x="918" y="1071"/>
              <a:chExt cx="2989" cy="223"/>
            </a:xfrm>
          </p:grpSpPr>
          <p:sp>
            <p:nvSpPr>
              <p:cNvPr id="39" name="Freeform 29">
                <a:extLst>
                  <a:ext uri="{FF2B5EF4-FFF2-40B4-BE49-F238E27FC236}">
                    <a16:creationId xmlns:a16="http://schemas.microsoft.com/office/drawing/2014/main" id="{C00F14E4-0FF9-044F-8D05-A3F88FD753BB}"/>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30">
                <a:extLst>
                  <a:ext uri="{FF2B5EF4-FFF2-40B4-BE49-F238E27FC236}">
                    <a16:creationId xmlns:a16="http://schemas.microsoft.com/office/drawing/2014/main" id="{285628E9-40CF-BF4A-A0C2-1981C438F12F}"/>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31">
                <a:extLst>
                  <a:ext uri="{FF2B5EF4-FFF2-40B4-BE49-F238E27FC236}">
                    <a16:creationId xmlns:a16="http://schemas.microsoft.com/office/drawing/2014/main" id="{ECFE4455-EAC2-F54E-8EBA-57AD72EC8EB5}"/>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32">
                <a:extLst>
                  <a:ext uri="{FF2B5EF4-FFF2-40B4-BE49-F238E27FC236}">
                    <a16:creationId xmlns:a16="http://schemas.microsoft.com/office/drawing/2014/main" id="{4CE28E14-FAD1-9D44-9FE0-95CC10271D20}"/>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33">
                <a:extLst>
                  <a:ext uri="{FF2B5EF4-FFF2-40B4-BE49-F238E27FC236}">
                    <a16:creationId xmlns:a16="http://schemas.microsoft.com/office/drawing/2014/main" id="{3FAE42D7-1C68-1448-8B72-AE18B017BE65}"/>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34">
                <a:extLst>
                  <a:ext uri="{FF2B5EF4-FFF2-40B4-BE49-F238E27FC236}">
                    <a16:creationId xmlns:a16="http://schemas.microsoft.com/office/drawing/2014/main" id="{570D103D-E330-A145-BCC8-F5F9AD0CFE8E}"/>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35">
                <a:extLst>
                  <a:ext uri="{FF2B5EF4-FFF2-40B4-BE49-F238E27FC236}">
                    <a16:creationId xmlns:a16="http://schemas.microsoft.com/office/drawing/2014/main" id="{90444F09-0CAD-7847-B840-E5446ABC569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36">
                <a:extLst>
                  <a:ext uri="{FF2B5EF4-FFF2-40B4-BE49-F238E27FC236}">
                    <a16:creationId xmlns:a16="http://schemas.microsoft.com/office/drawing/2014/main" id="{D7CADE7D-AEE6-EF4F-8D20-C51115BE268F}"/>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37">
                <a:extLst>
                  <a:ext uri="{FF2B5EF4-FFF2-40B4-BE49-F238E27FC236}">
                    <a16:creationId xmlns:a16="http://schemas.microsoft.com/office/drawing/2014/main" id="{DA6A3D9E-7019-F54D-92CA-8DC2F4455CED}"/>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38">
                <a:extLst>
                  <a:ext uri="{FF2B5EF4-FFF2-40B4-BE49-F238E27FC236}">
                    <a16:creationId xmlns:a16="http://schemas.microsoft.com/office/drawing/2014/main" id="{DF7B1DCE-3ECB-5B4F-A72B-7A76BEA8D6EB}"/>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39">
                <a:extLst>
                  <a:ext uri="{FF2B5EF4-FFF2-40B4-BE49-F238E27FC236}">
                    <a16:creationId xmlns:a16="http://schemas.microsoft.com/office/drawing/2014/main" id="{E8243449-E25D-DD42-BAFB-2841EEDB003C}"/>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40">
                <a:extLst>
                  <a:ext uri="{FF2B5EF4-FFF2-40B4-BE49-F238E27FC236}">
                    <a16:creationId xmlns:a16="http://schemas.microsoft.com/office/drawing/2014/main" id="{B6DA0017-A23B-DA49-BE6B-3DC9F25410D7}"/>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41">
                <a:extLst>
                  <a:ext uri="{FF2B5EF4-FFF2-40B4-BE49-F238E27FC236}">
                    <a16:creationId xmlns:a16="http://schemas.microsoft.com/office/drawing/2014/main" id="{CEB270F8-FBBB-4D40-9CB5-35198A58C9AF}"/>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42">
                <a:extLst>
                  <a:ext uri="{FF2B5EF4-FFF2-40B4-BE49-F238E27FC236}">
                    <a16:creationId xmlns:a16="http://schemas.microsoft.com/office/drawing/2014/main" id="{4F9A2DA6-965E-DF46-825E-BE6D9DB7F3DE}"/>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43">
                <a:extLst>
                  <a:ext uri="{FF2B5EF4-FFF2-40B4-BE49-F238E27FC236}">
                    <a16:creationId xmlns:a16="http://schemas.microsoft.com/office/drawing/2014/main" id="{2ACAAA25-7623-8941-A231-9413F3EE15DD}"/>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44">
                <a:extLst>
                  <a:ext uri="{FF2B5EF4-FFF2-40B4-BE49-F238E27FC236}">
                    <a16:creationId xmlns:a16="http://schemas.microsoft.com/office/drawing/2014/main" id="{8D8D75C5-4920-A54A-96DB-C3ED25121887}"/>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45">
                <a:extLst>
                  <a:ext uri="{FF2B5EF4-FFF2-40B4-BE49-F238E27FC236}">
                    <a16:creationId xmlns:a16="http://schemas.microsoft.com/office/drawing/2014/main" id="{B693F4E2-7E6A-8543-9D5B-485D345928FB}"/>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46">
                <a:extLst>
                  <a:ext uri="{FF2B5EF4-FFF2-40B4-BE49-F238E27FC236}">
                    <a16:creationId xmlns:a16="http://schemas.microsoft.com/office/drawing/2014/main" id="{79FCBDCE-8080-844D-9A33-09B25FA07B3D}"/>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47">
                <a:extLst>
                  <a:ext uri="{FF2B5EF4-FFF2-40B4-BE49-F238E27FC236}">
                    <a16:creationId xmlns:a16="http://schemas.microsoft.com/office/drawing/2014/main" id="{C953DD89-4FED-8F4C-9F9B-204DFE0D1E30}"/>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48">
                <a:extLst>
                  <a:ext uri="{FF2B5EF4-FFF2-40B4-BE49-F238E27FC236}">
                    <a16:creationId xmlns:a16="http://schemas.microsoft.com/office/drawing/2014/main" id="{53FC9640-29CF-FA4F-8955-C1B280349765}"/>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49">
                <a:extLst>
                  <a:ext uri="{FF2B5EF4-FFF2-40B4-BE49-F238E27FC236}">
                    <a16:creationId xmlns:a16="http://schemas.microsoft.com/office/drawing/2014/main" id="{B627E457-728F-2248-BFE3-AD31E2702155}"/>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pic>
        <p:nvPicPr>
          <p:cNvPr id="34" name="Picture 33" descr="AETC_Program-color-outline-01.png">
            <a:extLst>
              <a:ext uri="{FF2B5EF4-FFF2-40B4-BE49-F238E27FC236}">
                <a16:creationId xmlns:a16="http://schemas.microsoft.com/office/drawing/2014/main" id="{98E96793-9A1D-E443-86A8-88BD7E89AAF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182806" y="6088967"/>
            <a:ext cx="1575509" cy="604369"/>
          </a:xfrm>
          <a:prstGeom prst="rect">
            <a:avLst/>
          </a:prstGeom>
        </p:spPr>
      </p:pic>
      <p:sp>
        <p:nvSpPr>
          <p:cNvPr id="35" name="TextBox 34">
            <a:extLst>
              <a:ext uri="{FF2B5EF4-FFF2-40B4-BE49-F238E27FC236}">
                <a16:creationId xmlns:a16="http://schemas.microsoft.com/office/drawing/2014/main" id="{13C415AF-4480-6D42-B6E8-516737E74359}"/>
              </a:ext>
            </a:extLst>
          </p:cNvPr>
          <p:cNvSpPr txBox="1"/>
          <p:nvPr userDrawn="1"/>
        </p:nvSpPr>
        <p:spPr>
          <a:xfrm>
            <a:off x="7187624" y="323892"/>
            <a:ext cx="1531088" cy="307777"/>
          </a:xfrm>
          <a:prstGeom prst="rect">
            <a:avLst/>
          </a:prstGeom>
          <a:noFill/>
        </p:spPr>
        <p:txBody>
          <a:bodyPr wrap="square" rtlCol="0">
            <a:spAutoFit/>
          </a:bodyPr>
          <a:lstStyle/>
          <a:p>
            <a:r>
              <a:rPr lang="en-US" sz="1400" dirty="0" err="1">
                <a:solidFill>
                  <a:srgbClr val="253F7F"/>
                </a:solidFill>
                <a:latin typeface="Arial"/>
              </a:rPr>
              <a:t>www.hiv.uw.edu</a:t>
            </a:r>
            <a:endParaRPr lang="en-US" sz="1400" dirty="0">
              <a:solidFill>
                <a:srgbClr val="253F7F"/>
              </a:solidFill>
              <a:latin typeface="Arial"/>
            </a:endParaRPr>
          </a:p>
        </p:txBody>
      </p:sp>
      <p:sp>
        <p:nvSpPr>
          <p:cNvPr id="60" name="Text Placeholder 15"/>
          <p:cNvSpPr>
            <a:spLocks noGrp="1"/>
          </p:cNvSpPr>
          <p:nvPr>
            <p:ph type="body" sz="quarter" idx="18" hasCustomPrompt="1"/>
          </p:nvPr>
        </p:nvSpPr>
        <p:spPr>
          <a:xfrm>
            <a:off x="443736" y="3194041"/>
            <a:ext cx="8221886" cy="1645920"/>
          </a:xfrm>
          <a:prstGeom prst="rect">
            <a:avLst/>
          </a:prstGeom>
        </p:spPr>
        <p:txBody>
          <a:bodyPr lIns="91440" tIns="91440" rIns="91440" bIns="91440" anchor="ctr" anchorCtr="0">
            <a:noAutofit/>
          </a:bodyPr>
          <a:lstStyle>
            <a:lvl1pPr marL="0" indent="0" algn="l">
              <a:lnSpc>
                <a:spcPts val="2800"/>
              </a:lnSpc>
              <a:spcBef>
                <a:spcPts val="0"/>
              </a:spcBef>
              <a:spcAft>
                <a:spcPts val="0"/>
              </a:spcAft>
              <a:buNone/>
              <a:defRPr sz="2400" baseline="0">
                <a:solidFill>
                  <a:schemeClr val="bg1">
                    <a:lumMod val="95000"/>
                  </a:schemeClr>
                </a:solidFill>
                <a:latin typeface="Arial"/>
              </a:defRPr>
            </a:lvl1pPr>
            <a:lvl2pPr marL="0" indent="0" algn="l">
              <a:spcBef>
                <a:spcPts val="0"/>
              </a:spcBef>
              <a:buNone/>
              <a:defRPr sz="1800" i="1">
                <a:solidFill>
                  <a:schemeClr val="accent2"/>
                </a:solidFill>
                <a:latin typeface="Arial"/>
              </a:defRPr>
            </a:lvl2pPr>
            <a:lvl3pPr marL="0" indent="0" algn="l">
              <a:spcBef>
                <a:spcPts val="0"/>
              </a:spcBef>
              <a:buNone/>
              <a:defRPr sz="1600" i="1">
                <a:solidFill>
                  <a:schemeClr val="accent2"/>
                </a:solidFill>
                <a:latin typeface="Arial"/>
              </a:defRPr>
            </a:lvl3pPr>
            <a:lvl4pPr marL="628650" indent="0" algn="ctr">
              <a:buNone/>
              <a:defRPr/>
            </a:lvl4pPr>
            <a:lvl5pPr marL="803275" indent="0" algn="ctr">
              <a:buNone/>
              <a:defRPr/>
            </a:lvl5pPr>
          </a:lstStyle>
          <a:p>
            <a:pPr lvl="0"/>
            <a:r>
              <a:rPr lang="en-US" dirty="0"/>
              <a:t>Click and Add Speaker Info</a:t>
            </a:r>
          </a:p>
        </p:txBody>
      </p:sp>
    </p:spTree>
    <p:extLst>
      <p:ext uri="{BB962C8B-B14F-4D97-AF65-F5344CB8AC3E}">
        <p14:creationId xmlns:p14="http://schemas.microsoft.com/office/powerpoint/2010/main" val="3975617618"/>
      </p:ext>
    </p:extLst>
  </p:cSld>
  <p:clrMapOvr>
    <a:masterClrMapping/>
  </p:clrMapOvr>
  <p:transition spd="slow"/>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66" name="Rectangle 65"/>
          <p:cNvSpPr/>
          <p:nvPr/>
        </p:nvSpPr>
        <p:spPr>
          <a:xfrm>
            <a:off x="0" y="1234258"/>
            <a:ext cx="9162288" cy="56174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23850" y="118389"/>
            <a:ext cx="8503918" cy="1096832"/>
          </a:xfrm>
          <a:prstGeom prst="rect">
            <a:avLst/>
          </a:prstGeom>
        </p:spPr>
        <p:txBody>
          <a:bodyPr wrap="square" lIns="91440" anchor="ctr">
            <a:spAutoFit/>
          </a:bodyPr>
          <a:lstStyle/>
          <a:p>
            <a:pPr defTabSz="457200">
              <a:spcAft>
                <a:spcPts val="0"/>
              </a:spcAft>
            </a:pPr>
            <a:r>
              <a:rPr lang="en-US" sz="32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688442"/>
            <a:ext cx="8515350" cy="3739896"/>
          </a:xfrm>
          <a:prstGeom prst="rect">
            <a:avLst/>
          </a:prstGeom>
        </p:spPr>
        <p:txBody>
          <a:bodyPr anchor="t" anchorCtr="0">
            <a:normAutofit/>
          </a:bodyPr>
          <a:lstStyle>
            <a:lvl1pPr algn="l">
              <a:defRPr sz="2800" baseline="0">
                <a:solidFill>
                  <a:schemeClr val="bg1"/>
                </a:solidFill>
                <a:latin typeface="Arial"/>
                <a:cs typeface="Arial"/>
              </a:defRPr>
            </a:lvl1pPr>
          </a:lstStyle>
          <a:p>
            <a:r>
              <a:rPr lang="en-US" dirty="0"/>
              <a:t>Type in Speaker name, disclosure information</a:t>
            </a:r>
          </a:p>
        </p:txBody>
      </p:sp>
      <p:pic>
        <p:nvPicPr>
          <p:cNvPr id="8" name="Picture 7" descr="NatHIVcurriculum_logo_white_thik.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669745" y="6404636"/>
            <a:ext cx="1414549" cy="459025"/>
          </a:xfrm>
          <a:prstGeom prst="rect">
            <a:avLst/>
          </a:prstGeom>
        </p:spPr>
      </p:pic>
      <p:cxnSp>
        <p:nvCxnSpPr>
          <p:cNvPr id="9" name="Straight Connector 8"/>
          <p:cNvCxnSpPr/>
          <p:nvPr/>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5029199"/>
            <a:ext cx="9162289" cy="1832458"/>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832458"/>
          </a:xfrm>
          <a:prstGeom prst="rect">
            <a:avLst/>
          </a:prstGeom>
        </p:spPr>
      </p:pic>
      <p:sp>
        <p:nvSpPr>
          <p:cNvPr id="2" name="Title 1"/>
          <p:cNvSpPr>
            <a:spLocks noGrp="1"/>
          </p:cNvSpPr>
          <p:nvPr>
            <p:ph type="title" hasCustomPrompt="1"/>
          </p:nvPr>
        </p:nvSpPr>
        <p:spPr>
          <a:xfrm>
            <a:off x="452332" y="3098977"/>
            <a:ext cx="8223499" cy="1137666"/>
          </a:xfrm>
          <a:prstGeom prst="rect">
            <a:avLst/>
          </a:prstGeom>
        </p:spPr>
        <p:txBody>
          <a:bodyPr lIns="91440" tIns="45720" rIns="91440" bIns="45720" anchor="t">
            <a:normAutofit/>
          </a:bodyPr>
          <a:lstStyle>
            <a:lvl1pPr algn="ctr">
              <a:defRPr sz="3200" b="1" cap="none">
                <a:solidFill>
                  <a:srgbClr val="003A78"/>
                </a:solidFill>
              </a:defRPr>
            </a:lvl1pPr>
          </a:lstStyle>
          <a:p>
            <a:r>
              <a:rPr lang="en-US" dirty="0"/>
              <a:t>Click To Edit Section Title</a:t>
            </a:r>
          </a:p>
        </p:txBody>
      </p:sp>
      <p:sp>
        <p:nvSpPr>
          <p:cNvPr id="3" name="Text Placeholder 2"/>
          <p:cNvSpPr>
            <a:spLocks noGrp="1"/>
          </p:cNvSpPr>
          <p:nvPr>
            <p:ph type="body" idx="1" hasCustomPrompt="1"/>
          </p:nvPr>
        </p:nvSpPr>
        <p:spPr>
          <a:xfrm>
            <a:off x="452332" y="2542817"/>
            <a:ext cx="8223499" cy="543683"/>
          </a:xfrm>
          <a:prstGeom prst="rect">
            <a:avLst/>
          </a:prstGeom>
        </p:spPr>
        <p:txBody>
          <a:bodyPr tIns="91440" bIns="91440" anchor="t"/>
          <a:lstStyle>
            <a:lvl1pPr marL="0" indent="0" algn="ctr">
              <a:lnSpc>
                <a:spcPct val="100000"/>
              </a:lnSpc>
              <a:spcBef>
                <a:spcPts val="0"/>
              </a:spcBef>
              <a:buNone/>
              <a:defRPr sz="1800" cap="all" baseline="0">
                <a:solidFill>
                  <a:schemeClr val="accent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Header Text</a:t>
            </a:r>
          </a:p>
        </p:txBody>
      </p:sp>
      <p:pic>
        <p:nvPicPr>
          <p:cNvPr id="12" name="Picture 11" descr="NatHIVcurriculum_logo_white_thik.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669745" y="6404636"/>
            <a:ext cx="1414549" cy="459025"/>
          </a:xfrm>
          <a:prstGeom prst="rect">
            <a:avLst/>
          </a:prstGeom>
        </p:spPr>
      </p:pic>
      <p:cxnSp>
        <p:nvCxnSpPr>
          <p:cNvPr id="9" name="Straight Connector 8"/>
          <p:cNvCxnSpPr/>
          <p:nvPr/>
        </p:nvCxnSpPr>
        <p:spPr>
          <a:xfrm>
            <a:off x="1" y="1834421"/>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 y="5037619"/>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96339042"/>
      </p:ext>
    </p:extLst>
  </p:cSld>
  <p:clrMapOvr>
    <a:masterClrMapping/>
  </p:clrMapOvr>
  <p:transition spd="slow"/>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Red">
    <p:spTree>
      <p:nvGrpSpPr>
        <p:cNvPr id="1" name=""/>
        <p:cNvGrpSpPr/>
        <p:nvPr/>
      </p:nvGrpSpPr>
      <p:grpSpPr>
        <a:xfrm>
          <a:off x="0" y="0"/>
          <a:ext cx="0" cy="0"/>
          <a:chOff x="0" y="0"/>
          <a:chExt cx="0" cy="0"/>
        </a:xfrm>
      </p:grpSpPr>
      <p:sp>
        <p:nvSpPr>
          <p:cNvPr id="12" name="Title 4"/>
          <p:cNvSpPr txBox="1">
            <a:spLocks/>
          </p:cNvSpPr>
          <p:nvPr/>
        </p:nvSpPr>
        <p:spPr>
          <a:xfrm>
            <a:off x="0" y="2794000"/>
            <a:ext cx="9143999" cy="1295400"/>
          </a:xfrm>
          <a:prstGeom prst="rect">
            <a:avLst/>
          </a:prstGeom>
          <a:solidFill>
            <a:srgbClr val="E5DBDE"/>
          </a:solidFill>
        </p:spPr>
        <p:txBody>
          <a:bodyPr tIns="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5029199"/>
            <a:ext cx="9162289" cy="1832458"/>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832458"/>
          </a:xfrm>
          <a:prstGeom prst="rect">
            <a:avLst/>
          </a:prstGeom>
        </p:spPr>
      </p:pic>
      <p:sp>
        <p:nvSpPr>
          <p:cNvPr id="2" name="Title 1"/>
          <p:cNvSpPr>
            <a:spLocks noGrp="1"/>
          </p:cNvSpPr>
          <p:nvPr>
            <p:ph type="title" hasCustomPrompt="1"/>
          </p:nvPr>
        </p:nvSpPr>
        <p:spPr>
          <a:xfrm>
            <a:off x="459306" y="2806700"/>
            <a:ext cx="8229568" cy="1274826"/>
          </a:xfrm>
          <a:prstGeom prst="rect">
            <a:avLst/>
          </a:prstGeom>
        </p:spPr>
        <p:txBody>
          <a:bodyPr tIns="0" anchor="ctr">
            <a:normAutofit/>
          </a:bodyPr>
          <a:lstStyle>
            <a:lvl1pPr algn="ctr">
              <a:defRPr sz="3200" b="1" cap="none">
                <a:solidFill>
                  <a:schemeClr val="tx2"/>
                </a:solidFill>
              </a:defRPr>
            </a:lvl1pPr>
          </a:lstStyle>
          <a:p>
            <a:r>
              <a:rPr lang="en-US" dirty="0"/>
              <a:t>Click To Edit Section Title</a:t>
            </a:r>
          </a:p>
        </p:txBody>
      </p:sp>
      <p:sp>
        <p:nvSpPr>
          <p:cNvPr id="9" name="Text Placeholder 2"/>
          <p:cNvSpPr>
            <a:spLocks noGrp="1"/>
          </p:cNvSpPr>
          <p:nvPr>
            <p:ph type="body" idx="1" hasCustomPrompt="1"/>
          </p:nvPr>
        </p:nvSpPr>
        <p:spPr>
          <a:xfrm>
            <a:off x="459306" y="2249765"/>
            <a:ext cx="8229600" cy="543688"/>
          </a:xfrm>
          <a:prstGeom prst="rect">
            <a:avLst/>
          </a:prstGeom>
        </p:spPr>
        <p:txBody>
          <a:bodyPr bIns="0" anchor="ctr"/>
          <a:lstStyle>
            <a:lvl1pPr marL="0" indent="0" algn="ctr">
              <a:lnSpc>
                <a:spcPct val="100000"/>
              </a:lnSpc>
              <a:buNone/>
              <a:defRPr sz="1800" cap="all" baseline="0">
                <a:solidFill>
                  <a:schemeClr val="accent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Header Text</a:t>
            </a:r>
          </a:p>
        </p:txBody>
      </p:sp>
      <p:pic>
        <p:nvPicPr>
          <p:cNvPr id="13" name="Picture 12" descr="NatHIVcurriculum_logo_white_thik.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669745" y="6404636"/>
            <a:ext cx="1414549" cy="459025"/>
          </a:xfrm>
          <a:prstGeom prst="rect">
            <a:avLst/>
          </a:prstGeom>
        </p:spPr>
      </p:pic>
      <p:cxnSp>
        <p:nvCxnSpPr>
          <p:cNvPr id="14" name="Straight Connector 13"/>
          <p:cNvCxnSpPr/>
          <p:nvPr/>
        </p:nvCxnSpPr>
        <p:spPr>
          <a:xfrm>
            <a:off x="1" y="1834421"/>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 y="5037642"/>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90517799"/>
      </p:ext>
    </p:extLst>
  </p:cSld>
  <p:clrMapOvr>
    <a:masterClrMapping/>
  </p:clrMapOvr>
  <p:transition spd="slow"/>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Divider White and Red">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5029199"/>
            <a:ext cx="9162289" cy="1832458"/>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832458"/>
          </a:xfrm>
          <a:prstGeom prst="rect">
            <a:avLst/>
          </a:prstGeom>
        </p:spPr>
      </p:pic>
      <p:sp>
        <p:nvSpPr>
          <p:cNvPr id="2" name="Title 1"/>
          <p:cNvSpPr>
            <a:spLocks noGrp="1"/>
          </p:cNvSpPr>
          <p:nvPr>
            <p:ph type="title" hasCustomPrompt="1"/>
          </p:nvPr>
        </p:nvSpPr>
        <p:spPr>
          <a:xfrm>
            <a:off x="452332" y="3098977"/>
            <a:ext cx="8223499" cy="1137666"/>
          </a:xfrm>
          <a:prstGeom prst="rect">
            <a:avLst/>
          </a:prstGeom>
        </p:spPr>
        <p:txBody>
          <a:bodyPr lIns="91440" tIns="45720" rIns="91440" bIns="45720" anchor="t">
            <a:normAutofit/>
          </a:bodyPr>
          <a:lstStyle>
            <a:lvl1pPr algn="ctr">
              <a:defRPr sz="3200" b="1" cap="none">
                <a:solidFill>
                  <a:srgbClr val="003A78"/>
                </a:solidFill>
              </a:defRPr>
            </a:lvl1pPr>
          </a:lstStyle>
          <a:p>
            <a:r>
              <a:rPr lang="en-US" dirty="0"/>
              <a:t>Click To Edit Section Title</a:t>
            </a:r>
          </a:p>
        </p:txBody>
      </p:sp>
      <p:sp>
        <p:nvSpPr>
          <p:cNvPr id="3" name="Text Placeholder 2"/>
          <p:cNvSpPr>
            <a:spLocks noGrp="1"/>
          </p:cNvSpPr>
          <p:nvPr>
            <p:ph type="body" idx="1" hasCustomPrompt="1"/>
          </p:nvPr>
        </p:nvSpPr>
        <p:spPr>
          <a:xfrm>
            <a:off x="452332" y="2542817"/>
            <a:ext cx="8223499" cy="543683"/>
          </a:xfrm>
          <a:prstGeom prst="rect">
            <a:avLst/>
          </a:prstGeom>
        </p:spPr>
        <p:txBody>
          <a:bodyPr tIns="91440" bIns="91440" anchor="t"/>
          <a:lstStyle>
            <a:lvl1pPr marL="0" indent="0" algn="ctr">
              <a:lnSpc>
                <a:spcPct val="100000"/>
              </a:lnSpc>
              <a:spcBef>
                <a:spcPts val="0"/>
              </a:spcBef>
              <a:buNone/>
              <a:defRPr sz="1800" cap="all" baseline="0">
                <a:solidFill>
                  <a:schemeClr val="accent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Header Text</a:t>
            </a:r>
          </a:p>
        </p:txBody>
      </p:sp>
      <p:pic>
        <p:nvPicPr>
          <p:cNvPr id="12" name="Picture 11" descr="NatHIVcurriculum_logo_white_thik.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669745" y="6404636"/>
            <a:ext cx="1414549" cy="459025"/>
          </a:xfrm>
          <a:prstGeom prst="rect">
            <a:avLst/>
          </a:prstGeom>
        </p:spPr>
      </p:pic>
      <p:sp>
        <p:nvSpPr>
          <p:cNvPr id="10" name="Rectangle 9"/>
          <p:cNvSpPr/>
          <p:nvPr userDrawn="1"/>
        </p:nvSpPr>
        <p:spPr>
          <a:xfrm>
            <a:off x="-876" y="1828801"/>
            <a:ext cx="9162288" cy="371855"/>
          </a:xfrm>
          <a:prstGeom prst="rect">
            <a:avLst/>
          </a:prstGeom>
          <a:solidFill>
            <a:srgbClr val="A82C20"/>
          </a:solidFill>
          <a:ln w="6350">
            <a:noFill/>
          </a:ln>
          <a:effectLst/>
        </p:spPr>
        <p:style>
          <a:lnRef idx="1">
            <a:schemeClr val="accent1"/>
          </a:lnRef>
          <a:fillRef idx="3">
            <a:schemeClr val="accent1"/>
          </a:fillRef>
          <a:effectRef idx="2">
            <a:schemeClr val="accent1"/>
          </a:effectRef>
          <a:fontRef idx="minor">
            <a:schemeClr val="lt1"/>
          </a:fontRef>
        </p:style>
        <p:txBody>
          <a:bodyPr lIns="274320" rtlCol="0" anchor="ctr"/>
          <a:lstStyle/>
          <a:p>
            <a:endParaRPr lang="en-US" sz="1400" dirty="0">
              <a:solidFill>
                <a:schemeClr val="bg1"/>
              </a:solidFill>
            </a:endParaRPr>
          </a:p>
        </p:txBody>
      </p:sp>
      <p:sp>
        <p:nvSpPr>
          <p:cNvPr id="11" name="Rectangle 10"/>
          <p:cNvSpPr/>
          <p:nvPr userDrawn="1"/>
        </p:nvSpPr>
        <p:spPr>
          <a:xfrm>
            <a:off x="-876" y="4665764"/>
            <a:ext cx="9162288" cy="371855"/>
          </a:xfrm>
          <a:prstGeom prst="rect">
            <a:avLst/>
          </a:prstGeom>
          <a:solidFill>
            <a:srgbClr val="A82C20"/>
          </a:solidFill>
          <a:ln w="6350">
            <a:noFill/>
          </a:ln>
          <a:effectLst/>
        </p:spPr>
        <p:style>
          <a:lnRef idx="1">
            <a:schemeClr val="accent1"/>
          </a:lnRef>
          <a:fillRef idx="3">
            <a:schemeClr val="accent1"/>
          </a:fillRef>
          <a:effectRef idx="2">
            <a:schemeClr val="accent1"/>
          </a:effectRef>
          <a:fontRef idx="minor">
            <a:schemeClr val="lt1"/>
          </a:fontRef>
        </p:style>
        <p:txBody>
          <a:bodyPr lIns="274320" rtlCol="0" anchor="ctr"/>
          <a:lstStyle/>
          <a:p>
            <a:endParaRPr lang="en-US" sz="1400" dirty="0">
              <a:solidFill>
                <a:schemeClr val="bg1"/>
              </a:solidFill>
            </a:endParaRP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 Slid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2" name="Title 1"/>
          <p:cNvSpPr>
            <a:spLocks noGrp="1"/>
          </p:cNvSpPr>
          <p:nvPr>
            <p:ph type="title" hasCustomPrompt="1"/>
          </p:nvPr>
        </p:nvSpPr>
        <p:spPr>
          <a:xfrm>
            <a:off x="323850" y="119172"/>
            <a:ext cx="8497062" cy="1091184"/>
          </a:xfrm>
          <a:prstGeom prst="rect">
            <a:avLst/>
          </a:prstGeom>
        </p:spPr>
        <p:txBody>
          <a:bodyPr anchor="ctr" anchorCtr="0">
            <a:normAutofit/>
          </a:bodyPr>
          <a:lstStyle>
            <a:lvl1pPr algn="l">
              <a:defRPr sz="32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rgbClr val="285078"/>
                </a:solidFill>
                <a:latin typeface="Arial"/>
                <a:cs typeface="Arial"/>
              </a:defRPr>
            </a:lvl1pPr>
          </a:lstStyle>
          <a:p>
            <a:pPr lvl="0"/>
            <a:r>
              <a:rPr lang="en-US" dirty="0"/>
              <a:t>Click to Add Source</a:t>
            </a:r>
          </a:p>
        </p:txBody>
      </p:sp>
      <p:grpSp>
        <p:nvGrpSpPr>
          <p:cNvPr id="82" name="Logo Stacked V2"/>
          <p:cNvGrpSpPr>
            <a:grpSpLocks noChangeAspect="1"/>
          </p:cNvGrpSpPr>
          <p:nvPr/>
        </p:nvGrpSpPr>
        <p:grpSpPr>
          <a:xfrm>
            <a:off x="7725251" y="6495425"/>
            <a:ext cx="1324004" cy="301752"/>
            <a:chOff x="680865" y="3439338"/>
            <a:chExt cx="4686473" cy="1068091"/>
          </a:xfrm>
        </p:grpSpPr>
        <p:pic>
          <p:nvPicPr>
            <p:cNvPr id="83" name="Logomark V2"/>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84" name="Nat HIV Cur logo type stacked"/>
            <p:cNvGrpSpPr>
              <a:grpSpLocks noChangeAspect="1"/>
            </p:cNvGrpSpPr>
            <p:nvPr/>
          </p:nvGrpSpPr>
          <p:grpSpPr bwMode="auto">
            <a:xfrm>
              <a:off x="1898650" y="3455065"/>
              <a:ext cx="3468688" cy="1036638"/>
              <a:chOff x="1196" y="1585"/>
              <a:chExt cx="2185" cy="653"/>
            </a:xfrm>
          </p:grpSpPr>
          <p:sp>
            <p:nvSpPr>
              <p:cNvPr id="85" name="Freeform 5"/>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6" name="Freeform 6"/>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7"/>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Freeform 8"/>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Freeform 9"/>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Freeform 10"/>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Freeform 11"/>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Freeform 12"/>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Freeform 13"/>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Freeform 14"/>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Freeform 15"/>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Freeform 17"/>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Freeform 18"/>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Freeform 19"/>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Freeform 20"/>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Freeform 21"/>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Freeform 22"/>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Freeform 23"/>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Freeform 24"/>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 name="Freeform 25"/>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31" name="Content Placeholder 3"/>
          <p:cNvSpPr>
            <a:spLocks noGrp="1"/>
          </p:cNvSpPr>
          <p:nvPr>
            <p:ph sz="half" idx="2" hasCustomPrompt="1"/>
          </p:nvPr>
        </p:nvSpPr>
        <p:spPr>
          <a:xfrm>
            <a:off x="323850" y="1514139"/>
            <a:ext cx="8515350" cy="4800600"/>
          </a:xfrm>
          <a:prstGeom prst="rect">
            <a:avLst/>
          </a:prstGeom>
        </p:spPr>
        <p:txBody>
          <a:bodyPr anchor="t" anchorCtr="0">
            <a:normAutofit/>
          </a:bodyPr>
          <a:lstStyle>
            <a:lvl1pPr marL="274320" indent="-228600">
              <a:lnSpc>
                <a:spcPct val="100000"/>
              </a:lnSpc>
              <a:spcBef>
                <a:spcPts val="1600"/>
              </a:spcBef>
              <a:buClr>
                <a:schemeClr val="bg2"/>
              </a:buClr>
              <a:buSzPct val="110000"/>
              <a:buFont typeface="Arial"/>
              <a:buChar char="•"/>
              <a:defRPr sz="2400" baseline="0">
                <a:solidFill>
                  <a:srgbClr val="000000"/>
                </a:solidFill>
              </a:defRPr>
            </a:lvl1pPr>
            <a:lvl2pPr marL="617220" marR="0" indent="-228600" algn="l" defTabSz="914400" rtl="0" eaLnBrk="1" fontAlgn="auto" latinLnBrk="0" hangingPunct="1">
              <a:lnSpc>
                <a:spcPct val="100000"/>
              </a:lnSpc>
              <a:spcBef>
                <a:spcPts val="400"/>
              </a:spcBef>
              <a:spcAft>
                <a:spcPts val="0"/>
              </a:spcAft>
              <a:buClr>
                <a:schemeClr val="bg2"/>
              </a:buClr>
              <a:buSzPct val="85000"/>
              <a:buFont typeface="Lucida Grande"/>
              <a:buChar char="-"/>
              <a:tabLst/>
              <a:defRPr sz="2200" baseline="0">
                <a:solidFill>
                  <a:srgbClr val="000000"/>
                </a:solidFill>
              </a:defRPr>
            </a:lvl2pPr>
            <a:lvl3pPr marL="960120" indent="-137160">
              <a:lnSpc>
                <a:spcPct val="100000"/>
              </a:lnSpc>
              <a:spcBef>
                <a:spcPts val="400"/>
              </a:spcBef>
              <a:buClr>
                <a:schemeClr val="bg2"/>
              </a:buClr>
              <a:buSzPct val="70000"/>
              <a:defRPr sz="2000">
                <a:solidFill>
                  <a:srgbClr val="000000"/>
                </a:solidFill>
              </a:defRPr>
            </a:lvl3pPr>
            <a:lvl4pPr>
              <a:defRPr sz="2000"/>
            </a:lvl4pPr>
            <a:lvl5pPr>
              <a:defRPr sz="2000"/>
            </a:lvl5pPr>
            <a:lvl6pPr>
              <a:defRPr sz="1600"/>
            </a:lvl6pPr>
            <a:lvl7pPr>
              <a:defRPr sz="1600"/>
            </a:lvl7pPr>
            <a:lvl8pPr>
              <a:defRPr sz="1600"/>
            </a:lvl8pPr>
            <a:lvl9pPr>
              <a:defRPr sz="1600"/>
            </a:lvl9pPr>
          </a:lstStyle>
          <a:p>
            <a:pPr lvl="0"/>
            <a:r>
              <a:rPr lang="en-US" dirty="0"/>
              <a:t>Click to enter first level text; hit return then tab for 2nd level</a:t>
            </a:r>
          </a:p>
        </p:txBody>
      </p:sp>
      <p:cxnSp>
        <p:nvCxnSpPr>
          <p:cNvPr id="32" name="Straight Connector 31"/>
          <p:cNvCxnSpPr/>
          <p:nvPr/>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8866368"/>
      </p:ext>
    </p:extLst>
  </p:cSld>
  <p:clrMapOvr>
    <a:masterClrMapping/>
  </p:clrMapOvr>
  <p:transition spd="slow"/>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1231392"/>
          </a:xfrm>
          <a:prstGeom prst="rect">
            <a:avLst/>
          </a:prstGeom>
        </p:spPr>
      </p:pic>
      <p:sp>
        <p:nvSpPr>
          <p:cNvPr id="2" name="Title 1"/>
          <p:cNvSpPr>
            <a:spLocks noGrp="1"/>
          </p:cNvSpPr>
          <p:nvPr>
            <p:ph type="title" hasCustomPrompt="1"/>
          </p:nvPr>
        </p:nvSpPr>
        <p:spPr>
          <a:xfrm>
            <a:off x="323850" y="119172"/>
            <a:ext cx="8497062" cy="1091184"/>
          </a:xfrm>
          <a:prstGeom prst="rect">
            <a:avLst/>
          </a:prstGeom>
        </p:spPr>
        <p:txBody>
          <a:bodyPr anchor="ctr" anchorCtr="0">
            <a:normAutofit/>
          </a:bodyPr>
          <a:lstStyle>
            <a:lvl1pPr algn="l">
              <a:defRPr sz="3200" baseline="0">
                <a:solidFill>
                  <a:schemeClr val="bg1"/>
                </a:solidFill>
                <a:latin typeface="Arial"/>
                <a:cs typeface="Arial"/>
              </a:defRPr>
            </a:lvl1pPr>
          </a:lstStyle>
          <a:p>
            <a:r>
              <a:rPr lang="en-US" dirty="0"/>
              <a:t>Text and Figure Slide: click to enter title</a:t>
            </a:r>
          </a:p>
        </p:txBody>
      </p:sp>
      <p:grpSp>
        <p:nvGrpSpPr>
          <p:cNvPr id="82" name="Logo Stacked V2"/>
          <p:cNvGrpSpPr>
            <a:grpSpLocks noChangeAspect="1"/>
          </p:cNvGrpSpPr>
          <p:nvPr/>
        </p:nvGrpSpPr>
        <p:grpSpPr>
          <a:xfrm>
            <a:off x="7725251" y="6495425"/>
            <a:ext cx="1324004" cy="301752"/>
            <a:chOff x="680865" y="3439338"/>
            <a:chExt cx="4686473" cy="1068091"/>
          </a:xfrm>
        </p:grpSpPr>
        <p:pic>
          <p:nvPicPr>
            <p:cNvPr id="83" name="Logomark V2"/>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84" name="Nat HIV Cur logo type stacked"/>
            <p:cNvGrpSpPr>
              <a:grpSpLocks noChangeAspect="1"/>
            </p:cNvGrpSpPr>
            <p:nvPr/>
          </p:nvGrpSpPr>
          <p:grpSpPr bwMode="auto">
            <a:xfrm>
              <a:off x="1898650" y="3455065"/>
              <a:ext cx="3468688" cy="1036638"/>
              <a:chOff x="1196" y="1585"/>
              <a:chExt cx="2185" cy="653"/>
            </a:xfrm>
          </p:grpSpPr>
          <p:sp>
            <p:nvSpPr>
              <p:cNvPr id="85" name="Freeform 5"/>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6" name="Freeform 6"/>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7"/>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Freeform 8"/>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Freeform 9"/>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Freeform 10"/>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Freeform 11"/>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Freeform 12"/>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Freeform 13"/>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Freeform 14"/>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Freeform 15"/>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7" name="Freeform 17"/>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Freeform 18"/>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Freeform 19"/>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Freeform 20"/>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Freeform 21"/>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Freeform 22"/>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Freeform 23"/>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Freeform 24"/>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 name="Freeform 25"/>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31" name="Content Placeholder 3"/>
          <p:cNvSpPr>
            <a:spLocks noGrp="1"/>
          </p:cNvSpPr>
          <p:nvPr>
            <p:ph sz="half" idx="2" hasCustomPrompt="1"/>
          </p:nvPr>
        </p:nvSpPr>
        <p:spPr>
          <a:xfrm>
            <a:off x="323849" y="1514139"/>
            <a:ext cx="4244975" cy="4800600"/>
          </a:xfrm>
          <a:prstGeom prst="rect">
            <a:avLst/>
          </a:prstGeom>
        </p:spPr>
        <p:txBody>
          <a:bodyPr anchor="t" anchorCtr="0">
            <a:normAutofit/>
          </a:bodyPr>
          <a:lstStyle>
            <a:lvl1pPr marL="274320" indent="-228600">
              <a:lnSpc>
                <a:spcPct val="100000"/>
              </a:lnSpc>
              <a:spcBef>
                <a:spcPts val="1600"/>
              </a:spcBef>
              <a:buClr>
                <a:schemeClr val="bg2"/>
              </a:buClr>
              <a:buSzPct val="110000"/>
              <a:buFont typeface="Arial"/>
              <a:buChar char="•"/>
              <a:defRPr sz="2400" baseline="0">
                <a:solidFill>
                  <a:srgbClr val="000000"/>
                </a:solidFill>
              </a:defRPr>
            </a:lvl1pPr>
            <a:lvl2pPr marL="617220" marR="0" indent="-228600" algn="l" defTabSz="914400" rtl="0" eaLnBrk="1" fontAlgn="auto" latinLnBrk="0" hangingPunct="1">
              <a:lnSpc>
                <a:spcPct val="100000"/>
              </a:lnSpc>
              <a:spcBef>
                <a:spcPts val="400"/>
              </a:spcBef>
              <a:spcAft>
                <a:spcPts val="0"/>
              </a:spcAft>
              <a:buClr>
                <a:schemeClr val="bg2"/>
              </a:buClr>
              <a:buSzPct val="85000"/>
              <a:buFont typeface="Lucida Grande"/>
              <a:buChar char="-"/>
              <a:tabLst/>
              <a:defRPr sz="2200" baseline="0">
                <a:solidFill>
                  <a:srgbClr val="000000"/>
                </a:solidFill>
              </a:defRPr>
            </a:lvl2pPr>
            <a:lvl3pPr marL="960120" indent="-137160">
              <a:lnSpc>
                <a:spcPct val="100000"/>
              </a:lnSpc>
              <a:spcBef>
                <a:spcPts val="400"/>
              </a:spcBef>
              <a:buClr>
                <a:schemeClr val="bg2"/>
              </a:buClr>
              <a:buSzPct val="70000"/>
              <a:defRPr sz="2000">
                <a:solidFill>
                  <a:srgbClr val="000000"/>
                </a:solidFill>
              </a:defRPr>
            </a:lvl3pPr>
            <a:lvl4pPr>
              <a:defRPr sz="2000"/>
            </a:lvl4pPr>
            <a:lvl5pPr>
              <a:defRPr sz="2000"/>
            </a:lvl5pPr>
            <a:lvl6pPr>
              <a:defRPr sz="1600"/>
            </a:lvl6pPr>
            <a:lvl7pPr>
              <a:defRPr sz="1600"/>
            </a:lvl7pPr>
            <a:lvl8pPr>
              <a:defRPr sz="1600"/>
            </a:lvl8pPr>
            <a:lvl9pPr>
              <a:defRPr sz="1600"/>
            </a:lvl9pPr>
          </a:lstStyle>
          <a:p>
            <a:pPr lvl="0"/>
            <a:r>
              <a:rPr lang="en-US" dirty="0"/>
              <a:t>Click to enter first level text</a:t>
            </a:r>
          </a:p>
        </p:txBody>
      </p:sp>
      <p:cxnSp>
        <p:nvCxnSpPr>
          <p:cNvPr id="32" name="Straight Connector 31"/>
          <p:cNvCxnSpPr/>
          <p:nvPr/>
        </p:nvCxnSpPr>
        <p:spPr>
          <a:xfrm>
            <a:off x="1" y="1227648"/>
            <a:ext cx="9162862" cy="0"/>
          </a:xfrm>
          <a:prstGeom prst="line">
            <a:avLst/>
          </a:prstGeom>
          <a:ln w="19050">
            <a:solidFill>
              <a:srgbClr val="CE372B"/>
            </a:solidFill>
          </a:ln>
          <a:effectLst/>
        </p:spPr>
        <p:style>
          <a:lnRef idx="2">
            <a:schemeClr val="accent1"/>
          </a:lnRef>
          <a:fillRef idx="0">
            <a:schemeClr val="accent1"/>
          </a:fillRef>
          <a:effectRef idx="1">
            <a:schemeClr val="accent1"/>
          </a:effectRef>
          <a:fontRef idx="minor">
            <a:schemeClr val="tx1"/>
          </a:fontRef>
        </p:style>
      </p:cxnSp>
      <p:sp>
        <p:nvSpPr>
          <p:cNvPr id="33" name="Text Placeholder 5"/>
          <p:cNvSpPr>
            <a:spLocks noGrp="1"/>
          </p:cNvSpPr>
          <p:nvPr>
            <p:ph type="body" sz="quarter" idx="14" hasCustomPrompt="1"/>
          </p:nvPr>
        </p:nvSpPr>
        <p:spPr>
          <a:xfrm>
            <a:off x="323850" y="6461760"/>
            <a:ext cx="7357838" cy="320039"/>
          </a:xfrm>
          <a:prstGeom prst="rect">
            <a:avLst/>
          </a:prstGeom>
        </p:spPr>
        <p:txBody>
          <a:bodyPr vert="horz" anchor="ctr"/>
          <a:lstStyle>
            <a:lvl1pPr marL="0" indent="0" algn="l">
              <a:spcBef>
                <a:spcPts val="0"/>
              </a:spcBef>
              <a:buNone/>
              <a:defRPr sz="1400" b="1" baseline="0">
                <a:solidFill>
                  <a:srgbClr val="285078"/>
                </a:solidFill>
                <a:latin typeface="Arial"/>
                <a:cs typeface="Arial"/>
              </a:defRPr>
            </a:lvl1pPr>
          </a:lstStyle>
          <a:p>
            <a:pPr lvl="0"/>
            <a:r>
              <a:rPr lang="en-US" dirty="0"/>
              <a:t>Click to Add Source</a:t>
            </a:r>
          </a:p>
        </p:txBody>
      </p:sp>
    </p:spTree>
    <p:extLst>
      <p:ext uri="{BB962C8B-B14F-4D97-AF65-F5344CB8AC3E}">
        <p14:creationId xmlns:p14="http://schemas.microsoft.com/office/powerpoint/2010/main" val="2067622040"/>
      </p:ext>
    </p:extLst>
  </p:cSld>
  <p:clrMapOvr>
    <a:masterClrMapping/>
  </p:clrMapOvr>
  <p:transition spd="slow"/>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694" r:id="rId4"/>
    <p:sldLayoutId id="2147483695" r:id="rId5"/>
    <p:sldLayoutId id="2147483696" r:id="rId6"/>
    <p:sldLayoutId id="2147483714" r:id="rId7"/>
    <p:sldLayoutId id="2147483697" r:id="rId8"/>
    <p:sldLayoutId id="2147483698" r:id="rId9"/>
    <p:sldLayoutId id="2147483699" r:id="rId10"/>
    <p:sldLayoutId id="2147483700" r:id="rId11"/>
    <p:sldLayoutId id="2147483707" r:id="rId12"/>
    <p:sldLayoutId id="2147483728" r:id="rId13"/>
    <p:sldLayoutId id="2147483727" r:id="rId14"/>
    <p:sldLayoutId id="2147483703" r:id="rId15"/>
    <p:sldLayoutId id="2147483706" r:id="rId16"/>
  </p:sldLayoutIdLst>
  <p:transition spd="slow"/>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0" dirty="0"/>
              <a:t>Once Daily Etravirine versus Efavirenz in Treatment-Naive</a:t>
            </a:r>
            <a:r>
              <a:rPr lang="en-US" sz="2700" dirty="0"/>
              <a:t/>
            </a:r>
            <a:br>
              <a:rPr lang="en-US" sz="2700" dirty="0"/>
            </a:br>
            <a:r>
              <a:rPr lang="en-US" dirty="0"/>
              <a:t>SENSE Trial</a:t>
            </a:r>
          </a:p>
        </p:txBody>
      </p:sp>
      <p:sp>
        <p:nvSpPr>
          <p:cNvPr id="4" name="Text Placeholder 3">
            <a:extLst>
              <a:ext uri="{FF2B5EF4-FFF2-40B4-BE49-F238E27FC236}">
                <a16:creationId xmlns:a16="http://schemas.microsoft.com/office/drawing/2014/main" id="{CD1D77E1-5583-4E45-A620-99F03DD33BA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54865558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Line 11"/>
          <p:cNvSpPr>
            <a:spLocks noChangeAspect="1" noChangeShapeType="1"/>
          </p:cNvSpPr>
          <p:nvPr/>
        </p:nvSpPr>
        <p:spPr bwMode="auto">
          <a:xfrm rot="1169337" flipV="1">
            <a:off x="5135635" y="3063575"/>
            <a:ext cx="450407" cy="715395"/>
          </a:xfrm>
          <a:prstGeom prst="line">
            <a:avLst/>
          </a:prstGeom>
          <a:noFill/>
          <a:ln w="31750">
            <a:solidFill>
              <a:srgbClr val="000000"/>
            </a:solidFill>
            <a:round/>
            <a:headEnd/>
            <a:tailEnd type="triangle" w="med" len="med"/>
          </a:ln>
          <a:effectLst/>
        </p:spPr>
        <p:txBody>
          <a:bodyPr wrap="none" anchor="ctr">
            <a:prstTxWarp prst="textNoShape">
              <a:avLst/>
            </a:prstTxWarp>
          </a:bodyPr>
          <a:lstStyle/>
          <a:p>
            <a:endParaRPr lang="en-US">
              <a:latin typeface="Arial"/>
              <a:cs typeface="Arial"/>
            </a:endParaRPr>
          </a:p>
        </p:txBody>
      </p:sp>
      <p:sp>
        <p:nvSpPr>
          <p:cNvPr id="12" name="Line 11"/>
          <p:cNvSpPr>
            <a:spLocks noChangeAspect="1" noChangeShapeType="1"/>
          </p:cNvSpPr>
          <p:nvPr/>
        </p:nvSpPr>
        <p:spPr bwMode="auto">
          <a:xfrm rot="20430663">
            <a:off x="5135635" y="3656684"/>
            <a:ext cx="450407" cy="715395"/>
          </a:xfrm>
          <a:prstGeom prst="line">
            <a:avLst/>
          </a:prstGeom>
          <a:noFill/>
          <a:ln w="31750">
            <a:solidFill>
              <a:srgbClr val="000000"/>
            </a:solidFill>
            <a:round/>
            <a:headEnd/>
            <a:tailEnd type="triangle" w="med" len="med"/>
          </a:ln>
          <a:effectLst/>
        </p:spPr>
        <p:txBody>
          <a:bodyPr wrap="none" anchor="ctr">
            <a:prstTxWarp prst="textNoShape">
              <a:avLst/>
            </a:prstTxWarp>
          </a:bodyPr>
          <a:lstStyle/>
          <a:p>
            <a:endParaRPr lang="en-US">
              <a:latin typeface="Arial"/>
              <a:cs typeface="Arial"/>
            </a:endParaRPr>
          </a:p>
        </p:txBody>
      </p:sp>
      <p:sp>
        <p:nvSpPr>
          <p:cNvPr id="2" name="Title 1"/>
          <p:cNvSpPr>
            <a:spLocks noGrp="1"/>
          </p:cNvSpPr>
          <p:nvPr>
            <p:ph type="title"/>
          </p:nvPr>
        </p:nvSpPr>
        <p:spPr/>
        <p:txBody>
          <a:bodyPr>
            <a:normAutofit/>
          </a:bodyPr>
          <a:lstStyle/>
          <a:p>
            <a:r>
              <a:rPr lang="en-US" sz="2400" dirty="0">
                <a:solidFill>
                  <a:srgbClr val="E7F1CA"/>
                </a:solidFill>
                <a:ea typeface="ＭＳ Ｐゴシック" pitchFamily="31" charset="-128"/>
                <a:cs typeface="ＭＳ Ｐゴシック" pitchFamily="31" charset="-128"/>
              </a:rPr>
              <a:t>Once Daily Etravirine </a:t>
            </a:r>
            <a:r>
              <a:rPr lang="en-US" sz="2400" i="1" dirty="0">
                <a:solidFill>
                  <a:srgbClr val="E7F1CA"/>
                </a:solidFill>
                <a:ea typeface="ＭＳ Ｐゴシック" pitchFamily="31" charset="-128"/>
                <a:cs typeface="ＭＳ Ｐゴシック" pitchFamily="31" charset="-128"/>
              </a:rPr>
              <a:t>versus</a:t>
            </a:r>
            <a:r>
              <a:rPr lang="en-US" sz="2400" dirty="0">
                <a:solidFill>
                  <a:srgbClr val="E7F1CA"/>
                </a:solidFill>
                <a:ea typeface="ＭＳ Ｐゴシック" pitchFamily="31" charset="-128"/>
                <a:cs typeface="ＭＳ Ｐゴシック" pitchFamily="31" charset="-128"/>
              </a:rPr>
              <a:t> Efavirenz in Treatment-Naive</a:t>
            </a:r>
            <a:r>
              <a:rPr lang="en-US" sz="2400" dirty="0">
                <a:ea typeface="ＭＳ Ｐゴシック" pitchFamily="31" charset="-128"/>
                <a:cs typeface="ＭＳ Ｐゴシック" pitchFamily="31" charset="-128"/>
              </a:rPr>
              <a:t/>
            </a:r>
            <a:br>
              <a:rPr lang="en-US" sz="2400" dirty="0">
                <a:ea typeface="ＭＳ Ｐゴシック" pitchFamily="31" charset="-128"/>
                <a:cs typeface="ＭＳ Ｐゴシック" pitchFamily="31" charset="-128"/>
              </a:rPr>
            </a:br>
            <a:r>
              <a:rPr lang="en-US" sz="2800" dirty="0">
                <a:ea typeface="ＭＳ Ｐゴシック" pitchFamily="31" charset="-128"/>
                <a:cs typeface="ＭＳ Ｐゴシック" pitchFamily="31" charset="-128"/>
              </a:rPr>
              <a:t>SENSE: Study Design</a:t>
            </a:r>
            <a:endParaRPr lang="en-US" sz="2800" dirty="0"/>
          </a:p>
        </p:txBody>
      </p:sp>
      <p:sp>
        <p:nvSpPr>
          <p:cNvPr id="6" name="Content Placeholder 5"/>
          <p:cNvSpPr>
            <a:spLocks noGrp="1"/>
          </p:cNvSpPr>
          <p:nvPr>
            <p:ph type="body" sz="quarter" idx="14"/>
          </p:nvPr>
        </p:nvSpPr>
        <p:spPr/>
        <p:txBody>
          <a:bodyPr/>
          <a:lstStyle/>
          <a:p>
            <a:r>
              <a:rPr lang="en-US" dirty="0"/>
              <a:t>Source: </a:t>
            </a:r>
            <a:r>
              <a:rPr lang="en-US" dirty="0" err="1">
                <a:latin typeface="Arial" pitchFamily="31" charset="0"/>
              </a:rPr>
              <a:t>Gazzard</a:t>
            </a:r>
            <a:r>
              <a:rPr lang="en-US" dirty="0">
                <a:latin typeface="Arial" pitchFamily="31" charset="0"/>
              </a:rPr>
              <a:t> B, et al. AIDS. 2011;25:2249-58.</a:t>
            </a:r>
          </a:p>
        </p:txBody>
      </p:sp>
      <p:sp>
        <p:nvSpPr>
          <p:cNvPr id="24" name="Rectangle 7"/>
          <p:cNvSpPr>
            <a:spLocks noChangeArrowheads="1"/>
          </p:cNvSpPr>
          <p:nvPr/>
        </p:nvSpPr>
        <p:spPr bwMode="ltGray">
          <a:xfrm>
            <a:off x="5708390" y="2318845"/>
            <a:ext cx="3086993" cy="1228339"/>
          </a:xfrm>
          <a:prstGeom prst="rect">
            <a:avLst/>
          </a:prstGeom>
          <a:solidFill>
            <a:schemeClr val="accent1">
              <a:lumMod val="20000"/>
              <a:lumOff val="80000"/>
            </a:schemeClr>
          </a:solidFill>
          <a:ln w="19050" cap="flat" cmpd="sng" algn="ctr">
            <a:solidFill>
              <a:srgbClr val="000000"/>
            </a:solidFill>
            <a:prstDash val="solid"/>
            <a:miter lim="800000"/>
            <a:headEnd type="none" w="med" len="med"/>
            <a:tailEnd type="none" w="med" len="med"/>
          </a:ln>
          <a:effectLst/>
        </p:spPr>
        <p:txBody>
          <a:bodyPr wrap="square" lIns="91430" tIns="45714" rIns="91430" bIns="45714" anchor="ctr">
            <a:prstTxWarp prst="textNoShape">
              <a:avLst/>
            </a:prstTxWarp>
          </a:bodyPr>
          <a:lstStyle/>
          <a:p>
            <a:pPr algn="ctr" eaLnBrk="1" hangingPunct="1"/>
            <a:r>
              <a:rPr lang="en-US" sz="1600" b="1" dirty="0">
                <a:solidFill>
                  <a:srgbClr val="000000"/>
                </a:solidFill>
                <a:latin typeface="Arial" pitchFamily="-107" charset="0"/>
                <a:ea typeface="Arial" pitchFamily="-107" charset="0"/>
                <a:cs typeface="Arial" pitchFamily="-107" charset="0"/>
              </a:rPr>
              <a:t>Etravirine 400 mg once daily </a:t>
            </a:r>
            <a:br>
              <a:rPr lang="en-US" sz="1600" b="1" dirty="0">
                <a:solidFill>
                  <a:srgbClr val="000000"/>
                </a:solidFill>
                <a:latin typeface="Arial" pitchFamily="-107" charset="0"/>
                <a:ea typeface="Arial" pitchFamily="-107" charset="0"/>
                <a:cs typeface="Arial" pitchFamily="-107" charset="0"/>
              </a:rPr>
            </a:br>
            <a:r>
              <a:rPr lang="en-US" sz="1600" b="1" dirty="0">
                <a:solidFill>
                  <a:srgbClr val="000000"/>
                </a:solidFill>
                <a:latin typeface="Arial" pitchFamily="-107" charset="0"/>
                <a:ea typeface="Arial" pitchFamily="-107" charset="0"/>
                <a:cs typeface="Arial" pitchFamily="-107" charset="0"/>
              </a:rPr>
              <a:t>+ 2 NRTIs </a:t>
            </a:r>
          </a:p>
          <a:p>
            <a:pPr algn="ctr" eaLnBrk="1" hangingPunct="1"/>
            <a:r>
              <a:rPr lang="en-US" sz="1400" dirty="0">
                <a:solidFill>
                  <a:srgbClr val="000000"/>
                </a:solidFill>
                <a:latin typeface="Arial" pitchFamily="-107" charset="0"/>
                <a:ea typeface="Arial" pitchFamily="-107" charset="0"/>
                <a:cs typeface="Arial" pitchFamily="-107" charset="0"/>
              </a:rPr>
              <a:t>(n = 79)</a:t>
            </a:r>
          </a:p>
        </p:txBody>
      </p:sp>
      <p:sp>
        <p:nvSpPr>
          <p:cNvPr id="33" name="Rectangle 7"/>
          <p:cNvSpPr>
            <a:spLocks noChangeArrowheads="1"/>
          </p:cNvSpPr>
          <p:nvPr/>
        </p:nvSpPr>
        <p:spPr bwMode="ltGray">
          <a:xfrm>
            <a:off x="5708390" y="3970866"/>
            <a:ext cx="3086993" cy="1228339"/>
          </a:xfrm>
          <a:prstGeom prst="rect">
            <a:avLst/>
          </a:prstGeom>
          <a:solidFill>
            <a:schemeClr val="accent2">
              <a:lumMod val="20000"/>
              <a:lumOff val="80000"/>
            </a:schemeClr>
          </a:solidFill>
          <a:ln w="19050" cap="flat" cmpd="sng" algn="ctr">
            <a:solidFill>
              <a:srgbClr val="000000"/>
            </a:solidFill>
            <a:prstDash val="solid"/>
            <a:miter lim="800000"/>
            <a:headEnd type="none" w="med" len="med"/>
            <a:tailEnd type="none" w="med" len="med"/>
          </a:ln>
          <a:effectLst/>
        </p:spPr>
        <p:txBody>
          <a:bodyPr wrap="square" lIns="91430" tIns="45714" rIns="91430" bIns="45714" anchor="ctr">
            <a:prstTxWarp prst="textNoShape">
              <a:avLst/>
            </a:prstTxWarp>
          </a:bodyPr>
          <a:lstStyle/>
          <a:p>
            <a:pPr algn="ctr" eaLnBrk="1" hangingPunct="1"/>
            <a:r>
              <a:rPr lang="en-US" sz="1600" b="1" dirty="0">
                <a:solidFill>
                  <a:srgbClr val="000000"/>
                </a:solidFill>
                <a:latin typeface="Arial" pitchFamily="-107" charset="0"/>
                <a:ea typeface="Arial" pitchFamily="-107" charset="0"/>
                <a:cs typeface="Arial" pitchFamily="-107" charset="0"/>
              </a:rPr>
              <a:t>Efavirenz 600 mg once daily</a:t>
            </a:r>
            <a:br>
              <a:rPr lang="en-US" sz="1600" b="1" dirty="0">
                <a:solidFill>
                  <a:srgbClr val="000000"/>
                </a:solidFill>
                <a:latin typeface="Arial" pitchFamily="-107" charset="0"/>
                <a:ea typeface="Arial" pitchFamily="-107" charset="0"/>
                <a:cs typeface="Arial" pitchFamily="-107" charset="0"/>
              </a:rPr>
            </a:br>
            <a:r>
              <a:rPr lang="en-US" sz="1600" b="1" dirty="0">
                <a:solidFill>
                  <a:srgbClr val="000000"/>
                </a:solidFill>
                <a:latin typeface="Arial" pitchFamily="-107" charset="0"/>
                <a:ea typeface="Arial" pitchFamily="-107" charset="0"/>
                <a:cs typeface="Arial" pitchFamily="-107" charset="0"/>
              </a:rPr>
              <a:t>+ 2 NRTIs </a:t>
            </a:r>
          </a:p>
          <a:p>
            <a:pPr algn="ctr" eaLnBrk="1" hangingPunct="1"/>
            <a:r>
              <a:rPr lang="en-US" sz="1400" dirty="0">
                <a:solidFill>
                  <a:srgbClr val="000000"/>
                </a:solidFill>
                <a:latin typeface="Arial" pitchFamily="-107" charset="0"/>
                <a:ea typeface="Arial" pitchFamily="-107" charset="0"/>
                <a:cs typeface="Arial" pitchFamily="-107" charset="0"/>
              </a:rPr>
              <a:t>(n = 78)</a:t>
            </a:r>
          </a:p>
        </p:txBody>
      </p:sp>
      <p:graphicFrame>
        <p:nvGraphicFramePr>
          <p:cNvPr id="10" name="Group 31"/>
          <p:cNvGraphicFramePr>
            <a:graphicFrameLocks noGrp="1"/>
          </p:cNvGraphicFramePr>
          <p:nvPr>
            <p:extLst>
              <p:ext uri="{D42A27DB-BD31-4B8C-83A1-F6EECF244321}">
                <p14:modId xmlns:p14="http://schemas.microsoft.com/office/powerpoint/2010/main" val="1444269173"/>
              </p:ext>
            </p:extLst>
          </p:nvPr>
        </p:nvGraphicFramePr>
        <p:xfrm>
          <a:off x="304801" y="1431088"/>
          <a:ext cx="4875580" cy="4586811"/>
        </p:xfrm>
        <a:graphic>
          <a:graphicData uri="http://schemas.openxmlformats.org/drawingml/2006/table">
            <a:tbl>
              <a:tblPr>
                <a:effectLst/>
              </a:tblPr>
              <a:tblGrid>
                <a:gridCol w="4875580">
                  <a:extLst>
                    <a:ext uri="{9D8B030D-6E8A-4147-A177-3AD203B41FA5}">
                      <a16:colId xmlns:a16="http://schemas.microsoft.com/office/drawing/2014/main" val="20000"/>
                    </a:ext>
                  </a:extLst>
                </a:gridCol>
              </a:tblGrid>
              <a:tr h="482171">
                <a:tc>
                  <a:txBody>
                    <a:bodyPr/>
                    <a:lstStyle/>
                    <a:p>
                      <a:pPr marL="182880" marR="0" lvl="0" indent="-182880" algn="l" defTabSz="457200" rtl="0" eaLnBrk="0" fontAlgn="base" latinLnBrk="0" hangingPunct="0">
                        <a:lnSpc>
                          <a:spcPts val="2000"/>
                        </a:lnSpc>
                        <a:spcBef>
                          <a:spcPts val="1200"/>
                        </a:spcBef>
                        <a:spcAft>
                          <a:spcPct val="0"/>
                        </a:spcAft>
                        <a:buClr>
                          <a:srgbClr val="7592A4"/>
                        </a:buClr>
                        <a:buSzTx/>
                        <a:buFont typeface="Arial" pitchFamily="-108" charset="0"/>
                        <a:buNone/>
                        <a:tabLst/>
                      </a:pPr>
                      <a:r>
                        <a:rPr kumimoji="0" lang="en-US" sz="1800" b="1" i="0" u="none" strike="noStrike" cap="none" normalizeH="0" baseline="0" dirty="0">
                          <a:ln>
                            <a:noFill/>
                          </a:ln>
                          <a:solidFill>
                            <a:srgbClr val="FFFFFF"/>
                          </a:solidFill>
                          <a:effectLst/>
                          <a:latin typeface="+mn-lt"/>
                          <a:ea typeface="ＭＳ Ｐゴシック" pitchFamily="-108" charset="-128"/>
                          <a:cs typeface="Arial"/>
                        </a:rPr>
                        <a:t>Study Design: SENSE Study </a:t>
                      </a:r>
                    </a:p>
                  </a:txBody>
                  <a:tcPr marL="81280" marR="8128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96772"/>
                    </a:solidFill>
                  </a:tcPr>
                </a:tc>
                <a:extLst>
                  <a:ext uri="{0D108BD9-81ED-4DB2-BD59-A6C34878D82A}">
                    <a16:rowId xmlns:a16="http://schemas.microsoft.com/office/drawing/2014/main" val="10000"/>
                  </a:ext>
                </a:extLst>
              </a:tr>
              <a:tr h="3825240">
                <a:tc>
                  <a:txBody>
                    <a:bodyPr/>
                    <a:lstStyle/>
                    <a:p>
                      <a:pPr marL="182880" marR="0" lvl="0" indent="-182880" algn="l" defTabSz="457200" rtl="0" eaLnBrk="1" fontAlgn="base" latinLnBrk="0" hangingPunct="1">
                        <a:lnSpc>
                          <a:spcPts val="2000"/>
                        </a:lnSpc>
                        <a:spcBef>
                          <a:spcPts val="1200"/>
                        </a:spcBef>
                        <a:spcAft>
                          <a:spcPct val="0"/>
                        </a:spcAft>
                        <a:buClrTx/>
                        <a:buSzTx/>
                        <a:buFont typeface="Arial"/>
                        <a:buChar char="•"/>
                        <a:tabLst/>
                      </a:pPr>
                      <a:r>
                        <a:rPr lang="en-US" sz="1600" b="1" u="none" dirty="0">
                          <a:solidFill>
                            <a:srgbClr val="000000"/>
                          </a:solidFill>
                          <a:latin typeface="+mn-lt"/>
                          <a:cs typeface="Arial"/>
                        </a:rPr>
                        <a:t>Background</a:t>
                      </a:r>
                      <a:r>
                        <a:rPr lang="en-US" sz="1600" u="none" dirty="0">
                          <a:solidFill>
                            <a:srgbClr val="000000"/>
                          </a:solidFill>
                          <a:latin typeface="+mn-lt"/>
                          <a:cs typeface="Arial"/>
                        </a:rPr>
                        <a:t>:</a:t>
                      </a:r>
                      <a:r>
                        <a:rPr lang="en-US" sz="1600" u="none" baseline="0" dirty="0">
                          <a:solidFill>
                            <a:srgbClr val="000000"/>
                          </a:solidFill>
                          <a:latin typeface="+mn-lt"/>
                          <a:cs typeface="Arial"/>
                        </a:rPr>
                        <a:t> Randomized, controlled, double-blind, phase 2 trial evaluating efficacy of once-daily etravirine compared with efavirenz in treatment-naïve persons with HIV</a:t>
                      </a:r>
                      <a:endParaRPr lang="en-US" sz="1600" u="sng" baseline="0" dirty="0">
                        <a:solidFill>
                          <a:srgbClr val="000000"/>
                        </a:solidFill>
                        <a:latin typeface="+mn-lt"/>
                        <a:cs typeface="Arial"/>
                      </a:endParaRPr>
                    </a:p>
                    <a:p>
                      <a:pPr marL="182880" marR="0" lvl="0" indent="-182880" algn="l" defTabSz="457200" rtl="0" eaLnBrk="1" fontAlgn="base" latinLnBrk="0" hangingPunct="1">
                        <a:lnSpc>
                          <a:spcPts val="2000"/>
                        </a:lnSpc>
                        <a:spcBef>
                          <a:spcPts val="1200"/>
                        </a:spcBef>
                        <a:spcAft>
                          <a:spcPct val="0"/>
                        </a:spcAft>
                        <a:buClrTx/>
                        <a:buSzTx/>
                        <a:buFont typeface="Arial"/>
                        <a:buChar char="•"/>
                        <a:tabLst/>
                      </a:pPr>
                      <a:r>
                        <a:rPr lang="en-US" sz="1600" b="1" u="none" dirty="0">
                          <a:solidFill>
                            <a:srgbClr val="000000"/>
                          </a:solidFill>
                          <a:latin typeface="+mn-lt"/>
                          <a:cs typeface="Arial"/>
                        </a:rPr>
                        <a:t>Inclusion</a:t>
                      </a:r>
                      <a:r>
                        <a:rPr lang="en-US" sz="1600" b="1" u="none" baseline="0" dirty="0">
                          <a:solidFill>
                            <a:srgbClr val="000000"/>
                          </a:solidFill>
                          <a:latin typeface="+mn-lt"/>
                          <a:cs typeface="Arial"/>
                        </a:rPr>
                        <a:t> Criteria (n = 157)</a:t>
                      </a:r>
                      <a:r>
                        <a:rPr lang="en-US" sz="1600" b="0" u="sng" baseline="0" dirty="0">
                          <a:solidFill>
                            <a:srgbClr val="000000"/>
                          </a:solidFill>
                          <a:latin typeface="+mn-lt"/>
                          <a:cs typeface="Arial"/>
                        </a:rPr>
                        <a:t/>
                      </a:r>
                      <a:br>
                        <a:rPr lang="en-US" sz="1600" b="0" u="sng" baseline="0" dirty="0">
                          <a:solidFill>
                            <a:srgbClr val="000000"/>
                          </a:solidFill>
                          <a:latin typeface="+mn-lt"/>
                          <a:cs typeface="Arial"/>
                        </a:rPr>
                      </a:br>
                      <a:r>
                        <a:rPr lang="en-US" sz="1600" b="0" u="none" baseline="0" dirty="0">
                          <a:solidFill>
                            <a:srgbClr val="000000"/>
                          </a:solidFill>
                          <a:latin typeface="+mn-lt"/>
                          <a:cs typeface="Arial"/>
                        </a:rPr>
                        <a:t>-</a:t>
                      </a:r>
                      <a:r>
                        <a:rPr lang="en-US" sz="1600" dirty="0">
                          <a:solidFill>
                            <a:srgbClr val="000000"/>
                          </a:solidFill>
                          <a:latin typeface="Arial" pitchFamily="22" charset="0"/>
                        </a:rPr>
                        <a:t> Age ≥18 years</a:t>
                      </a:r>
                      <a:br>
                        <a:rPr lang="en-US" sz="1600" dirty="0">
                          <a:solidFill>
                            <a:srgbClr val="000000"/>
                          </a:solidFill>
                          <a:latin typeface="Arial" pitchFamily="22" charset="0"/>
                        </a:rPr>
                      </a:br>
                      <a:r>
                        <a:rPr lang="en-US" sz="1600" dirty="0">
                          <a:solidFill>
                            <a:srgbClr val="000000"/>
                          </a:solidFill>
                          <a:latin typeface="Arial" pitchFamily="22" charset="0"/>
                        </a:rPr>
                        <a:t>- Antiretroviral-naïve </a:t>
                      </a:r>
                      <a:br>
                        <a:rPr lang="en-US" sz="1600" dirty="0">
                          <a:solidFill>
                            <a:srgbClr val="000000"/>
                          </a:solidFill>
                          <a:latin typeface="Arial" pitchFamily="22" charset="0"/>
                        </a:rPr>
                      </a:br>
                      <a:r>
                        <a:rPr lang="en-US" sz="1600" dirty="0">
                          <a:solidFill>
                            <a:srgbClr val="000000"/>
                          </a:solidFill>
                          <a:latin typeface="Arial" pitchFamily="22" charset="0"/>
                        </a:rPr>
                        <a:t>- HIV RNA </a:t>
                      </a:r>
                      <a:r>
                        <a:rPr lang="en-US" sz="1600" u="none" dirty="0">
                          <a:solidFill>
                            <a:srgbClr val="000000"/>
                          </a:solidFill>
                          <a:latin typeface="Arial" pitchFamily="22" charset="0"/>
                        </a:rPr>
                        <a:t>&gt;</a:t>
                      </a:r>
                      <a:r>
                        <a:rPr lang="en-US" sz="1600" u="none" baseline="0" dirty="0">
                          <a:solidFill>
                            <a:srgbClr val="000000"/>
                          </a:solidFill>
                          <a:latin typeface="Arial" pitchFamily="22" charset="0"/>
                        </a:rPr>
                        <a:t>50</a:t>
                      </a:r>
                      <a:r>
                        <a:rPr lang="en-US" sz="1600" dirty="0">
                          <a:solidFill>
                            <a:srgbClr val="000000"/>
                          </a:solidFill>
                          <a:latin typeface="Arial" pitchFamily="22" charset="0"/>
                        </a:rPr>
                        <a:t>00 copies/mL</a:t>
                      </a:r>
                      <a:br>
                        <a:rPr lang="en-US" sz="1600" dirty="0">
                          <a:solidFill>
                            <a:srgbClr val="000000"/>
                          </a:solidFill>
                          <a:latin typeface="Arial" pitchFamily="22" charset="0"/>
                        </a:rPr>
                      </a:br>
                      <a:r>
                        <a:rPr lang="en-US" sz="1600" dirty="0">
                          <a:solidFill>
                            <a:srgbClr val="000000"/>
                          </a:solidFill>
                          <a:latin typeface="Arial" pitchFamily="22" charset="0"/>
                        </a:rPr>
                        <a:t>-</a:t>
                      </a:r>
                      <a:r>
                        <a:rPr lang="en-US" sz="1600" baseline="0" dirty="0">
                          <a:solidFill>
                            <a:srgbClr val="000000"/>
                          </a:solidFill>
                          <a:latin typeface="Arial" pitchFamily="22" charset="0"/>
                        </a:rPr>
                        <a:t> No resistance to study drugs </a:t>
                      </a:r>
                      <a:endParaRPr lang="en-US" sz="1600" dirty="0">
                        <a:solidFill>
                          <a:srgbClr val="000000"/>
                        </a:solidFill>
                        <a:latin typeface="Arial" pitchFamily="22" charset="0"/>
                      </a:endParaRPr>
                    </a:p>
                    <a:p>
                      <a:pPr marL="182880" marR="0" lvl="0" indent="-182880" algn="l" defTabSz="457200" rtl="0" eaLnBrk="1" fontAlgn="base" latinLnBrk="0" hangingPunct="1">
                        <a:lnSpc>
                          <a:spcPts val="2000"/>
                        </a:lnSpc>
                        <a:spcBef>
                          <a:spcPts val="1200"/>
                        </a:spcBef>
                        <a:spcAft>
                          <a:spcPct val="0"/>
                        </a:spcAft>
                        <a:buClrTx/>
                        <a:buSzTx/>
                        <a:buFont typeface="Arial"/>
                        <a:buChar char="•"/>
                        <a:tabLst/>
                      </a:pPr>
                      <a:r>
                        <a:rPr lang="en-US" sz="1600" b="1" dirty="0">
                          <a:solidFill>
                            <a:srgbClr val="000000"/>
                          </a:solidFill>
                          <a:latin typeface="Arial" pitchFamily="22" charset="0"/>
                        </a:rPr>
                        <a:t>Treatment Arms</a:t>
                      </a:r>
                      <a:r>
                        <a:rPr lang="en-US" sz="1600" b="0" dirty="0">
                          <a:solidFill>
                            <a:srgbClr val="000000"/>
                          </a:solidFill>
                          <a:latin typeface="Arial" pitchFamily="22" charset="0"/>
                        </a:rPr>
                        <a:t/>
                      </a:r>
                      <a:br>
                        <a:rPr lang="en-US" sz="1600" b="0" dirty="0">
                          <a:solidFill>
                            <a:srgbClr val="000000"/>
                          </a:solidFill>
                          <a:latin typeface="Arial" pitchFamily="22" charset="0"/>
                        </a:rPr>
                      </a:br>
                      <a:r>
                        <a:rPr lang="en-US" sz="1600" b="0" dirty="0">
                          <a:solidFill>
                            <a:srgbClr val="000000"/>
                          </a:solidFill>
                          <a:latin typeface="Arial" pitchFamily="22" charset="0"/>
                        </a:rPr>
                        <a:t>-</a:t>
                      </a:r>
                      <a:r>
                        <a:rPr lang="en-US" sz="1600" b="0" baseline="0" dirty="0">
                          <a:solidFill>
                            <a:srgbClr val="000000"/>
                          </a:solidFill>
                          <a:latin typeface="Arial" pitchFamily="22" charset="0"/>
                        </a:rPr>
                        <a:t> ETR 400 mg daily + 2NRTIs* </a:t>
                      </a:r>
                      <a:br>
                        <a:rPr lang="en-US" sz="1600" b="0" baseline="0" dirty="0">
                          <a:solidFill>
                            <a:srgbClr val="000000"/>
                          </a:solidFill>
                          <a:latin typeface="Arial" pitchFamily="22" charset="0"/>
                        </a:rPr>
                      </a:br>
                      <a:r>
                        <a:rPr lang="en-US" sz="1600" b="0" baseline="0" dirty="0">
                          <a:solidFill>
                            <a:srgbClr val="000000"/>
                          </a:solidFill>
                          <a:latin typeface="Arial" pitchFamily="22" charset="0"/>
                        </a:rPr>
                        <a:t>- </a:t>
                      </a:r>
                      <a:r>
                        <a:rPr lang="en-US" sz="1600" b="0" baseline="0" dirty="0" err="1">
                          <a:solidFill>
                            <a:srgbClr val="000000"/>
                          </a:solidFill>
                          <a:latin typeface="Arial" pitchFamily="22" charset="0"/>
                        </a:rPr>
                        <a:t>Efavirenz</a:t>
                      </a:r>
                      <a:r>
                        <a:rPr lang="en-US" sz="1600" b="0" baseline="0" dirty="0">
                          <a:solidFill>
                            <a:srgbClr val="000000"/>
                          </a:solidFill>
                          <a:latin typeface="Arial" pitchFamily="22" charset="0"/>
                        </a:rPr>
                        <a:t> 600 mg daily + 2NRTIs*</a:t>
                      </a:r>
                    </a:p>
                    <a:p>
                      <a:pPr marL="0" marR="0" lvl="0" indent="0" algn="l" defTabSz="457200" rtl="0" eaLnBrk="1" fontAlgn="base" latinLnBrk="0" hangingPunct="1">
                        <a:lnSpc>
                          <a:spcPts val="2000"/>
                        </a:lnSpc>
                        <a:spcBef>
                          <a:spcPts val="1200"/>
                        </a:spcBef>
                        <a:spcAft>
                          <a:spcPct val="0"/>
                        </a:spcAft>
                        <a:buClrTx/>
                        <a:buSzTx/>
                        <a:buFont typeface="Arial"/>
                        <a:buNone/>
                        <a:tabLst/>
                      </a:pPr>
                      <a:r>
                        <a:rPr lang="en-US" sz="1600" b="0" baseline="0" dirty="0">
                          <a:solidFill>
                            <a:srgbClr val="000000"/>
                          </a:solidFill>
                          <a:latin typeface="Arial" pitchFamily="22" charset="0"/>
                        </a:rPr>
                        <a:t> *NRTIs = tenofovir DF-emtricitabine, abacavir,</a:t>
                      </a:r>
                      <a:br>
                        <a:rPr lang="en-US" sz="1600" b="0" baseline="0" dirty="0">
                          <a:solidFill>
                            <a:srgbClr val="000000"/>
                          </a:solidFill>
                          <a:latin typeface="Arial" pitchFamily="22" charset="0"/>
                        </a:rPr>
                      </a:br>
                      <a:r>
                        <a:rPr lang="en-US" sz="1600" b="0" baseline="0" dirty="0">
                          <a:solidFill>
                            <a:srgbClr val="000000"/>
                          </a:solidFill>
                          <a:latin typeface="Arial" pitchFamily="22" charset="0"/>
                        </a:rPr>
                        <a:t>  lamivudine, or zidovudine-lamivudine</a:t>
                      </a:r>
                      <a:endParaRPr lang="en-US" sz="1600" dirty="0">
                        <a:solidFill>
                          <a:srgbClr val="000000"/>
                        </a:solidFill>
                        <a:latin typeface="Arial" pitchFamily="22" charset="0"/>
                      </a:endParaRPr>
                    </a:p>
                  </a:txBody>
                  <a:tcPr marL="81280" marR="8128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E6EBF2"/>
                    </a:solidFill>
                  </a:tcPr>
                </a:tc>
                <a:extLst>
                  <a:ext uri="{0D108BD9-81ED-4DB2-BD59-A6C34878D82A}">
                    <a16:rowId xmlns:a16="http://schemas.microsoft.com/office/drawing/2014/main" val="10001"/>
                  </a:ext>
                </a:extLst>
              </a:tr>
            </a:tbl>
          </a:graphicData>
        </a:graphic>
      </p:graphicFrame>
      <p:sp>
        <p:nvSpPr>
          <p:cNvPr id="11" name="TextBox 10"/>
          <p:cNvSpPr txBox="1"/>
          <p:nvPr/>
        </p:nvSpPr>
        <p:spPr>
          <a:xfrm>
            <a:off x="-1" y="6124619"/>
            <a:ext cx="9159243" cy="307777"/>
          </a:xfrm>
          <a:prstGeom prst="rect">
            <a:avLst/>
          </a:prstGeom>
          <a:solidFill>
            <a:schemeClr val="bg1">
              <a:lumMod val="95000"/>
            </a:schemeClr>
          </a:solidFill>
        </p:spPr>
        <p:txBody>
          <a:bodyPr wrap="square" lIns="365760" rIns="365760" rtlCol="0">
            <a:spAutoFit/>
          </a:bodyPr>
          <a:lstStyle/>
          <a:p>
            <a:r>
              <a:rPr lang="en-US" sz="1400" dirty="0">
                <a:latin typeface="Arial" pitchFamily="-107" charset="0"/>
                <a:ea typeface="Arial" pitchFamily="-107" charset="0"/>
                <a:cs typeface="Arial" pitchFamily="-107" charset="0"/>
              </a:rPr>
              <a:t>SENSE = </a:t>
            </a:r>
            <a:r>
              <a:rPr lang="en-US" sz="1400" b="1" dirty="0">
                <a:latin typeface="Arial" pitchFamily="-107" charset="0"/>
                <a:ea typeface="Arial" pitchFamily="-107" charset="0"/>
                <a:cs typeface="Arial" pitchFamily="-107" charset="0"/>
              </a:rPr>
              <a:t>S</a:t>
            </a:r>
            <a:r>
              <a:rPr lang="en-US" sz="1400" dirty="0">
                <a:latin typeface="Arial" pitchFamily="-107" charset="0"/>
                <a:ea typeface="Arial" pitchFamily="-107" charset="0"/>
                <a:cs typeface="Arial" pitchFamily="-107" charset="0"/>
              </a:rPr>
              <a:t>tudy of </a:t>
            </a:r>
            <a:r>
              <a:rPr lang="en-US" sz="1400" b="1" dirty="0" err="1">
                <a:latin typeface="Arial" pitchFamily="-107" charset="0"/>
                <a:ea typeface="Arial" pitchFamily="-107" charset="0"/>
                <a:cs typeface="Arial" pitchFamily="-107" charset="0"/>
              </a:rPr>
              <a:t>E</a:t>
            </a:r>
            <a:r>
              <a:rPr lang="en-US" sz="1400" dirty="0" err="1">
                <a:latin typeface="Arial" pitchFamily="-107" charset="0"/>
                <a:ea typeface="Arial" pitchFamily="-107" charset="0"/>
                <a:cs typeface="Arial" pitchFamily="-107" charset="0"/>
              </a:rPr>
              <a:t>favirenz</a:t>
            </a:r>
            <a:r>
              <a:rPr lang="en-US" sz="1400" dirty="0">
                <a:latin typeface="Arial" pitchFamily="-107" charset="0"/>
                <a:ea typeface="Arial" pitchFamily="-107" charset="0"/>
                <a:cs typeface="Arial" pitchFamily="-107" charset="0"/>
              </a:rPr>
              <a:t> </a:t>
            </a:r>
            <a:r>
              <a:rPr lang="en-US" sz="1400" b="1" dirty="0">
                <a:latin typeface="Arial" pitchFamily="-107" charset="0"/>
                <a:ea typeface="Arial" pitchFamily="-107" charset="0"/>
                <a:cs typeface="Arial" pitchFamily="-107" charset="0"/>
              </a:rPr>
              <a:t>N</a:t>
            </a:r>
            <a:r>
              <a:rPr lang="en-US" sz="1400" dirty="0">
                <a:latin typeface="Arial" pitchFamily="-107" charset="0"/>
                <a:ea typeface="Arial" pitchFamily="-107" charset="0"/>
                <a:cs typeface="Arial" pitchFamily="-107" charset="0"/>
              </a:rPr>
              <a:t>europsychiatric events </a:t>
            </a:r>
            <a:r>
              <a:rPr lang="en-US" sz="1400" dirty="0" err="1">
                <a:latin typeface="Arial" pitchFamily="-107" charset="0"/>
                <a:ea typeface="Arial" pitchFamily="-107" charset="0"/>
                <a:cs typeface="Arial" pitchFamily="-107" charset="0"/>
              </a:rPr>
              <a:t>versu</a:t>
            </a:r>
            <a:r>
              <a:rPr lang="en-US" sz="1400" b="1" dirty="0" err="1">
                <a:latin typeface="Arial" pitchFamily="-107" charset="0"/>
                <a:ea typeface="Arial" pitchFamily="-107" charset="0"/>
                <a:cs typeface="Arial" pitchFamily="-107" charset="0"/>
              </a:rPr>
              <a:t>S</a:t>
            </a:r>
            <a:r>
              <a:rPr lang="en-US" sz="1400" dirty="0">
                <a:latin typeface="Arial" pitchFamily="-107" charset="0"/>
                <a:ea typeface="Arial" pitchFamily="-107" charset="0"/>
                <a:cs typeface="Arial" pitchFamily="-107" charset="0"/>
              </a:rPr>
              <a:t> </a:t>
            </a:r>
            <a:r>
              <a:rPr lang="en-US" sz="1400" b="1" dirty="0" err="1">
                <a:latin typeface="Arial" pitchFamily="-107" charset="0"/>
                <a:ea typeface="Arial" pitchFamily="-107" charset="0"/>
                <a:cs typeface="Arial" pitchFamily="-107" charset="0"/>
              </a:rPr>
              <a:t>E</a:t>
            </a:r>
            <a:r>
              <a:rPr lang="en-US" sz="1400" dirty="0" err="1">
                <a:latin typeface="Arial" pitchFamily="-107" charset="0"/>
                <a:ea typeface="Arial" pitchFamily="-107" charset="0"/>
                <a:cs typeface="Arial" pitchFamily="-107" charset="0"/>
              </a:rPr>
              <a:t>travirine</a:t>
            </a:r>
            <a:endParaRPr lang="en-US" sz="1400" dirty="0">
              <a:latin typeface="Arial" pitchFamily="-107" charset="0"/>
              <a:ea typeface="Arial" pitchFamily="-107" charset="0"/>
              <a:cs typeface="Arial" pitchFamily="-107" charset="0"/>
            </a:endParaRPr>
          </a:p>
        </p:txBody>
      </p:sp>
      <p:cxnSp>
        <p:nvCxnSpPr>
          <p:cNvPr id="5" name="Straight Connector 4"/>
          <p:cNvCxnSpPr/>
          <p:nvPr/>
        </p:nvCxnSpPr>
        <p:spPr>
          <a:xfrm>
            <a:off x="304801" y="5389472"/>
            <a:ext cx="4877146" cy="0"/>
          </a:xfrm>
          <a:prstGeom prst="line">
            <a:avLst/>
          </a:prstGeom>
          <a:ln w="12700" cmpd="sng">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80330314"/>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rgbClr val="E7F1CA"/>
                </a:solidFill>
                <a:ea typeface="ＭＳ Ｐゴシック" pitchFamily="31" charset="-128"/>
                <a:cs typeface="ＭＳ Ｐゴシック" pitchFamily="31" charset="-128"/>
              </a:rPr>
              <a:t>Once Daily Etravirine </a:t>
            </a:r>
            <a:r>
              <a:rPr lang="en-US" sz="2400" i="1" dirty="0">
                <a:solidFill>
                  <a:srgbClr val="E7F1CA"/>
                </a:solidFill>
                <a:ea typeface="ＭＳ Ｐゴシック" pitchFamily="31" charset="-128"/>
                <a:cs typeface="ＭＳ Ｐゴシック" pitchFamily="31" charset="-128"/>
              </a:rPr>
              <a:t>versus</a:t>
            </a:r>
            <a:r>
              <a:rPr lang="en-US" sz="2400" dirty="0">
                <a:solidFill>
                  <a:srgbClr val="E7F1CA"/>
                </a:solidFill>
                <a:ea typeface="ＭＳ Ｐゴシック" pitchFamily="31" charset="-128"/>
                <a:cs typeface="ＭＳ Ｐゴシック" pitchFamily="31" charset="-128"/>
              </a:rPr>
              <a:t> Efavirenz</a:t>
            </a:r>
            <a:r>
              <a:rPr lang="en-US" sz="2400" dirty="0">
                <a:ea typeface="ＭＳ Ｐゴシック" pitchFamily="31" charset="-128"/>
                <a:cs typeface="ＭＳ Ｐゴシック" pitchFamily="31" charset="-128"/>
              </a:rPr>
              <a:t/>
            </a:r>
            <a:br>
              <a:rPr lang="en-US" sz="2400" dirty="0">
                <a:ea typeface="ＭＳ Ｐゴシック" pitchFamily="31" charset="-128"/>
                <a:cs typeface="ＭＳ Ｐゴシック" pitchFamily="31" charset="-128"/>
              </a:rPr>
            </a:br>
            <a:r>
              <a:rPr lang="en-US" sz="2800" dirty="0">
                <a:ea typeface="ＭＳ Ｐゴシック" pitchFamily="31" charset="-128"/>
                <a:cs typeface="ＭＳ Ｐゴシック" pitchFamily="31" charset="-128"/>
              </a:rPr>
              <a:t>SENSE: Results</a:t>
            </a:r>
            <a:endParaRPr lang="en-US" sz="2800" dirty="0"/>
          </a:p>
        </p:txBody>
      </p:sp>
      <p:sp>
        <p:nvSpPr>
          <p:cNvPr id="5" name="Text Placeholder 4"/>
          <p:cNvSpPr>
            <a:spLocks noGrp="1"/>
          </p:cNvSpPr>
          <p:nvPr>
            <p:ph type="body" sz="quarter" idx="15"/>
          </p:nvPr>
        </p:nvSpPr>
        <p:spPr/>
        <p:txBody>
          <a:bodyPr/>
          <a:lstStyle/>
          <a:p>
            <a:pPr defTabSz="457200">
              <a:lnSpc>
                <a:spcPct val="85000"/>
              </a:lnSpc>
            </a:pPr>
            <a:r>
              <a:rPr lang="en-US" dirty="0">
                <a:latin typeface="Arial" pitchFamily="-110" charset="0"/>
                <a:ea typeface="ＭＳ Ｐゴシック" pitchFamily="-110" charset="-128"/>
                <a:cs typeface="ＭＳ Ｐゴシック" pitchFamily="-110" charset="-128"/>
              </a:rPr>
              <a:t>Week 48: Virologic Response ( ITT-TLOVR*)</a:t>
            </a:r>
          </a:p>
        </p:txBody>
      </p:sp>
      <p:sp>
        <p:nvSpPr>
          <p:cNvPr id="6" name="Content Placeholder 5"/>
          <p:cNvSpPr>
            <a:spLocks noGrp="1"/>
          </p:cNvSpPr>
          <p:nvPr>
            <p:ph type="body" sz="quarter" idx="16"/>
          </p:nvPr>
        </p:nvSpPr>
        <p:spPr/>
        <p:txBody>
          <a:bodyPr/>
          <a:lstStyle/>
          <a:p>
            <a:r>
              <a:rPr lang="en-US" dirty="0"/>
              <a:t>Source: </a:t>
            </a:r>
            <a:r>
              <a:rPr lang="en-US" dirty="0" err="1">
                <a:latin typeface="Arial" pitchFamily="31" charset="0"/>
              </a:rPr>
              <a:t>Gazzard</a:t>
            </a:r>
            <a:r>
              <a:rPr lang="en-US" dirty="0">
                <a:latin typeface="Arial" pitchFamily="31" charset="0"/>
              </a:rPr>
              <a:t> B, et al. AIDS. 2011;25:2249-58.</a:t>
            </a:r>
          </a:p>
        </p:txBody>
      </p:sp>
      <p:graphicFrame>
        <p:nvGraphicFramePr>
          <p:cNvPr id="7" name="Chart 6"/>
          <p:cNvGraphicFramePr>
            <a:graphicFrameLocks/>
          </p:cNvGraphicFramePr>
          <p:nvPr>
            <p:extLst>
              <p:ext uri="{D42A27DB-BD31-4B8C-83A1-F6EECF244321}">
                <p14:modId xmlns:p14="http://schemas.microsoft.com/office/powerpoint/2010/main" val="556057649"/>
              </p:ext>
            </p:extLst>
          </p:nvPr>
        </p:nvGraphicFramePr>
        <p:xfrm>
          <a:off x="457200" y="1735907"/>
          <a:ext cx="8229600" cy="4343388"/>
        </p:xfrm>
        <a:graphic>
          <a:graphicData uri="http://schemas.openxmlformats.org/drawingml/2006/chart">
            <c:chart xmlns:c="http://schemas.openxmlformats.org/drawingml/2006/chart" xmlns:r="http://schemas.openxmlformats.org/officeDocument/2006/relationships" r:id="rId2"/>
          </a:graphicData>
        </a:graphic>
      </p:graphicFrame>
      <p:cxnSp>
        <p:nvCxnSpPr>
          <p:cNvPr id="16" name="Straight Connector 15"/>
          <p:cNvCxnSpPr/>
          <p:nvPr/>
        </p:nvCxnSpPr>
        <p:spPr>
          <a:xfrm>
            <a:off x="3931735" y="5631440"/>
            <a:ext cx="4404355" cy="0"/>
          </a:xfrm>
          <a:prstGeom prst="line">
            <a:avLst/>
          </a:prstGeom>
          <a:ln w="12700" cmpd="sng">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1" y="6124619"/>
            <a:ext cx="9159243" cy="307777"/>
          </a:xfrm>
          <a:prstGeom prst="rect">
            <a:avLst/>
          </a:prstGeom>
          <a:solidFill>
            <a:schemeClr val="bg1">
              <a:lumMod val="95000"/>
            </a:schemeClr>
          </a:solidFill>
        </p:spPr>
        <p:txBody>
          <a:bodyPr wrap="square" lIns="365760" rIns="365760" rtlCol="0">
            <a:spAutoFit/>
          </a:bodyPr>
          <a:lstStyle/>
          <a:p>
            <a:r>
              <a:rPr lang="en-US" sz="1400" dirty="0">
                <a:latin typeface="Arial" pitchFamily="31" charset="0"/>
              </a:rPr>
              <a:t>*ITT-TLOVR = Intention to Treat-Time to Loss of Virologic Response</a:t>
            </a:r>
            <a:endParaRPr lang="en-US" sz="1400" dirty="0">
              <a:latin typeface="Arial" pitchFamily="-107" charset="0"/>
              <a:ea typeface="Arial" pitchFamily="-107" charset="0"/>
              <a:cs typeface="Arial" pitchFamily="-107" charset="0"/>
            </a:endParaRPr>
          </a:p>
        </p:txBody>
      </p:sp>
      <p:sp>
        <p:nvSpPr>
          <p:cNvPr id="9" name="TextBox 8"/>
          <p:cNvSpPr txBox="1"/>
          <p:nvPr/>
        </p:nvSpPr>
        <p:spPr>
          <a:xfrm>
            <a:off x="1845831" y="4929511"/>
            <a:ext cx="819911" cy="292388"/>
          </a:xfrm>
          <a:prstGeom prst="rect">
            <a:avLst/>
          </a:prstGeom>
          <a:noFill/>
        </p:spPr>
        <p:txBody>
          <a:bodyPr wrap="square" rtlCol="0" anchor="ctr" anchorCtr="1">
            <a:spAutoFit/>
          </a:bodyPr>
          <a:lstStyle/>
          <a:p>
            <a:r>
              <a:rPr lang="en-US" sz="1300" dirty="0">
                <a:solidFill>
                  <a:srgbClr val="FFFFFF"/>
                </a:solidFill>
                <a:latin typeface="Arial"/>
              </a:rPr>
              <a:t>60/79</a:t>
            </a:r>
          </a:p>
        </p:txBody>
      </p:sp>
      <p:sp>
        <p:nvSpPr>
          <p:cNvPr id="10" name="TextBox 9"/>
          <p:cNvSpPr txBox="1"/>
          <p:nvPr/>
        </p:nvSpPr>
        <p:spPr>
          <a:xfrm>
            <a:off x="2665742" y="4929511"/>
            <a:ext cx="819911" cy="292388"/>
          </a:xfrm>
          <a:prstGeom prst="rect">
            <a:avLst/>
          </a:prstGeom>
          <a:noFill/>
        </p:spPr>
        <p:txBody>
          <a:bodyPr wrap="square" rtlCol="0" anchor="ctr" anchorCtr="1">
            <a:spAutoFit/>
          </a:bodyPr>
          <a:lstStyle/>
          <a:p>
            <a:r>
              <a:rPr lang="en-US" sz="1300" dirty="0">
                <a:solidFill>
                  <a:srgbClr val="FFFFFF"/>
                </a:solidFill>
                <a:latin typeface="Arial"/>
              </a:rPr>
              <a:t>58/78</a:t>
            </a:r>
          </a:p>
        </p:txBody>
      </p:sp>
      <p:sp>
        <p:nvSpPr>
          <p:cNvPr id="11" name="TextBox 10"/>
          <p:cNvSpPr txBox="1"/>
          <p:nvPr/>
        </p:nvSpPr>
        <p:spPr>
          <a:xfrm>
            <a:off x="4168645" y="4929511"/>
            <a:ext cx="819911" cy="292388"/>
          </a:xfrm>
          <a:prstGeom prst="rect">
            <a:avLst/>
          </a:prstGeom>
          <a:noFill/>
        </p:spPr>
        <p:txBody>
          <a:bodyPr wrap="square" rtlCol="0" anchor="ctr" anchorCtr="1">
            <a:spAutoFit/>
          </a:bodyPr>
          <a:lstStyle/>
          <a:p>
            <a:r>
              <a:rPr lang="en-US" sz="1300" dirty="0">
                <a:solidFill>
                  <a:srgbClr val="FFFFFF"/>
                </a:solidFill>
                <a:latin typeface="Arial"/>
              </a:rPr>
              <a:t>40/52</a:t>
            </a:r>
          </a:p>
        </p:txBody>
      </p:sp>
      <p:sp>
        <p:nvSpPr>
          <p:cNvPr id="12" name="TextBox 11"/>
          <p:cNvSpPr txBox="1"/>
          <p:nvPr/>
        </p:nvSpPr>
        <p:spPr>
          <a:xfrm>
            <a:off x="4988556" y="4929511"/>
            <a:ext cx="819911" cy="292388"/>
          </a:xfrm>
          <a:prstGeom prst="rect">
            <a:avLst/>
          </a:prstGeom>
          <a:noFill/>
        </p:spPr>
        <p:txBody>
          <a:bodyPr wrap="square" rtlCol="0" anchor="ctr" anchorCtr="1">
            <a:spAutoFit/>
          </a:bodyPr>
          <a:lstStyle/>
          <a:p>
            <a:r>
              <a:rPr lang="en-US" sz="1300" dirty="0">
                <a:solidFill>
                  <a:srgbClr val="FFFFFF"/>
                </a:solidFill>
                <a:latin typeface="Arial"/>
              </a:rPr>
              <a:t>40/51</a:t>
            </a:r>
          </a:p>
        </p:txBody>
      </p:sp>
      <p:sp>
        <p:nvSpPr>
          <p:cNvPr id="13" name="TextBox 12"/>
          <p:cNvSpPr txBox="1"/>
          <p:nvPr/>
        </p:nvSpPr>
        <p:spPr>
          <a:xfrm>
            <a:off x="6491459" y="4929511"/>
            <a:ext cx="819911" cy="292388"/>
          </a:xfrm>
          <a:prstGeom prst="rect">
            <a:avLst/>
          </a:prstGeom>
          <a:noFill/>
        </p:spPr>
        <p:txBody>
          <a:bodyPr wrap="square" rtlCol="0" anchor="ctr" anchorCtr="1">
            <a:spAutoFit/>
          </a:bodyPr>
          <a:lstStyle/>
          <a:p>
            <a:r>
              <a:rPr lang="en-US" sz="1300" dirty="0">
                <a:solidFill>
                  <a:srgbClr val="FFFFFF"/>
                </a:solidFill>
                <a:latin typeface="Arial"/>
              </a:rPr>
              <a:t>20/27</a:t>
            </a:r>
          </a:p>
        </p:txBody>
      </p:sp>
      <p:sp>
        <p:nvSpPr>
          <p:cNvPr id="14" name="TextBox 13"/>
          <p:cNvSpPr txBox="1"/>
          <p:nvPr/>
        </p:nvSpPr>
        <p:spPr>
          <a:xfrm>
            <a:off x="7311370" y="4929511"/>
            <a:ext cx="819911" cy="292388"/>
          </a:xfrm>
          <a:prstGeom prst="rect">
            <a:avLst/>
          </a:prstGeom>
          <a:noFill/>
        </p:spPr>
        <p:txBody>
          <a:bodyPr wrap="square" rtlCol="0" anchor="ctr" anchorCtr="1">
            <a:spAutoFit/>
          </a:bodyPr>
          <a:lstStyle/>
          <a:p>
            <a:r>
              <a:rPr lang="en-US" sz="1300" dirty="0">
                <a:solidFill>
                  <a:srgbClr val="FFFFFF"/>
                </a:solidFill>
                <a:latin typeface="Arial"/>
              </a:rPr>
              <a:t>18/27</a:t>
            </a:r>
          </a:p>
        </p:txBody>
      </p:sp>
    </p:spTree>
    <p:extLst>
      <p:ext uri="{BB962C8B-B14F-4D97-AF65-F5344CB8AC3E}">
        <p14:creationId xmlns:p14="http://schemas.microsoft.com/office/powerpoint/2010/main" val="96607109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rgbClr val="E7F1CA"/>
                </a:solidFill>
                <a:ea typeface="ＭＳ Ｐゴシック" pitchFamily="31" charset="-128"/>
                <a:cs typeface="ＭＳ Ｐゴシック" pitchFamily="31" charset="-128"/>
              </a:rPr>
              <a:t>Once Daily Etravirine </a:t>
            </a:r>
            <a:r>
              <a:rPr lang="en-US" sz="2400" i="1" dirty="0">
                <a:solidFill>
                  <a:srgbClr val="E7F1CA"/>
                </a:solidFill>
                <a:ea typeface="ＭＳ Ｐゴシック" pitchFamily="31" charset="-128"/>
                <a:cs typeface="ＭＳ Ｐゴシック" pitchFamily="31" charset="-128"/>
              </a:rPr>
              <a:t>versus</a:t>
            </a:r>
            <a:r>
              <a:rPr lang="en-US" sz="2400" dirty="0">
                <a:solidFill>
                  <a:srgbClr val="E7F1CA"/>
                </a:solidFill>
                <a:ea typeface="ＭＳ Ｐゴシック" pitchFamily="31" charset="-128"/>
                <a:cs typeface="ＭＳ Ｐゴシック" pitchFamily="31" charset="-128"/>
              </a:rPr>
              <a:t> Efavirenz</a:t>
            </a:r>
            <a:r>
              <a:rPr lang="en-US" sz="2800" dirty="0">
                <a:ea typeface="ＭＳ Ｐゴシック" pitchFamily="31" charset="-128"/>
                <a:cs typeface="ＭＳ Ｐゴシック" pitchFamily="31" charset="-128"/>
              </a:rPr>
              <a:t/>
            </a:r>
            <a:br>
              <a:rPr lang="en-US" sz="2800" dirty="0">
                <a:ea typeface="ＭＳ Ｐゴシック" pitchFamily="31" charset="-128"/>
                <a:cs typeface="ＭＳ Ｐゴシック" pitchFamily="31" charset="-128"/>
              </a:rPr>
            </a:br>
            <a:r>
              <a:rPr lang="en-US" sz="2800" dirty="0">
                <a:ea typeface="ＭＳ Ｐゴシック" pitchFamily="31" charset="-128"/>
                <a:cs typeface="ＭＳ Ｐゴシック" pitchFamily="31" charset="-128"/>
              </a:rPr>
              <a:t>SENSE: Result </a:t>
            </a:r>
            <a:endParaRPr lang="en-US" sz="2800" dirty="0"/>
          </a:p>
        </p:txBody>
      </p:sp>
      <p:sp>
        <p:nvSpPr>
          <p:cNvPr id="21" name="Content Placeholder 20"/>
          <p:cNvSpPr>
            <a:spLocks noGrp="1"/>
          </p:cNvSpPr>
          <p:nvPr>
            <p:ph type="body" sz="quarter" idx="14"/>
          </p:nvPr>
        </p:nvSpPr>
        <p:spPr/>
        <p:txBody>
          <a:bodyPr/>
          <a:lstStyle/>
          <a:p>
            <a:r>
              <a:rPr lang="en-US" dirty="0"/>
              <a:t>Source: </a:t>
            </a:r>
            <a:r>
              <a:rPr lang="en-US" dirty="0" err="1">
                <a:latin typeface="Arial" pitchFamily="31" charset="0"/>
              </a:rPr>
              <a:t>Gazzard</a:t>
            </a:r>
            <a:r>
              <a:rPr lang="en-US" dirty="0">
                <a:latin typeface="Arial" pitchFamily="31" charset="0"/>
              </a:rPr>
              <a:t> B, et al. AIDS. 2011;25:2249-58.</a:t>
            </a:r>
          </a:p>
        </p:txBody>
      </p:sp>
      <p:graphicFrame>
        <p:nvGraphicFramePr>
          <p:cNvPr id="130" name="Chart 129"/>
          <p:cNvGraphicFramePr>
            <a:graphicFrameLocks/>
          </p:cNvGraphicFramePr>
          <p:nvPr>
            <p:extLst>
              <p:ext uri="{D42A27DB-BD31-4B8C-83A1-F6EECF244321}">
                <p14:modId xmlns:p14="http://schemas.microsoft.com/office/powerpoint/2010/main" val="2921331161"/>
              </p:ext>
            </p:extLst>
          </p:nvPr>
        </p:nvGraphicFramePr>
        <p:xfrm>
          <a:off x="457200" y="1447800"/>
          <a:ext cx="82296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6" name="Rounded Rectangle 5"/>
          <p:cNvSpPr/>
          <p:nvPr/>
        </p:nvSpPr>
        <p:spPr>
          <a:xfrm>
            <a:off x="7432170" y="2895600"/>
            <a:ext cx="929637" cy="249936"/>
          </a:xfrm>
          <a:prstGeom prst="roundRect">
            <a:avLst/>
          </a:prstGeom>
          <a:solidFill>
            <a:srgbClr val="000000">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893763"/>
            <a:r>
              <a:rPr lang="en-US" sz="1200" dirty="0">
                <a:solidFill>
                  <a:srgbClr val="FFFFFF"/>
                </a:solidFill>
                <a:latin typeface="Arial" pitchFamily="31" charset="0"/>
              </a:rPr>
              <a:t>p = 0.011</a:t>
            </a:r>
            <a:endParaRPr lang="en-US" sz="1200" b="1" dirty="0">
              <a:solidFill>
                <a:srgbClr val="FFFFFF"/>
              </a:solidFill>
              <a:latin typeface="Arial" pitchFamily="31" charset="0"/>
            </a:endParaRPr>
          </a:p>
        </p:txBody>
      </p:sp>
    </p:spTree>
    <p:extLst>
      <p:ext uri="{BB962C8B-B14F-4D97-AF65-F5344CB8AC3E}">
        <p14:creationId xmlns:p14="http://schemas.microsoft.com/office/powerpoint/2010/main" val="115861665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rgbClr val="E7F1CA"/>
                </a:solidFill>
                <a:ea typeface="ＭＳ Ｐゴシック" pitchFamily="31" charset="-128"/>
                <a:cs typeface="ＭＳ Ｐゴシック" pitchFamily="31" charset="-128"/>
              </a:rPr>
              <a:t>Once Daily Etravirine </a:t>
            </a:r>
            <a:r>
              <a:rPr lang="en-US" sz="2400" i="1" dirty="0">
                <a:solidFill>
                  <a:srgbClr val="E7F1CA"/>
                </a:solidFill>
                <a:ea typeface="ＭＳ Ｐゴシック" pitchFamily="31" charset="-128"/>
                <a:cs typeface="ＭＳ Ｐゴシック" pitchFamily="31" charset="-128"/>
              </a:rPr>
              <a:t>versus</a:t>
            </a:r>
            <a:r>
              <a:rPr lang="en-US" sz="2400" dirty="0">
                <a:solidFill>
                  <a:srgbClr val="E7F1CA"/>
                </a:solidFill>
                <a:ea typeface="ＭＳ Ｐゴシック" pitchFamily="31" charset="-128"/>
                <a:cs typeface="ＭＳ Ｐゴシック" pitchFamily="31" charset="-128"/>
              </a:rPr>
              <a:t> Efavirenz</a:t>
            </a:r>
            <a:r>
              <a:rPr lang="en-US" sz="2800" dirty="0">
                <a:ea typeface="ＭＳ Ｐゴシック" pitchFamily="31" charset="-128"/>
                <a:cs typeface="ＭＳ Ｐゴシック" pitchFamily="31" charset="-128"/>
              </a:rPr>
              <a:t/>
            </a:r>
            <a:br>
              <a:rPr lang="en-US" sz="2800" dirty="0">
                <a:ea typeface="ＭＳ Ｐゴシック" pitchFamily="31" charset="-128"/>
                <a:cs typeface="ＭＳ Ｐゴシック" pitchFamily="31" charset="-128"/>
              </a:rPr>
            </a:br>
            <a:r>
              <a:rPr lang="en-US" sz="2800" dirty="0">
                <a:ea typeface="ＭＳ Ｐゴシック" pitchFamily="31" charset="-128"/>
                <a:cs typeface="ＭＳ Ｐゴシック" pitchFamily="31" charset="-128"/>
              </a:rPr>
              <a:t>SENSE: Conclusions</a:t>
            </a:r>
            <a:endParaRPr lang="en-US" dirty="0"/>
          </a:p>
        </p:txBody>
      </p:sp>
      <p:sp>
        <p:nvSpPr>
          <p:cNvPr id="9" name="Content Placeholder 8"/>
          <p:cNvSpPr>
            <a:spLocks noGrp="1"/>
          </p:cNvSpPr>
          <p:nvPr>
            <p:ph type="body" sz="quarter" idx="14"/>
          </p:nvPr>
        </p:nvSpPr>
        <p:spPr/>
        <p:txBody>
          <a:bodyPr/>
          <a:lstStyle/>
          <a:p>
            <a:r>
              <a:rPr lang="en-US" dirty="0"/>
              <a:t>Source: </a:t>
            </a:r>
            <a:r>
              <a:rPr lang="en-US" dirty="0" err="1">
                <a:latin typeface="Arial" pitchFamily="31" charset="0"/>
              </a:rPr>
              <a:t>Gazzard</a:t>
            </a:r>
            <a:r>
              <a:rPr lang="en-US" dirty="0">
                <a:latin typeface="Arial" pitchFamily="31" charset="0"/>
              </a:rPr>
              <a:t> B, et al. AIDS. 2011;25:2249-58.</a:t>
            </a:r>
          </a:p>
        </p:txBody>
      </p:sp>
      <p:graphicFrame>
        <p:nvGraphicFramePr>
          <p:cNvPr id="7" name="Table 6"/>
          <p:cNvGraphicFramePr>
            <a:graphicFrameLocks noGrp="1"/>
          </p:cNvGraphicFramePr>
          <p:nvPr>
            <p:extLst/>
          </p:nvPr>
        </p:nvGraphicFramePr>
        <p:xfrm>
          <a:off x="0" y="2424684"/>
          <a:ext cx="9144000" cy="2397760"/>
        </p:xfrm>
        <a:graphic>
          <a:graphicData uri="http://schemas.openxmlformats.org/drawingml/2006/table">
            <a:tbl>
              <a:tblPr firstRow="1" bandRow="1">
                <a:effectLst/>
                <a:tableStyleId>{5C22544A-7EE6-4342-B048-85BDC9FD1C3A}</a:tableStyleId>
              </a:tblPr>
              <a:tblGrid>
                <a:gridCol w="9144000">
                  <a:extLst>
                    <a:ext uri="{9D8B030D-6E8A-4147-A177-3AD203B41FA5}">
                      <a16:colId xmlns:a16="http://schemas.microsoft.com/office/drawing/2014/main" val="20000"/>
                    </a:ext>
                  </a:extLst>
                </a:gridCol>
              </a:tblGrid>
              <a:tr h="2008632">
                <a:tc>
                  <a:txBody>
                    <a:bodyPr/>
                    <a:lstStyle/>
                    <a:p>
                      <a:pPr marL="0" marR="0" indent="0" algn="l" defTabSz="914400" rtl="0" eaLnBrk="1" fontAlgn="auto" latinLnBrk="0" hangingPunct="1">
                        <a:lnSpc>
                          <a:spcPts val="3200"/>
                        </a:lnSpc>
                        <a:spcBef>
                          <a:spcPts val="0"/>
                        </a:spcBef>
                        <a:spcAft>
                          <a:spcPts val="0"/>
                        </a:spcAft>
                        <a:buClr>
                          <a:schemeClr val="tx2"/>
                        </a:buClr>
                        <a:buSzTx/>
                        <a:buFont typeface="Arial"/>
                        <a:buNone/>
                        <a:tabLst/>
                        <a:defRPr/>
                      </a:pPr>
                      <a:r>
                        <a:rPr lang="en-US" sz="2000" b="1" i="0" dirty="0">
                          <a:solidFill>
                            <a:srgbClr val="800000"/>
                          </a:solidFill>
                          <a:latin typeface="Arial"/>
                          <a:cs typeface="Arial"/>
                        </a:rPr>
                        <a:t>Conclusion</a:t>
                      </a:r>
                      <a:r>
                        <a:rPr lang="en-US" sz="2000" b="0" i="0" dirty="0">
                          <a:solidFill>
                            <a:schemeClr val="tx1"/>
                          </a:solidFill>
                          <a:latin typeface="Arial"/>
                          <a:cs typeface="Arial"/>
                        </a:rPr>
                        <a:t>: </a:t>
                      </a:r>
                      <a:r>
                        <a:rPr lang="en-US" sz="2000" b="0" dirty="0">
                          <a:solidFill>
                            <a:srgbClr val="000000"/>
                          </a:solidFill>
                          <a:latin typeface="Arial"/>
                          <a:cs typeface="Arial"/>
                        </a:rPr>
                        <a:t>“First-line treatment with etravirine 400 mg once daily and two nucleoside reverse transcriptase inhibitors (NRTIs) led to similar rates of HIV RNA suppression, compared with efavirenz and two NRTIs. None of the patients with </a:t>
                      </a:r>
                      <a:r>
                        <a:rPr lang="en-US" sz="2000" b="0" dirty="0" err="1">
                          <a:solidFill>
                            <a:srgbClr val="000000"/>
                          </a:solidFill>
                          <a:latin typeface="Arial"/>
                          <a:cs typeface="Arial"/>
                        </a:rPr>
                        <a:t>virological</a:t>
                      </a:r>
                      <a:r>
                        <a:rPr lang="en-US" sz="2000" b="0" dirty="0">
                          <a:solidFill>
                            <a:srgbClr val="000000"/>
                          </a:solidFill>
                          <a:latin typeface="Arial"/>
                          <a:cs typeface="Arial"/>
                        </a:rPr>
                        <a:t> failure in the etravirine arm developed resistance to </a:t>
                      </a:r>
                      <a:r>
                        <a:rPr lang="en-US" sz="2000" b="0" dirty="0" err="1">
                          <a:solidFill>
                            <a:srgbClr val="000000"/>
                          </a:solidFill>
                          <a:latin typeface="Arial"/>
                          <a:cs typeface="Arial"/>
                        </a:rPr>
                        <a:t>nonnucleosides</a:t>
                      </a:r>
                      <a:r>
                        <a:rPr lang="en-US" sz="2000" b="0" dirty="0">
                          <a:solidFill>
                            <a:srgbClr val="000000"/>
                          </a:solidFill>
                          <a:latin typeface="Arial"/>
                          <a:cs typeface="Arial"/>
                        </a:rPr>
                        <a:t>.”</a:t>
                      </a:r>
                    </a:p>
                  </a:txBody>
                  <a:tcPr marL="457200" marR="457200" marT="182880" marB="182880" anchor="ctr">
                    <a:lnT w="28575" cap="flat" cmpd="sng" algn="ctr">
                      <a:solidFill>
                        <a:srgbClr val="326496"/>
                      </a:solidFill>
                      <a:prstDash val="solid"/>
                      <a:round/>
                      <a:headEnd type="none" w="med" len="med"/>
                      <a:tailEnd type="none" w="med" len="med"/>
                    </a:lnT>
                    <a:lnB w="28575" cap="flat" cmpd="sng" algn="ctr">
                      <a:solidFill>
                        <a:srgbClr val="326496"/>
                      </a:solidFill>
                      <a:prstDash val="solid"/>
                      <a:round/>
                      <a:headEnd type="none" w="med" len="med"/>
                      <a:tailEnd type="none" w="med" len="med"/>
                    </a:lnB>
                    <a:solidFill>
                      <a:srgbClr val="F0F0F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00875167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6013090"/>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46479</TotalTime>
  <Words>331</Words>
  <Application>Microsoft Office PowerPoint</Application>
  <PresentationFormat>On-screen Show (4:3)</PresentationFormat>
  <Paragraphs>36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ＭＳ Ｐゴシック</vt:lpstr>
      <vt:lpstr>Arial</vt:lpstr>
      <vt:lpstr>Geneva</vt:lpstr>
      <vt:lpstr>Lucida Grande</vt:lpstr>
      <vt:lpstr>Times New Roman</vt:lpstr>
      <vt:lpstr>NCRC</vt:lpstr>
      <vt:lpstr>Once Daily Etravirine versus Efavirenz in Treatment-Naive SENSE Trial</vt:lpstr>
      <vt:lpstr>Once Daily Etravirine versus Efavirenz in Treatment-Naive SENSE: Study Design</vt:lpstr>
      <vt:lpstr>Once Daily Etravirine versus Efavirenz SENSE: Results</vt:lpstr>
      <vt:lpstr>Once Daily Etravirine versus Efavirenz SENSE: Result </vt:lpstr>
      <vt:lpstr>Once Daily Etravirine versus Efavirenz SENSE: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Kent Unruh</cp:lastModifiedBy>
  <cp:revision>2091</cp:revision>
  <cp:lastPrinted>2008-02-05T14:34:24Z</cp:lastPrinted>
  <dcterms:created xsi:type="dcterms:W3CDTF">2010-11-28T05:36:22Z</dcterms:created>
  <dcterms:modified xsi:type="dcterms:W3CDTF">2020-02-21T19:09:18Z</dcterms:modified>
</cp:coreProperties>
</file>