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92" r:id="rId1"/>
  </p:sldMasterIdLst>
  <p:notesMasterIdLst>
    <p:notesMasterId r:id="rId9"/>
  </p:notesMasterIdLst>
  <p:handoutMasterIdLst>
    <p:handoutMasterId r:id="rId10"/>
  </p:handoutMasterIdLst>
  <p:sldIdLst>
    <p:sldId id="277" r:id="rId2"/>
    <p:sldId id="278" r:id="rId3"/>
    <p:sldId id="279" r:id="rId4"/>
    <p:sldId id="280" r:id="rId5"/>
    <p:sldId id="281" r:id="rId6"/>
    <p:sldId id="282" r:id="rId7"/>
    <p:sldId id="1119" r:id="rId8"/>
  </p:sldIdLst>
  <p:sldSz cx="9144000" cy="6858000" type="screen4x3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737F"/>
    <a:srgbClr val="DBE4E9"/>
    <a:srgbClr val="196297"/>
    <a:srgbClr val="E3E3E3"/>
    <a:srgbClr val="326496"/>
    <a:srgbClr val="676767"/>
    <a:srgbClr val="6C6C6C"/>
    <a:srgbClr val="757575"/>
    <a:srgbClr val="C2C2C2"/>
    <a:srgbClr val="B5CE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55" autoAdjust="0"/>
    <p:restoredTop sz="94761" autoAdjust="0"/>
  </p:normalViewPr>
  <p:slideViewPr>
    <p:cSldViewPr snapToGrid="0" showGuides="1">
      <p:cViewPr varScale="1">
        <p:scale>
          <a:sx n="85" d="100"/>
          <a:sy n="85" d="100"/>
        </p:scale>
        <p:origin x="1258" y="34"/>
      </p:cViewPr>
      <p:guideLst>
        <p:guide orient="horz" pos="431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3" d="100"/>
        <a:sy n="163" d="100"/>
      </p:scale>
      <p:origin x="0" y="5952"/>
    </p:cViewPr>
  </p:sorterViewPr>
  <p:notesViewPr>
    <p:cSldViewPr snapToGrid="0" showGuides="1">
      <p:cViewPr varScale="1">
        <p:scale>
          <a:sx n="78" d="100"/>
          <a:sy n="78" d="100"/>
        </p:scale>
        <p:origin x="-2680" y="-96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9227422961019"/>
          <c:y val="0.11943591426071699"/>
          <c:w val="0.84453618644891604"/>
          <c:h val="0.686565878986634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Children (n=41)</c:v>
                </c:pt>
              </c:strCache>
            </c:strRef>
          </c:tx>
          <c:spPr>
            <a:solidFill>
              <a:srgbClr val="587075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noFill/>
            </c:spPr>
            <c:txPr>
              <a:bodyPr/>
              <a:lstStyle/>
              <a:p>
                <a:pPr>
                  <a:defRPr sz="1600" b="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Week 24</c:v>
                </c:pt>
                <c:pt idx="1">
                  <c:v>Week 48</c:v>
                </c:pt>
              </c:strCache>
            </c:strRef>
          </c:cat>
          <c:val>
            <c:numRef>
              <c:f>Sheet1!$B$2:$B$3</c:f>
              <c:numCache>
                <c:formatCode>0</c:formatCode>
                <c:ptCount val="2"/>
                <c:pt idx="0">
                  <c:v>59</c:v>
                </c:pt>
                <c:pt idx="1">
                  <c:v>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75-7347-B0C8-EF5AD92C4A7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Adolescents (n=60)</c:v>
                </c:pt>
              </c:strCache>
            </c:strRef>
          </c:tx>
          <c:spPr>
            <a:solidFill>
              <a:srgbClr val="3D5787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Week 24</c:v>
                </c:pt>
                <c:pt idx="1">
                  <c:v>Week 48</c:v>
                </c:pt>
              </c:strCache>
            </c:strRef>
          </c:cat>
          <c:val>
            <c:numRef>
              <c:f>Sheet1!$C$2:$C$3</c:f>
              <c:numCache>
                <c:formatCode>0</c:formatCode>
                <c:ptCount val="2"/>
                <c:pt idx="0">
                  <c:v>48</c:v>
                </c:pt>
                <c:pt idx="1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B75-7347-B0C8-EF5AD92C4A7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75"/>
        <c:axId val="1868498408"/>
        <c:axId val="1868526104"/>
      </c:barChart>
      <c:catAx>
        <c:axId val="18684984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/>
            </a:pPr>
            <a:endParaRPr lang="en-US"/>
          </a:p>
        </c:txPr>
        <c:crossAx val="1868526104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1868526104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 sz="1600" b="1" i="0" baseline="0" dirty="0">
                    <a:effectLst/>
                  </a:rPr>
                  <a:t>HIV RNA &lt; 50 copies/mL (%)</a:t>
                </a:r>
                <a:endParaRPr lang="en-US" sz="16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1.21680276076602E-2"/>
              <c:y val="0.15134544737886599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</a:ln>
        </c:spPr>
        <c:txPr>
          <a:bodyPr/>
          <a:lstStyle/>
          <a:p>
            <a:pPr>
              <a:defRPr sz="1600" b="0"/>
            </a:pPr>
            <a:endParaRPr lang="en-US"/>
          </a:p>
        </c:txPr>
        <c:crossAx val="1868498408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egendEntry>
        <c:idx val="0"/>
        <c:txPr>
          <a:bodyPr/>
          <a:lstStyle/>
          <a:p>
            <a:pPr algn="r">
              <a:defRPr sz="1800" b="0"/>
            </a:pPr>
            <a:endParaRPr lang="en-US"/>
          </a:p>
        </c:txPr>
      </c:legendEntry>
      <c:layout>
        <c:manualLayout>
          <c:xMode val="edge"/>
          <c:yMode val="edge"/>
          <c:x val="0.34993304656362401"/>
          <c:y val="1.8543358318437099E-2"/>
          <c:w val="0.52297997472538205"/>
          <c:h val="8.1576179701191798E-2"/>
        </c:manualLayout>
      </c:layout>
      <c:overlay val="0"/>
      <c:spPr>
        <a:noFill/>
      </c:spPr>
      <c:txPr>
        <a:bodyPr/>
        <a:lstStyle/>
        <a:p>
          <a:pPr algn="r">
            <a:defRPr sz="1800" b="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 b="1" i="0">
          <a:solidFill>
            <a:srgbClr val="000000"/>
          </a:solidFill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9227422961019"/>
          <c:y val="0.11943591426071699"/>
          <c:w val="0.84453618644891604"/>
          <c:h val="0.686565878986634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Children</c:v>
                </c:pt>
              </c:strCache>
            </c:strRef>
          </c:tx>
          <c:spPr>
            <a:solidFill>
              <a:srgbClr val="587075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noFill/>
            </c:spPr>
            <c:txPr>
              <a:bodyPr/>
              <a:lstStyle/>
              <a:p>
                <a:pPr>
                  <a:defRPr sz="1600" b="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Self-reported adherence</c:v>
                </c:pt>
                <c:pt idx="1">
                  <c:v>Adherence by Pill Count </c:v>
                </c:pt>
              </c:strCache>
            </c:strRef>
          </c:cat>
          <c:val>
            <c:numRef>
              <c:f>Sheet1!$B$2:$B$3</c:f>
              <c:numCache>
                <c:formatCode>0</c:formatCode>
                <c:ptCount val="2"/>
                <c:pt idx="0">
                  <c:v>69</c:v>
                </c:pt>
                <c:pt idx="1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F4-CE43-8E7D-164B8F0E47E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Adolescents</c:v>
                </c:pt>
              </c:strCache>
            </c:strRef>
          </c:tx>
          <c:spPr>
            <a:solidFill>
              <a:srgbClr val="3D5787"/>
            </a:solidFill>
            <a:ln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3D5787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2-50F4-CE43-8E7D-164B8F0E47EA}"/>
              </c:ext>
            </c:extLst>
          </c:dPt>
          <c:dPt>
            <c:idx val="1"/>
            <c:invertIfNegative val="0"/>
            <c:bubble3D val="0"/>
            <c:spPr>
              <a:solidFill>
                <a:srgbClr val="3D5787"/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4-50F4-CE43-8E7D-164B8F0E47E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Self-reported adherence</c:v>
                </c:pt>
                <c:pt idx="1">
                  <c:v>Adherence by Pill Count </c:v>
                </c:pt>
              </c:strCache>
            </c:strRef>
          </c:cat>
          <c:val>
            <c:numRef>
              <c:f>Sheet1!$C$2:$C$3</c:f>
              <c:numCache>
                <c:formatCode>0</c:formatCode>
                <c:ptCount val="2"/>
                <c:pt idx="0">
                  <c:v>61</c:v>
                </c:pt>
                <c:pt idx="1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0F4-CE43-8E7D-164B8F0E47E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75"/>
        <c:axId val="1868122792"/>
        <c:axId val="-2061690616"/>
      </c:barChart>
      <c:catAx>
        <c:axId val="18681227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/>
            </a:pPr>
            <a:endParaRPr lang="en-US"/>
          </a:p>
        </c:txPr>
        <c:crossAx val="-2061690616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61690616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 sz="1600" b="1" i="0" baseline="0" dirty="0">
                    <a:effectLst/>
                  </a:rPr>
                  <a:t>Patients (%)</a:t>
                </a:r>
                <a:endParaRPr lang="en-US" sz="16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2.1427286866919401E-2"/>
              <c:y val="0.31216460514234501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</a:ln>
        </c:spPr>
        <c:txPr>
          <a:bodyPr/>
          <a:lstStyle/>
          <a:p>
            <a:pPr>
              <a:defRPr sz="1600" b="0"/>
            </a:pPr>
            <a:endParaRPr lang="en-US"/>
          </a:p>
        </c:txPr>
        <c:crossAx val="1868122792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egendEntry>
        <c:idx val="0"/>
        <c:txPr>
          <a:bodyPr/>
          <a:lstStyle/>
          <a:p>
            <a:pPr algn="r">
              <a:defRPr sz="1800" b="0"/>
            </a:pPr>
            <a:endParaRPr lang="en-US"/>
          </a:p>
        </c:txPr>
      </c:legendEntry>
      <c:layout>
        <c:manualLayout>
          <c:xMode val="edge"/>
          <c:yMode val="edge"/>
          <c:x val="0.47493304656362401"/>
          <c:y val="1.8543358318437099E-2"/>
          <c:w val="0.40295530766987497"/>
          <c:h val="8.1576179701191798E-2"/>
        </c:manualLayout>
      </c:layout>
      <c:overlay val="0"/>
      <c:spPr>
        <a:noFill/>
      </c:spPr>
      <c:txPr>
        <a:bodyPr/>
        <a:lstStyle/>
        <a:p>
          <a:pPr algn="r">
            <a:defRPr sz="1800" b="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 b="1" i="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9227422961019"/>
          <c:y val="0.11943591426071699"/>
          <c:w val="0.84453618644891604"/>
          <c:h val="0.686565878986634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Children</c:v>
                </c:pt>
              </c:strCache>
            </c:strRef>
          </c:tx>
          <c:spPr>
            <a:solidFill>
              <a:srgbClr val="587075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numFmt formatCode="0" sourceLinked="0"/>
            <c:spPr>
              <a:noFill/>
            </c:spPr>
            <c:txPr>
              <a:bodyPr/>
              <a:lstStyle/>
              <a:p>
                <a:pPr>
                  <a:defRPr sz="1600" b="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AEs Leading to Discontinuation</c:v>
                </c:pt>
                <c:pt idx="1">
                  <c:v>All grade ≥2 AEs</c:v>
                </c:pt>
              </c:strCache>
            </c:strRef>
          </c:cat>
          <c:val>
            <c:numRef>
              <c:f>Sheet1!$B$2:$B$3</c:f>
              <c:numCache>
                <c:formatCode>0</c:formatCode>
                <c:ptCount val="2"/>
                <c:pt idx="0">
                  <c:v>69</c:v>
                </c:pt>
                <c:pt idx="1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18-764D-A8EA-14035DBE94E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Adolescents</c:v>
                </c:pt>
              </c:strCache>
            </c:strRef>
          </c:tx>
          <c:spPr>
            <a:solidFill>
              <a:srgbClr val="3D5787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AEs Leading to Discontinuation</c:v>
                </c:pt>
                <c:pt idx="1">
                  <c:v>All grade ≥2 AEs</c:v>
                </c:pt>
              </c:strCache>
            </c:strRef>
          </c:cat>
          <c:val>
            <c:numRef>
              <c:f>Sheet1!$C$2:$C$3</c:f>
              <c:numCache>
                <c:formatCode>0</c:formatCode>
                <c:ptCount val="2"/>
                <c:pt idx="0">
                  <c:v>61</c:v>
                </c:pt>
                <c:pt idx="1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918-764D-A8EA-14035DBE94E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75"/>
        <c:axId val="1840457080"/>
        <c:axId val="-2061538088"/>
      </c:barChart>
      <c:catAx>
        <c:axId val="18404570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c:spPr>
        <c:txPr>
          <a:bodyPr/>
          <a:lstStyle/>
          <a:p>
            <a:pPr>
              <a:defRPr sz="1600" b="0"/>
            </a:pPr>
            <a:endParaRPr lang="en-US"/>
          </a:p>
        </c:txPr>
        <c:crossAx val="-2061538088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61538088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 sz="1600" b="1" i="0" baseline="0" dirty="0">
                    <a:effectLst/>
                  </a:rPr>
                  <a:t>Patients (%)</a:t>
                </a:r>
                <a:endParaRPr lang="en-US" sz="16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2.1427286866919401E-2"/>
              <c:y val="0.31216460514234501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12700">
            <a:solidFill>
              <a:srgbClr val="000000"/>
            </a:solidFill>
          </a:ln>
        </c:spPr>
        <c:txPr>
          <a:bodyPr/>
          <a:lstStyle/>
          <a:p>
            <a:pPr>
              <a:defRPr sz="1600" b="0"/>
            </a:pPr>
            <a:endParaRPr lang="en-US"/>
          </a:p>
        </c:txPr>
        <c:crossAx val="1840457080"/>
        <c:crosses val="autoZero"/>
        <c:crossBetween val="between"/>
        <c:majorUnit val="20"/>
        <c:minorUnit val="20"/>
      </c:valAx>
      <c:spPr>
        <a:solidFill>
          <a:srgbClr val="E6EBF2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legend>
      <c:legendPos val="t"/>
      <c:legendEntry>
        <c:idx val="0"/>
        <c:txPr>
          <a:bodyPr/>
          <a:lstStyle/>
          <a:p>
            <a:pPr algn="r">
              <a:defRPr sz="1800" b="0"/>
            </a:pPr>
            <a:endParaRPr lang="en-US"/>
          </a:p>
        </c:txPr>
      </c:legendEntry>
      <c:layout>
        <c:manualLayout>
          <c:xMode val="edge"/>
          <c:yMode val="edge"/>
          <c:x val="0.47493304656362401"/>
          <c:y val="1.8543358318437099E-2"/>
          <c:w val="0.40295530766987497"/>
          <c:h val="8.1576179701191798E-2"/>
        </c:manualLayout>
      </c:layout>
      <c:overlay val="0"/>
      <c:spPr>
        <a:noFill/>
      </c:spPr>
      <c:txPr>
        <a:bodyPr/>
        <a:lstStyle/>
        <a:p>
          <a:pPr algn="r">
            <a:defRPr sz="1800" b="0"/>
          </a:pPr>
          <a:endParaRPr lang="en-US"/>
        </a:p>
      </c:txPr>
    </c:legend>
    <c:plotVisOnly val="1"/>
    <c:dispBlanksAs val="gap"/>
    <c:showDLblsOverMax val="0"/>
  </c:chart>
  <c:spPr>
    <a:noFill/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800" b="1" i="0">
          <a:solidFill>
            <a:srgbClr val="000000"/>
          </a:solidFill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857250"/>
            <a:ext cx="5024438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1_No_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2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9017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3" name="Picture 32" descr="AETC_Program-color-outline-01.png">
            <a:extLst>
              <a:ext uri="{FF2B5EF4-FFF2-40B4-BE49-F238E27FC236}">
                <a16:creationId xmlns:a16="http://schemas.microsoft.com/office/drawing/2014/main" id="{30249935-4EB8-CC49-A8DC-1C3056D339E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904" y="6104631"/>
            <a:ext cx="1575509" cy="604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869889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_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Graph/Table/Image: click to add title</a:t>
            </a:r>
          </a:p>
        </p:txBody>
      </p:sp>
      <p:grpSp>
        <p:nvGrpSpPr>
          <p:cNvPr id="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9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13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14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5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5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cxnSp>
        <p:nvCxnSpPr>
          <p:cNvPr id="35" name="Straight Connector 34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</p:cSld>
  <p:clrMapOvr>
    <a:masterClrMapping/>
  </p:clrMapOvr>
  <p:transition spd="slow"/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gures +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Data Slide: click to add title</a:t>
            </a:r>
          </a:p>
        </p:txBody>
      </p:sp>
      <p:grpSp>
        <p:nvGrpSpPr>
          <p:cNvPr id="83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4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5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6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6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" name="Rectangle 2"/>
          <p:cNvSpPr/>
          <p:nvPr/>
        </p:nvSpPr>
        <p:spPr>
          <a:xfrm>
            <a:off x="0" y="1227668"/>
            <a:ext cx="9162288" cy="502920"/>
          </a:xfrm>
          <a:prstGeom prst="rect">
            <a:avLst/>
          </a:prstGeom>
          <a:solidFill>
            <a:srgbClr val="68686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318914" y="1254758"/>
            <a:ext cx="8503916" cy="457195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Title </a:t>
            </a:r>
          </a:p>
        </p:txBody>
      </p:sp>
      <p:sp>
        <p:nvSpPr>
          <p:cNvPr id="37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323891" y="6461765"/>
            <a:ext cx="7360835" cy="320034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28485266"/>
      </p:ext>
    </p:extLst>
  </p:cSld>
  <p:clrMapOvr>
    <a:masterClrMapping/>
  </p:clrMapOvr>
  <p:transition spd="slow"/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phic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Graph/Image/Table/Blue: click to add title</a:t>
            </a:r>
          </a:p>
        </p:txBody>
      </p:sp>
      <p:sp>
        <p:nvSpPr>
          <p:cNvPr id="66" name="Rectangle 65"/>
          <p:cNvSpPr/>
          <p:nvPr/>
        </p:nvSpPr>
        <p:spPr>
          <a:xfrm>
            <a:off x="0" y="1219199"/>
            <a:ext cx="9162288" cy="56692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706548074"/>
      </p:ext>
    </p:extLst>
  </p:cSld>
  <p:clrMapOvr>
    <a:masterClrMapping/>
  </p:clrMapOvr>
  <p:transition spd="slow"/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  <p:sp>
        <p:nvSpPr>
          <p:cNvPr id="98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53200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Blue Layout: click to add title</a:t>
            </a: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819125834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_No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Blue_Background.png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" y="2"/>
            <a:ext cx="9155137" cy="6880688"/>
          </a:xfrm>
          <a:prstGeom prst="rect">
            <a:avLst/>
          </a:prstGeom>
        </p:spPr>
      </p:pic>
      <p:pic>
        <p:nvPicPr>
          <p:cNvPr id="15" name="Picture 14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394246"/>
            <a:ext cx="1414549" cy="45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61709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pen Whit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29684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Open White Layout: click to add title</a:t>
            </a:r>
          </a:p>
        </p:txBody>
      </p:sp>
      <p:grpSp>
        <p:nvGrpSpPr>
          <p:cNvPr id="28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29" name="Logomark V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30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31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3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4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10182743"/>
      </p:ext>
    </p:extLst>
  </p:cSld>
  <p:clrMapOvr>
    <a:masterClrMapping/>
  </p:clrMapOvr>
  <p:transition spd="slow"/>
  <p:hf sldNum="0"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e_HR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35" name="Rectangle 34"/>
          <p:cNvSpPr/>
          <p:nvPr userDrawn="1"/>
        </p:nvSpPr>
        <p:spPr>
          <a:xfrm>
            <a:off x="295189" y="119196"/>
            <a:ext cx="8503918" cy="1096832"/>
          </a:xfrm>
          <a:prstGeom prst="rect">
            <a:avLst/>
          </a:prstGeom>
        </p:spPr>
        <p:txBody>
          <a:bodyPr wrap="square" lIns="91440" anchor="ctr">
            <a:norm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</a:t>
            </a:r>
          </a:p>
        </p:txBody>
      </p:sp>
      <p:sp>
        <p:nvSpPr>
          <p:cNvPr id="36" name="TextBox 35"/>
          <p:cNvSpPr txBox="1"/>
          <p:nvPr userDrawn="1"/>
        </p:nvSpPr>
        <p:spPr>
          <a:xfrm>
            <a:off x="266572" y="1608527"/>
            <a:ext cx="8633487" cy="2574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000" dirty="0">
                <a:solidFill>
                  <a:schemeClr val="tx1"/>
                </a:solidFill>
                <a:latin typeface="Arial"/>
              </a:rPr>
              <a:t>The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National </a:t>
            </a:r>
            <a:r>
              <a:rPr lang="en-US" sz="2000" b="1" dirty="0">
                <a:solidFill>
                  <a:srgbClr val="C1171E"/>
                </a:solidFill>
                <a:latin typeface="Arial"/>
              </a:rPr>
              <a:t>HIV </a:t>
            </a:r>
            <a:r>
              <a:rPr lang="en-US" sz="2000" b="1" dirty="0">
                <a:solidFill>
                  <a:srgbClr val="222869"/>
                </a:solidFill>
                <a:latin typeface="Arial"/>
              </a:rPr>
              <a:t>Curriculum 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is an AIDS Education and Training Center (AETC) Program 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supported by the Health Resources and Services Administration (HRSA) of the U.S. Department of Health and Human Services (HHS) as part of an award totaling $800,000 with 0% financed with non-governmental sources.</a:t>
            </a:r>
            <a:r>
              <a:rPr lang="en-US" sz="2000" dirty="0">
                <a:solidFill>
                  <a:schemeClr val="tx1"/>
                </a:solidFill>
                <a:latin typeface="Arial"/>
              </a:rPr>
              <a:t> This project is led by the University of Washington’s Infectious Diseases Education and Assessment (IDEA) Program</a:t>
            </a:r>
            <a:r>
              <a:rPr lang="en-US" sz="2000" i="0" dirty="0">
                <a:solidFill>
                  <a:schemeClr val="tx1"/>
                </a:solidFill>
                <a:latin typeface="Arial"/>
              </a:rPr>
              <a:t>.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 userDrawn="1"/>
        </p:nvSpPr>
        <p:spPr>
          <a:xfrm>
            <a:off x="251179" y="4384624"/>
            <a:ext cx="8641079" cy="8361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91440" rIns="91440" bIns="137160" rtlCol="0">
            <a:spAutoFit/>
          </a:bodyPr>
          <a:lstStyle/>
          <a:p>
            <a:pPr algn="l">
              <a:lnSpc>
                <a:spcPts val="2400"/>
              </a:lnSpc>
            </a:pPr>
            <a:r>
              <a:rPr lang="en-US" sz="1600" i="1" dirty="0">
                <a:solidFill>
                  <a:schemeClr val="tx1"/>
                </a:solidFill>
                <a:latin typeface="Arial"/>
              </a:rPr>
              <a:t>The content in this presentation are those of the author(s) and do not necessarily represent the official views of, nor an endorsement, by HRSA, HHS, or the U.S. Government. </a:t>
            </a:r>
          </a:p>
        </p:txBody>
      </p:sp>
      <p:pic>
        <p:nvPicPr>
          <p:cNvPr id="42" name="Picture 41" descr="AETC_Program-color-outline-01.png">
            <a:extLst>
              <a:ext uri="{FF2B5EF4-FFF2-40B4-BE49-F238E27FC236}">
                <a16:creationId xmlns:a16="http://schemas.microsoft.com/office/drawing/2014/main" id="{2899E127-2C3E-714D-A384-79FBE6A76EB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8423" y="5654608"/>
            <a:ext cx="2183514" cy="837603"/>
          </a:xfrm>
          <a:prstGeom prst="rect">
            <a:avLst/>
          </a:prstGeom>
        </p:spPr>
      </p:pic>
      <p:grpSp>
        <p:nvGrpSpPr>
          <p:cNvPr id="43" name="Logo Stacked V2">
            <a:extLst>
              <a:ext uri="{FF2B5EF4-FFF2-40B4-BE49-F238E27FC236}">
                <a16:creationId xmlns:a16="http://schemas.microsoft.com/office/drawing/2014/main" id="{4B49C6DF-94C3-AB4A-8D5B-7D6C964A240A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1150312" y="5675790"/>
            <a:ext cx="2808485" cy="640080"/>
            <a:chOff x="680865" y="3439338"/>
            <a:chExt cx="4686473" cy="1068091"/>
          </a:xfrm>
        </p:grpSpPr>
        <p:pic>
          <p:nvPicPr>
            <p:cNvPr id="44" name="Logomark V2">
              <a:extLst>
                <a:ext uri="{FF2B5EF4-FFF2-40B4-BE49-F238E27FC236}">
                  <a16:creationId xmlns:a16="http://schemas.microsoft.com/office/drawing/2014/main" id="{364EE4CD-B9EF-6840-928E-48008487E24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45" name="Nat HIV Cur logo type stacked">
              <a:extLst>
                <a:ext uri="{FF2B5EF4-FFF2-40B4-BE49-F238E27FC236}">
                  <a16:creationId xmlns:a16="http://schemas.microsoft.com/office/drawing/2014/main" id="{0D17D895-D7B3-534D-9006-5B7731B53141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46" name="Freeform 5">
                <a:extLst>
                  <a:ext uri="{FF2B5EF4-FFF2-40B4-BE49-F238E27FC236}">
                    <a16:creationId xmlns:a16="http://schemas.microsoft.com/office/drawing/2014/main" id="{53DCCF81-6AD7-8B4C-A6AC-CF0A10EF42F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6">
                <a:extLst>
                  <a:ext uri="{FF2B5EF4-FFF2-40B4-BE49-F238E27FC236}">
                    <a16:creationId xmlns:a16="http://schemas.microsoft.com/office/drawing/2014/main" id="{5759CF37-E01C-7D4A-AAE2-81AAA5B8470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7">
                <a:extLst>
                  <a:ext uri="{FF2B5EF4-FFF2-40B4-BE49-F238E27FC236}">
                    <a16:creationId xmlns:a16="http://schemas.microsoft.com/office/drawing/2014/main" id="{465036CA-0932-E544-8DDE-F94A28497D7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8">
                <a:extLst>
                  <a:ext uri="{FF2B5EF4-FFF2-40B4-BE49-F238E27FC236}">
                    <a16:creationId xmlns:a16="http://schemas.microsoft.com/office/drawing/2014/main" id="{B1BAE9A5-B123-6946-ACA5-3C5A52AA06E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9">
                <a:extLst>
                  <a:ext uri="{FF2B5EF4-FFF2-40B4-BE49-F238E27FC236}">
                    <a16:creationId xmlns:a16="http://schemas.microsoft.com/office/drawing/2014/main" id="{DC68CC7E-F31B-0D42-820B-46156B235B8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10">
                <a:extLst>
                  <a:ext uri="{FF2B5EF4-FFF2-40B4-BE49-F238E27FC236}">
                    <a16:creationId xmlns:a16="http://schemas.microsoft.com/office/drawing/2014/main" id="{D7E9859C-EBA8-514A-9898-9FB95F0DAD2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11">
                <a:extLst>
                  <a:ext uri="{FF2B5EF4-FFF2-40B4-BE49-F238E27FC236}">
                    <a16:creationId xmlns:a16="http://schemas.microsoft.com/office/drawing/2014/main" id="{87BF4617-C110-2C42-B92B-4ABDF1DEBF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12">
                <a:extLst>
                  <a:ext uri="{FF2B5EF4-FFF2-40B4-BE49-F238E27FC236}">
                    <a16:creationId xmlns:a16="http://schemas.microsoft.com/office/drawing/2014/main" id="{01286F0D-71EB-B043-A586-F68D45282C39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13">
                <a:extLst>
                  <a:ext uri="{FF2B5EF4-FFF2-40B4-BE49-F238E27FC236}">
                    <a16:creationId xmlns:a16="http://schemas.microsoft.com/office/drawing/2014/main" id="{FBC91008-A251-194E-8D7A-DEE6A40015A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14">
                <a:extLst>
                  <a:ext uri="{FF2B5EF4-FFF2-40B4-BE49-F238E27FC236}">
                    <a16:creationId xmlns:a16="http://schemas.microsoft.com/office/drawing/2014/main" id="{8EECC80B-A690-694D-9189-EBB0AD82228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15">
                <a:extLst>
                  <a:ext uri="{FF2B5EF4-FFF2-40B4-BE49-F238E27FC236}">
                    <a16:creationId xmlns:a16="http://schemas.microsoft.com/office/drawing/2014/main" id="{3ED1EA17-1292-6D49-A4C4-CA17496F403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16">
                <a:extLst>
                  <a:ext uri="{FF2B5EF4-FFF2-40B4-BE49-F238E27FC236}">
                    <a16:creationId xmlns:a16="http://schemas.microsoft.com/office/drawing/2014/main" id="{4736BF32-574F-5F4A-9BEE-A1D5552EA9A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17">
                <a:extLst>
                  <a:ext uri="{FF2B5EF4-FFF2-40B4-BE49-F238E27FC236}">
                    <a16:creationId xmlns:a16="http://schemas.microsoft.com/office/drawing/2014/main" id="{6444FEB4-5494-284B-9E46-FC2BC494FB1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18">
                <a:extLst>
                  <a:ext uri="{FF2B5EF4-FFF2-40B4-BE49-F238E27FC236}">
                    <a16:creationId xmlns:a16="http://schemas.microsoft.com/office/drawing/2014/main" id="{F2015306-5EE1-F045-89AB-F4A7D7B283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19">
                <a:extLst>
                  <a:ext uri="{FF2B5EF4-FFF2-40B4-BE49-F238E27FC236}">
                    <a16:creationId xmlns:a16="http://schemas.microsoft.com/office/drawing/2014/main" id="{13B8334D-1032-BB4B-AFCA-A6C0E35A51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Freeform 20">
                <a:extLst>
                  <a:ext uri="{FF2B5EF4-FFF2-40B4-BE49-F238E27FC236}">
                    <a16:creationId xmlns:a16="http://schemas.microsoft.com/office/drawing/2014/main" id="{FCD65450-E736-444D-93E2-2F98CE6146B3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21">
                <a:extLst>
                  <a:ext uri="{FF2B5EF4-FFF2-40B4-BE49-F238E27FC236}">
                    <a16:creationId xmlns:a16="http://schemas.microsoft.com/office/drawing/2014/main" id="{7BC6164E-300A-224C-BB15-83952A82C2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22">
                <a:extLst>
                  <a:ext uri="{FF2B5EF4-FFF2-40B4-BE49-F238E27FC236}">
                    <a16:creationId xmlns:a16="http://schemas.microsoft.com/office/drawing/2014/main" id="{C059914D-986D-7F43-9ECA-432C6B5EA56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23">
                <a:extLst>
                  <a:ext uri="{FF2B5EF4-FFF2-40B4-BE49-F238E27FC236}">
                    <a16:creationId xmlns:a16="http://schemas.microsoft.com/office/drawing/2014/main" id="{473B0FCD-05A3-C24D-93B6-8AE9A71959D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24">
                <a:extLst>
                  <a:ext uri="{FF2B5EF4-FFF2-40B4-BE49-F238E27FC236}">
                    <a16:creationId xmlns:a16="http://schemas.microsoft.com/office/drawing/2014/main" id="{E1E80AE9-13D2-B94D-B996-14EC3C0F363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5">
                <a:extLst>
                  <a:ext uri="{FF2B5EF4-FFF2-40B4-BE49-F238E27FC236}">
                    <a16:creationId xmlns:a16="http://schemas.microsoft.com/office/drawing/2014/main" id="{8A076AD0-D328-7641-993C-13FFDAFC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16106333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2_URL_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935451" y="553165"/>
            <a:ext cx="17273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pic>
        <p:nvPicPr>
          <p:cNvPr id="61" name="Picture 60" descr="AETC_Program-color-outline-01.png">
            <a:extLst>
              <a:ext uri="{FF2B5EF4-FFF2-40B4-BE49-F238E27FC236}">
                <a16:creationId xmlns:a16="http://schemas.microsoft.com/office/drawing/2014/main" id="{6112F5C8-8F3B-9346-85EE-FC6BC3E2B57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4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94657425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3_URL_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0" name="Picture 27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1" y="920403"/>
            <a:ext cx="9154751" cy="498207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82" name="Title 1"/>
          <p:cNvSpPr>
            <a:spLocks noGrp="1"/>
          </p:cNvSpPr>
          <p:nvPr>
            <p:ph type="ctrTitle" hasCustomPrompt="1"/>
          </p:nvPr>
        </p:nvSpPr>
        <p:spPr>
          <a:xfrm>
            <a:off x="438219" y="1242188"/>
            <a:ext cx="8222726" cy="182880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4000"/>
              </a:lnSpc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and Add Title of Talk</a:t>
            </a:r>
          </a:p>
        </p:txBody>
      </p:sp>
      <p:sp>
        <p:nvSpPr>
          <p:cNvPr id="273" name="Date"/>
          <p:cNvSpPr>
            <a:spLocks noGrp="1"/>
          </p:cNvSpPr>
          <p:nvPr>
            <p:ph type="body" sz="quarter" idx="14" hasCustomPrompt="1"/>
          </p:nvPr>
        </p:nvSpPr>
        <p:spPr>
          <a:xfrm>
            <a:off x="462320" y="5289933"/>
            <a:ext cx="8229600" cy="29260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600"/>
              </a:lnSpc>
              <a:buNone/>
              <a:defRPr sz="1400" b="0" baseline="0">
                <a:solidFill>
                  <a:srgbClr val="6FC5FF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Updated Info</a:t>
            </a:r>
          </a:p>
        </p:txBody>
      </p:sp>
      <p:cxnSp>
        <p:nvCxnSpPr>
          <p:cNvPr id="30" name="Straight Connector 29"/>
          <p:cNvCxnSpPr/>
          <p:nvPr userDrawn="1"/>
        </p:nvCxnSpPr>
        <p:spPr>
          <a:xfrm>
            <a:off x="1" y="925122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>
            <a:off x="1" y="5905327"/>
            <a:ext cx="9162862" cy="0"/>
          </a:xfrm>
          <a:prstGeom prst="line">
            <a:avLst/>
          </a:prstGeom>
          <a:ln w="1270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6" name="Logo Horizontal V2">
            <a:extLst>
              <a:ext uri="{FF2B5EF4-FFF2-40B4-BE49-F238E27FC236}">
                <a16:creationId xmlns:a16="http://schemas.microsoft.com/office/drawing/2014/main" id="{5DE3BDE0-5FA9-BC4A-8178-4E992BC84A3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576463" y="265909"/>
            <a:ext cx="3858507" cy="365760"/>
            <a:chOff x="960861" y="1655928"/>
            <a:chExt cx="4437220" cy="420624"/>
          </a:xfrm>
        </p:grpSpPr>
        <p:pic>
          <p:nvPicPr>
            <p:cNvPr id="37" name="Logomark V2">
              <a:extLst>
                <a:ext uri="{FF2B5EF4-FFF2-40B4-BE49-F238E27FC236}">
                  <a16:creationId xmlns:a16="http://schemas.microsoft.com/office/drawing/2014/main" id="{BCDF5E2B-D575-3248-9F32-8DB56A8A5F6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960861" y="1655928"/>
              <a:ext cx="428518" cy="420624"/>
            </a:xfrm>
            <a:prstGeom prst="rect">
              <a:avLst/>
            </a:prstGeom>
          </p:spPr>
        </p:pic>
        <p:grpSp>
          <p:nvGrpSpPr>
            <p:cNvPr id="38" name="Nat HIV Cur logo type horiz">
              <a:extLst>
                <a:ext uri="{FF2B5EF4-FFF2-40B4-BE49-F238E27FC236}">
                  <a16:creationId xmlns:a16="http://schemas.microsoft.com/office/drawing/2014/main" id="{F90C1D5B-C61A-8E43-ADFD-659A78B58C75}"/>
                </a:ext>
              </a:extLst>
            </p:cNvPr>
            <p:cNvGrpSpPr>
              <a:grpSpLocks noChangeAspect="1"/>
            </p:cNvGrpSpPr>
            <p:nvPr/>
          </p:nvGrpSpPr>
          <p:grpSpPr bwMode="auto">
            <a:xfrm>
              <a:off x="1476074" y="1719322"/>
              <a:ext cx="3922007" cy="292608"/>
              <a:chOff x="918" y="1071"/>
              <a:chExt cx="2989" cy="223"/>
            </a:xfrm>
          </p:grpSpPr>
          <p:sp>
            <p:nvSpPr>
              <p:cNvPr id="39" name="Freeform 29">
                <a:extLst>
                  <a:ext uri="{FF2B5EF4-FFF2-40B4-BE49-F238E27FC236}">
                    <a16:creationId xmlns:a16="http://schemas.microsoft.com/office/drawing/2014/main" id="{C00F14E4-0FF9-044F-8D05-A3F88FD753B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" y="1076"/>
                <a:ext cx="173" cy="212"/>
              </a:xfrm>
              <a:custGeom>
                <a:avLst/>
                <a:gdLst>
                  <a:gd name="T0" fmla="*/ 248 w 288"/>
                  <a:gd name="T1" fmla="*/ 0 h 340"/>
                  <a:gd name="T2" fmla="*/ 248 w 288"/>
                  <a:gd name="T3" fmla="*/ 0 h 340"/>
                  <a:gd name="T4" fmla="*/ 248 w 288"/>
                  <a:gd name="T5" fmla="*/ 282 h 340"/>
                  <a:gd name="T6" fmla="*/ 247 w 288"/>
                  <a:gd name="T7" fmla="*/ 282 h 340"/>
                  <a:gd name="T8" fmla="*/ 50 w 288"/>
                  <a:gd name="T9" fmla="*/ 0 h 340"/>
                  <a:gd name="T10" fmla="*/ 0 w 288"/>
                  <a:gd name="T11" fmla="*/ 0 h 340"/>
                  <a:gd name="T12" fmla="*/ 0 w 288"/>
                  <a:gd name="T13" fmla="*/ 340 h 340"/>
                  <a:gd name="T14" fmla="*/ 40 w 288"/>
                  <a:gd name="T15" fmla="*/ 340 h 340"/>
                  <a:gd name="T16" fmla="*/ 40 w 288"/>
                  <a:gd name="T17" fmla="*/ 58 h 340"/>
                  <a:gd name="T18" fmla="*/ 41 w 288"/>
                  <a:gd name="T19" fmla="*/ 58 h 340"/>
                  <a:gd name="T20" fmla="*/ 238 w 288"/>
                  <a:gd name="T21" fmla="*/ 340 h 340"/>
                  <a:gd name="T22" fmla="*/ 288 w 288"/>
                  <a:gd name="T23" fmla="*/ 340 h 340"/>
                  <a:gd name="T24" fmla="*/ 288 w 288"/>
                  <a:gd name="T25" fmla="*/ 0 h 340"/>
                  <a:gd name="T26" fmla="*/ 248 w 288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88" h="340">
                    <a:moveTo>
                      <a:pt x="248" y="0"/>
                    </a:moveTo>
                    <a:lnTo>
                      <a:pt x="248" y="0"/>
                    </a:lnTo>
                    <a:lnTo>
                      <a:pt x="248" y="282"/>
                    </a:lnTo>
                    <a:lnTo>
                      <a:pt x="247" y="282"/>
                    </a:lnTo>
                    <a:lnTo>
                      <a:pt x="50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0" y="340"/>
                    </a:lnTo>
                    <a:lnTo>
                      <a:pt x="40" y="58"/>
                    </a:lnTo>
                    <a:lnTo>
                      <a:pt x="41" y="58"/>
                    </a:lnTo>
                    <a:lnTo>
                      <a:pt x="238" y="340"/>
                    </a:lnTo>
                    <a:lnTo>
                      <a:pt x="288" y="340"/>
                    </a:lnTo>
                    <a:lnTo>
                      <a:pt x="288" y="0"/>
                    </a:lnTo>
                    <a:lnTo>
                      <a:pt x="248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" name="Freeform 30">
                <a:extLst>
                  <a:ext uri="{FF2B5EF4-FFF2-40B4-BE49-F238E27FC236}">
                    <a16:creationId xmlns:a16="http://schemas.microsoft.com/office/drawing/2014/main" id="{285628E9-40CF-BF4A-A0C2-1981C438F12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127" y="1144"/>
                <a:ext cx="119" cy="148"/>
              </a:xfrm>
              <a:custGeom>
                <a:avLst/>
                <a:gdLst>
                  <a:gd name="T0" fmla="*/ 11 w 197"/>
                  <a:gd name="T1" fmla="*/ 35 h 237"/>
                  <a:gd name="T2" fmla="*/ 11 w 197"/>
                  <a:gd name="T3" fmla="*/ 35 h 237"/>
                  <a:gd name="T4" fmla="*/ 100 w 197"/>
                  <a:gd name="T5" fmla="*/ 0 h 237"/>
                  <a:gd name="T6" fmla="*/ 194 w 197"/>
                  <a:gd name="T7" fmla="*/ 96 h 237"/>
                  <a:gd name="T8" fmla="*/ 194 w 197"/>
                  <a:gd name="T9" fmla="*/ 192 h 237"/>
                  <a:gd name="T10" fmla="*/ 197 w 197"/>
                  <a:gd name="T11" fmla="*/ 231 h 237"/>
                  <a:gd name="T12" fmla="*/ 161 w 197"/>
                  <a:gd name="T13" fmla="*/ 231 h 237"/>
                  <a:gd name="T14" fmla="*/ 159 w 197"/>
                  <a:gd name="T15" fmla="*/ 197 h 237"/>
                  <a:gd name="T16" fmla="*/ 158 w 197"/>
                  <a:gd name="T17" fmla="*/ 197 h 237"/>
                  <a:gd name="T18" fmla="*/ 84 w 197"/>
                  <a:gd name="T19" fmla="*/ 237 h 237"/>
                  <a:gd name="T20" fmla="*/ 0 w 197"/>
                  <a:gd name="T21" fmla="*/ 170 h 237"/>
                  <a:gd name="T22" fmla="*/ 142 w 197"/>
                  <a:gd name="T23" fmla="*/ 91 h 237"/>
                  <a:gd name="T24" fmla="*/ 156 w 197"/>
                  <a:gd name="T25" fmla="*/ 91 h 237"/>
                  <a:gd name="T26" fmla="*/ 156 w 197"/>
                  <a:gd name="T27" fmla="*/ 84 h 237"/>
                  <a:gd name="T28" fmla="*/ 101 w 197"/>
                  <a:gd name="T29" fmla="*/ 35 h 237"/>
                  <a:gd name="T30" fmla="*/ 34 w 197"/>
                  <a:gd name="T31" fmla="*/ 60 h 237"/>
                  <a:gd name="T32" fmla="*/ 11 w 197"/>
                  <a:gd name="T33" fmla="*/ 35 h 237"/>
                  <a:gd name="T34" fmla="*/ 119 w 197"/>
                  <a:gd name="T35" fmla="*/ 123 h 237"/>
                  <a:gd name="T36" fmla="*/ 119 w 197"/>
                  <a:gd name="T37" fmla="*/ 123 h 237"/>
                  <a:gd name="T38" fmla="*/ 41 w 197"/>
                  <a:gd name="T39" fmla="*/ 166 h 237"/>
                  <a:gd name="T40" fmla="*/ 90 w 197"/>
                  <a:gd name="T41" fmla="*/ 205 h 237"/>
                  <a:gd name="T42" fmla="*/ 156 w 197"/>
                  <a:gd name="T43" fmla="*/ 137 h 237"/>
                  <a:gd name="T44" fmla="*/ 156 w 197"/>
                  <a:gd name="T45" fmla="*/ 123 h 237"/>
                  <a:gd name="T46" fmla="*/ 119 w 197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7" h="237">
                    <a:moveTo>
                      <a:pt x="11" y="35"/>
                    </a:moveTo>
                    <a:lnTo>
                      <a:pt x="11" y="35"/>
                    </a:lnTo>
                    <a:cubicBezTo>
                      <a:pt x="34" y="12"/>
                      <a:pt x="67" y="0"/>
                      <a:pt x="100" y="0"/>
                    </a:cubicBezTo>
                    <a:cubicBezTo>
                      <a:pt x="166" y="0"/>
                      <a:pt x="194" y="32"/>
                      <a:pt x="194" y="96"/>
                    </a:cubicBezTo>
                    <a:lnTo>
                      <a:pt x="194" y="192"/>
                    </a:lnTo>
                    <a:cubicBezTo>
                      <a:pt x="194" y="205"/>
                      <a:pt x="195" y="219"/>
                      <a:pt x="197" y="231"/>
                    </a:cubicBezTo>
                    <a:lnTo>
                      <a:pt x="161" y="231"/>
                    </a:lnTo>
                    <a:cubicBezTo>
                      <a:pt x="159" y="221"/>
                      <a:pt x="159" y="207"/>
                      <a:pt x="159" y="197"/>
                    </a:cubicBezTo>
                    <a:lnTo>
                      <a:pt x="158" y="197"/>
                    </a:lnTo>
                    <a:cubicBezTo>
                      <a:pt x="143" y="220"/>
                      <a:pt x="118" y="237"/>
                      <a:pt x="84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7" y="91"/>
                      <a:pt x="142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6" y="35"/>
                      <a:pt x="101" y="35"/>
                    </a:cubicBezTo>
                    <a:cubicBezTo>
                      <a:pt x="77" y="35"/>
                      <a:pt x="52" y="43"/>
                      <a:pt x="34" y="60"/>
                    </a:cubicBezTo>
                    <a:lnTo>
                      <a:pt x="11" y="35"/>
                    </a:lnTo>
                    <a:close/>
                    <a:moveTo>
                      <a:pt x="119" y="123"/>
                    </a:moveTo>
                    <a:lnTo>
                      <a:pt x="119" y="123"/>
                    </a:lnTo>
                    <a:cubicBezTo>
                      <a:pt x="71" y="123"/>
                      <a:pt x="41" y="136"/>
                      <a:pt x="41" y="166"/>
                    </a:cubicBezTo>
                    <a:cubicBezTo>
                      <a:pt x="41" y="194"/>
                      <a:pt x="62" y="205"/>
                      <a:pt x="90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9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" name="Freeform 31">
                <a:extLst>
                  <a:ext uri="{FF2B5EF4-FFF2-40B4-BE49-F238E27FC236}">
                    <a16:creationId xmlns:a16="http://schemas.microsoft.com/office/drawing/2014/main" id="{ECFE4455-EAC2-F54E-8EBA-57AD72EC8EB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64" y="1108"/>
                <a:ext cx="93" cy="184"/>
              </a:xfrm>
              <a:custGeom>
                <a:avLst/>
                <a:gdLst>
                  <a:gd name="T0" fmla="*/ 152 w 154"/>
                  <a:gd name="T1" fmla="*/ 96 h 295"/>
                  <a:gd name="T2" fmla="*/ 152 w 154"/>
                  <a:gd name="T3" fmla="*/ 96 h 295"/>
                  <a:gd name="T4" fmla="*/ 86 w 154"/>
                  <a:gd name="T5" fmla="*/ 96 h 295"/>
                  <a:gd name="T6" fmla="*/ 86 w 154"/>
                  <a:gd name="T7" fmla="*/ 208 h 295"/>
                  <a:gd name="T8" fmla="*/ 120 w 154"/>
                  <a:gd name="T9" fmla="*/ 260 h 295"/>
                  <a:gd name="T10" fmla="*/ 153 w 154"/>
                  <a:gd name="T11" fmla="*/ 252 h 295"/>
                  <a:gd name="T12" fmla="*/ 154 w 154"/>
                  <a:gd name="T13" fmla="*/ 286 h 295"/>
                  <a:gd name="T14" fmla="*/ 111 w 154"/>
                  <a:gd name="T15" fmla="*/ 295 h 295"/>
                  <a:gd name="T16" fmla="*/ 49 w 154"/>
                  <a:gd name="T17" fmla="*/ 219 h 295"/>
                  <a:gd name="T18" fmla="*/ 49 w 154"/>
                  <a:gd name="T19" fmla="*/ 96 h 295"/>
                  <a:gd name="T20" fmla="*/ 0 w 154"/>
                  <a:gd name="T21" fmla="*/ 96 h 295"/>
                  <a:gd name="T22" fmla="*/ 0 w 154"/>
                  <a:gd name="T23" fmla="*/ 64 h 295"/>
                  <a:gd name="T24" fmla="*/ 49 w 154"/>
                  <a:gd name="T25" fmla="*/ 64 h 295"/>
                  <a:gd name="T26" fmla="*/ 49 w 154"/>
                  <a:gd name="T27" fmla="*/ 0 h 295"/>
                  <a:gd name="T28" fmla="*/ 86 w 154"/>
                  <a:gd name="T29" fmla="*/ 0 h 295"/>
                  <a:gd name="T30" fmla="*/ 86 w 154"/>
                  <a:gd name="T31" fmla="*/ 64 h 295"/>
                  <a:gd name="T32" fmla="*/ 152 w 154"/>
                  <a:gd name="T33" fmla="*/ 64 h 295"/>
                  <a:gd name="T34" fmla="*/ 152 w 154"/>
                  <a:gd name="T35" fmla="*/ 96 h 2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54" h="295">
                    <a:moveTo>
                      <a:pt x="152" y="96"/>
                    </a:moveTo>
                    <a:lnTo>
                      <a:pt x="152" y="96"/>
                    </a:lnTo>
                    <a:lnTo>
                      <a:pt x="86" y="96"/>
                    </a:lnTo>
                    <a:lnTo>
                      <a:pt x="86" y="208"/>
                    </a:lnTo>
                    <a:cubicBezTo>
                      <a:pt x="86" y="237"/>
                      <a:pt x="87" y="260"/>
                      <a:pt x="120" y="260"/>
                    </a:cubicBezTo>
                    <a:cubicBezTo>
                      <a:pt x="131" y="260"/>
                      <a:pt x="143" y="258"/>
                      <a:pt x="153" y="252"/>
                    </a:cubicBezTo>
                    <a:lnTo>
                      <a:pt x="154" y="286"/>
                    </a:lnTo>
                    <a:cubicBezTo>
                      <a:pt x="141" y="292"/>
                      <a:pt x="125" y="295"/>
                      <a:pt x="111" y="295"/>
                    </a:cubicBezTo>
                    <a:cubicBezTo>
                      <a:pt x="57" y="295"/>
                      <a:pt x="49" y="266"/>
                      <a:pt x="49" y="219"/>
                    </a:cubicBezTo>
                    <a:lnTo>
                      <a:pt x="49" y="96"/>
                    </a:lnTo>
                    <a:lnTo>
                      <a:pt x="0" y="96"/>
                    </a:lnTo>
                    <a:lnTo>
                      <a:pt x="0" y="64"/>
                    </a:lnTo>
                    <a:lnTo>
                      <a:pt x="49" y="64"/>
                    </a:lnTo>
                    <a:lnTo>
                      <a:pt x="49" y="0"/>
                    </a:lnTo>
                    <a:lnTo>
                      <a:pt x="86" y="0"/>
                    </a:lnTo>
                    <a:lnTo>
                      <a:pt x="86" y="64"/>
                    </a:lnTo>
                    <a:lnTo>
                      <a:pt x="152" y="64"/>
                    </a:lnTo>
                    <a:lnTo>
                      <a:pt x="152" y="96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32">
                <a:extLst>
                  <a:ext uri="{FF2B5EF4-FFF2-40B4-BE49-F238E27FC236}">
                    <a16:creationId xmlns:a16="http://schemas.microsoft.com/office/drawing/2014/main" id="{4CE28E14-FAD1-9D44-9FE0-95CC10271D20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377" y="1076"/>
                <a:ext cx="34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1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Freeform 33">
                <a:extLst>
                  <a:ext uri="{FF2B5EF4-FFF2-40B4-BE49-F238E27FC236}">
                    <a16:creationId xmlns:a16="http://schemas.microsoft.com/office/drawing/2014/main" id="{3FAE42D7-1C68-1448-8B72-AE18B017BE6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438" y="1144"/>
                <a:ext cx="144" cy="148"/>
              </a:xfrm>
              <a:custGeom>
                <a:avLst/>
                <a:gdLst>
                  <a:gd name="T0" fmla="*/ 120 w 240"/>
                  <a:gd name="T1" fmla="*/ 0 h 237"/>
                  <a:gd name="T2" fmla="*/ 120 w 240"/>
                  <a:gd name="T3" fmla="*/ 0 h 237"/>
                  <a:gd name="T4" fmla="*/ 240 w 240"/>
                  <a:gd name="T5" fmla="*/ 119 h 237"/>
                  <a:gd name="T6" fmla="*/ 120 w 240"/>
                  <a:gd name="T7" fmla="*/ 237 h 237"/>
                  <a:gd name="T8" fmla="*/ 0 w 240"/>
                  <a:gd name="T9" fmla="*/ 119 h 237"/>
                  <a:gd name="T10" fmla="*/ 120 w 240"/>
                  <a:gd name="T11" fmla="*/ 0 h 237"/>
                  <a:gd name="T12" fmla="*/ 120 w 240"/>
                  <a:gd name="T13" fmla="*/ 202 h 237"/>
                  <a:gd name="T14" fmla="*/ 120 w 240"/>
                  <a:gd name="T15" fmla="*/ 202 h 237"/>
                  <a:gd name="T16" fmla="*/ 200 w 240"/>
                  <a:gd name="T17" fmla="*/ 119 h 237"/>
                  <a:gd name="T18" fmla="*/ 120 w 240"/>
                  <a:gd name="T19" fmla="*/ 35 h 237"/>
                  <a:gd name="T20" fmla="*/ 41 w 240"/>
                  <a:gd name="T21" fmla="*/ 119 h 237"/>
                  <a:gd name="T22" fmla="*/ 120 w 240"/>
                  <a:gd name="T23" fmla="*/ 20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37">
                    <a:moveTo>
                      <a:pt x="120" y="0"/>
                    </a:moveTo>
                    <a:lnTo>
                      <a:pt x="120" y="0"/>
                    </a:lnTo>
                    <a:cubicBezTo>
                      <a:pt x="189" y="0"/>
                      <a:pt x="240" y="48"/>
                      <a:pt x="240" y="119"/>
                    </a:cubicBezTo>
                    <a:cubicBezTo>
                      <a:pt x="240" y="189"/>
                      <a:pt x="189" y="237"/>
                      <a:pt x="120" y="237"/>
                    </a:cubicBezTo>
                    <a:cubicBezTo>
                      <a:pt x="51" y="237"/>
                      <a:pt x="0" y="189"/>
                      <a:pt x="0" y="119"/>
                    </a:cubicBezTo>
                    <a:cubicBezTo>
                      <a:pt x="0" y="48"/>
                      <a:pt x="51" y="0"/>
                      <a:pt x="120" y="0"/>
                    </a:cubicBezTo>
                    <a:close/>
                    <a:moveTo>
                      <a:pt x="120" y="202"/>
                    </a:moveTo>
                    <a:lnTo>
                      <a:pt x="120" y="202"/>
                    </a:lnTo>
                    <a:cubicBezTo>
                      <a:pt x="169" y="202"/>
                      <a:pt x="200" y="166"/>
                      <a:pt x="200" y="119"/>
                    </a:cubicBezTo>
                    <a:cubicBezTo>
                      <a:pt x="200" y="72"/>
                      <a:pt x="169" y="35"/>
                      <a:pt x="120" y="35"/>
                    </a:cubicBezTo>
                    <a:cubicBezTo>
                      <a:pt x="72" y="35"/>
                      <a:pt x="41" y="72"/>
                      <a:pt x="41" y="119"/>
                    </a:cubicBezTo>
                    <a:cubicBezTo>
                      <a:pt x="41" y="166"/>
                      <a:pt x="72" y="202"/>
                      <a:pt x="120" y="202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4" name="Freeform 34">
                <a:extLst>
                  <a:ext uri="{FF2B5EF4-FFF2-40B4-BE49-F238E27FC236}">
                    <a16:creationId xmlns:a16="http://schemas.microsoft.com/office/drawing/2014/main" id="{570D103D-E330-A145-BCC8-F5F9AD0CFE8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13" y="1144"/>
                <a:ext cx="119" cy="144"/>
              </a:xfrm>
              <a:custGeom>
                <a:avLst/>
                <a:gdLst>
                  <a:gd name="T0" fmla="*/ 2 w 198"/>
                  <a:gd name="T1" fmla="*/ 60 h 231"/>
                  <a:gd name="T2" fmla="*/ 2 w 198"/>
                  <a:gd name="T3" fmla="*/ 60 h 231"/>
                  <a:gd name="T4" fmla="*/ 0 w 198"/>
                  <a:gd name="T5" fmla="*/ 6 h 231"/>
                  <a:gd name="T6" fmla="*/ 36 w 198"/>
                  <a:gd name="T7" fmla="*/ 6 h 231"/>
                  <a:gd name="T8" fmla="*/ 37 w 198"/>
                  <a:gd name="T9" fmla="*/ 43 h 231"/>
                  <a:gd name="T10" fmla="*/ 38 w 198"/>
                  <a:gd name="T11" fmla="*/ 43 h 231"/>
                  <a:gd name="T12" fmla="*/ 112 w 198"/>
                  <a:gd name="T13" fmla="*/ 0 h 231"/>
                  <a:gd name="T14" fmla="*/ 198 w 198"/>
                  <a:gd name="T15" fmla="*/ 92 h 231"/>
                  <a:gd name="T16" fmla="*/ 198 w 198"/>
                  <a:gd name="T17" fmla="*/ 231 h 231"/>
                  <a:gd name="T18" fmla="*/ 160 w 198"/>
                  <a:gd name="T19" fmla="*/ 231 h 231"/>
                  <a:gd name="T20" fmla="*/ 160 w 198"/>
                  <a:gd name="T21" fmla="*/ 96 h 231"/>
                  <a:gd name="T22" fmla="*/ 109 w 198"/>
                  <a:gd name="T23" fmla="*/ 35 h 231"/>
                  <a:gd name="T24" fmla="*/ 39 w 198"/>
                  <a:gd name="T25" fmla="*/ 121 h 231"/>
                  <a:gd name="T26" fmla="*/ 39 w 198"/>
                  <a:gd name="T27" fmla="*/ 231 h 231"/>
                  <a:gd name="T28" fmla="*/ 2 w 198"/>
                  <a:gd name="T29" fmla="*/ 231 h 231"/>
                  <a:gd name="T30" fmla="*/ 2 w 198"/>
                  <a:gd name="T31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71" y="0"/>
                      <a:pt x="198" y="38"/>
                      <a:pt x="198" y="92"/>
                    </a:cubicBezTo>
                    <a:lnTo>
                      <a:pt x="198" y="231"/>
                    </a:lnTo>
                    <a:lnTo>
                      <a:pt x="160" y="231"/>
                    </a:lnTo>
                    <a:lnTo>
                      <a:pt x="160" y="96"/>
                    </a:lnTo>
                    <a:cubicBezTo>
                      <a:pt x="160" y="59"/>
                      <a:pt x="144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5" name="Freeform 35">
                <a:extLst>
                  <a:ext uri="{FF2B5EF4-FFF2-40B4-BE49-F238E27FC236}">
                    <a16:creationId xmlns:a16="http://schemas.microsoft.com/office/drawing/2014/main" id="{90444F09-0CAD-7847-B840-E5446ABC569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1764" y="1144"/>
                <a:ext cx="117" cy="148"/>
              </a:xfrm>
              <a:custGeom>
                <a:avLst/>
                <a:gdLst>
                  <a:gd name="T0" fmla="*/ 10 w 196"/>
                  <a:gd name="T1" fmla="*/ 35 h 237"/>
                  <a:gd name="T2" fmla="*/ 10 w 196"/>
                  <a:gd name="T3" fmla="*/ 35 h 237"/>
                  <a:gd name="T4" fmla="*/ 99 w 196"/>
                  <a:gd name="T5" fmla="*/ 0 h 237"/>
                  <a:gd name="T6" fmla="*/ 193 w 196"/>
                  <a:gd name="T7" fmla="*/ 96 h 237"/>
                  <a:gd name="T8" fmla="*/ 193 w 196"/>
                  <a:gd name="T9" fmla="*/ 192 h 237"/>
                  <a:gd name="T10" fmla="*/ 196 w 196"/>
                  <a:gd name="T11" fmla="*/ 231 h 237"/>
                  <a:gd name="T12" fmla="*/ 160 w 196"/>
                  <a:gd name="T13" fmla="*/ 231 h 237"/>
                  <a:gd name="T14" fmla="*/ 158 w 196"/>
                  <a:gd name="T15" fmla="*/ 197 h 237"/>
                  <a:gd name="T16" fmla="*/ 157 w 196"/>
                  <a:gd name="T17" fmla="*/ 197 h 237"/>
                  <a:gd name="T18" fmla="*/ 83 w 196"/>
                  <a:gd name="T19" fmla="*/ 237 h 237"/>
                  <a:gd name="T20" fmla="*/ 0 w 196"/>
                  <a:gd name="T21" fmla="*/ 170 h 237"/>
                  <a:gd name="T22" fmla="*/ 141 w 196"/>
                  <a:gd name="T23" fmla="*/ 91 h 237"/>
                  <a:gd name="T24" fmla="*/ 156 w 196"/>
                  <a:gd name="T25" fmla="*/ 91 h 237"/>
                  <a:gd name="T26" fmla="*/ 156 w 196"/>
                  <a:gd name="T27" fmla="*/ 84 h 237"/>
                  <a:gd name="T28" fmla="*/ 100 w 196"/>
                  <a:gd name="T29" fmla="*/ 35 h 237"/>
                  <a:gd name="T30" fmla="*/ 33 w 196"/>
                  <a:gd name="T31" fmla="*/ 60 h 237"/>
                  <a:gd name="T32" fmla="*/ 10 w 196"/>
                  <a:gd name="T33" fmla="*/ 35 h 237"/>
                  <a:gd name="T34" fmla="*/ 118 w 196"/>
                  <a:gd name="T35" fmla="*/ 123 h 237"/>
                  <a:gd name="T36" fmla="*/ 118 w 196"/>
                  <a:gd name="T37" fmla="*/ 123 h 237"/>
                  <a:gd name="T38" fmla="*/ 40 w 196"/>
                  <a:gd name="T39" fmla="*/ 166 h 237"/>
                  <a:gd name="T40" fmla="*/ 89 w 196"/>
                  <a:gd name="T41" fmla="*/ 205 h 237"/>
                  <a:gd name="T42" fmla="*/ 156 w 196"/>
                  <a:gd name="T43" fmla="*/ 137 h 237"/>
                  <a:gd name="T44" fmla="*/ 156 w 196"/>
                  <a:gd name="T45" fmla="*/ 123 h 237"/>
                  <a:gd name="T46" fmla="*/ 118 w 196"/>
                  <a:gd name="T47" fmla="*/ 123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196" h="237">
                    <a:moveTo>
                      <a:pt x="10" y="35"/>
                    </a:moveTo>
                    <a:lnTo>
                      <a:pt x="10" y="35"/>
                    </a:lnTo>
                    <a:cubicBezTo>
                      <a:pt x="33" y="12"/>
                      <a:pt x="66" y="0"/>
                      <a:pt x="99" y="0"/>
                    </a:cubicBezTo>
                    <a:cubicBezTo>
                      <a:pt x="165" y="0"/>
                      <a:pt x="193" y="32"/>
                      <a:pt x="193" y="96"/>
                    </a:cubicBezTo>
                    <a:lnTo>
                      <a:pt x="193" y="192"/>
                    </a:lnTo>
                    <a:cubicBezTo>
                      <a:pt x="193" y="205"/>
                      <a:pt x="194" y="219"/>
                      <a:pt x="196" y="231"/>
                    </a:cubicBezTo>
                    <a:lnTo>
                      <a:pt x="160" y="231"/>
                    </a:lnTo>
                    <a:cubicBezTo>
                      <a:pt x="158" y="221"/>
                      <a:pt x="158" y="207"/>
                      <a:pt x="158" y="197"/>
                    </a:cubicBezTo>
                    <a:lnTo>
                      <a:pt x="157" y="197"/>
                    </a:lnTo>
                    <a:cubicBezTo>
                      <a:pt x="142" y="220"/>
                      <a:pt x="117" y="237"/>
                      <a:pt x="83" y="237"/>
                    </a:cubicBezTo>
                    <a:cubicBezTo>
                      <a:pt x="38" y="237"/>
                      <a:pt x="0" y="214"/>
                      <a:pt x="0" y="170"/>
                    </a:cubicBezTo>
                    <a:cubicBezTo>
                      <a:pt x="0" y="96"/>
                      <a:pt x="86" y="91"/>
                      <a:pt x="141" y="91"/>
                    </a:cubicBezTo>
                    <a:lnTo>
                      <a:pt x="156" y="91"/>
                    </a:lnTo>
                    <a:lnTo>
                      <a:pt x="156" y="84"/>
                    </a:lnTo>
                    <a:cubicBezTo>
                      <a:pt x="156" y="52"/>
                      <a:pt x="135" y="35"/>
                      <a:pt x="100" y="35"/>
                    </a:cubicBezTo>
                    <a:cubicBezTo>
                      <a:pt x="76" y="35"/>
                      <a:pt x="51" y="43"/>
                      <a:pt x="33" y="60"/>
                    </a:cubicBezTo>
                    <a:lnTo>
                      <a:pt x="10" y="35"/>
                    </a:lnTo>
                    <a:close/>
                    <a:moveTo>
                      <a:pt x="118" y="123"/>
                    </a:moveTo>
                    <a:lnTo>
                      <a:pt x="118" y="123"/>
                    </a:lnTo>
                    <a:cubicBezTo>
                      <a:pt x="71" y="123"/>
                      <a:pt x="40" y="136"/>
                      <a:pt x="40" y="166"/>
                    </a:cubicBezTo>
                    <a:cubicBezTo>
                      <a:pt x="40" y="194"/>
                      <a:pt x="61" y="205"/>
                      <a:pt x="89" y="205"/>
                    </a:cubicBezTo>
                    <a:cubicBezTo>
                      <a:pt x="133" y="205"/>
                      <a:pt x="155" y="174"/>
                      <a:pt x="156" y="137"/>
                    </a:cubicBezTo>
                    <a:lnTo>
                      <a:pt x="156" y="123"/>
                    </a:lnTo>
                    <a:lnTo>
                      <a:pt x="118" y="12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6" name="Freeform 36">
                <a:extLst>
                  <a:ext uri="{FF2B5EF4-FFF2-40B4-BE49-F238E27FC236}">
                    <a16:creationId xmlns:a16="http://schemas.microsoft.com/office/drawing/2014/main" id="{D7CADE7D-AEE6-EF4F-8D20-C51115BE268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920" y="1075"/>
                <a:ext cx="22" cy="213"/>
              </a:xfrm>
              <a:custGeom>
                <a:avLst/>
                <a:gdLst>
                  <a:gd name="T0" fmla="*/ 0 w 37"/>
                  <a:gd name="T1" fmla="*/ 341 h 341"/>
                  <a:gd name="T2" fmla="*/ 0 w 37"/>
                  <a:gd name="T3" fmla="*/ 341 h 341"/>
                  <a:gd name="T4" fmla="*/ 37 w 37"/>
                  <a:gd name="T5" fmla="*/ 341 h 341"/>
                  <a:gd name="T6" fmla="*/ 37 w 37"/>
                  <a:gd name="T7" fmla="*/ 0 h 341"/>
                  <a:gd name="T8" fmla="*/ 0 w 37"/>
                  <a:gd name="T9" fmla="*/ 0 h 341"/>
                  <a:gd name="T10" fmla="*/ 0 w 37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7" y="341"/>
                    </a:lnTo>
                    <a:lnTo>
                      <a:pt x="37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7" name="Freeform 37">
                <a:extLst>
                  <a:ext uri="{FF2B5EF4-FFF2-40B4-BE49-F238E27FC236}">
                    <a16:creationId xmlns:a16="http://schemas.microsoft.com/office/drawing/2014/main" id="{DA6A3D9E-7019-F54D-92CA-8DC2F4455C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51" y="1076"/>
                <a:ext cx="158" cy="212"/>
              </a:xfrm>
              <a:custGeom>
                <a:avLst/>
                <a:gdLst>
                  <a:gd name="T0" fmla="*/ 222 w 262"/>
                  <a:gd name="T1" fmla="*/ 0 h 340"/>
                  <a:gd name="T2" fmla="*/ 222 w 262"/>
                  <a:gd name="T3" fmla="*/ 0 h 340"/>
                  <a:gd name="T4" fmla="*/ 222 w 262"/>
                  <a:gd name="T5" fmla="*/ 144 h 340"/>
                  <a:gd name="T6" fmla="*/ 41 w 262"/>
                  <a:gd name="T7" fmla="*/ 144 h 340"/>
                  <a:gd name="T8" fmla="*/ 41 w 262"/>
                  <a:gd name="T9" fmla="*/ 0 h 340"/>
                  <a:gd name="T10" fmla="*/ 0 w 262"/>
                  <a:gd name="T11" fmla="*/ 0 h 340"/>
                  <a:gd name="T12" fmla="*/ 0 w 262"/>
                  <a:gd name="T13" fmla="*/ 340 h 340"/>
                  <a:gd name="T14" fmla="*/ 41 w 262"/>
                  <a:gd name="T15" fmla="*/ 340 h 340"/>
                  <a:gd name="T16" fmla="*/ 41 w 262"/>
                  <a:gd name="T17" fmla="*/ 181 h 340"/>
                  <a:gd name="T18" fmla="*/ 222 w 262"/>
                  <a:gd name="T19" fmla="*/ 181 h 340"/>
                  <a:gd name="T20" fmla="*/ 222 w 262"/>
                  <a:gd name="T21" fmla="*/ 340 h 340"/>
                  <a:gd name="T22" fmla="*/ 262 w 262"/>
                  <a:gd name="T23" fmla="*/ 340 h 340"/>
                  <a:gd name="T24" fmla="*/ 262 w 262"/>
                  <a:gd name="T25" fmla="*/ 0 h 340"/>
                  <a:gd name="T26" fmla="*/ 222 w 262"/>
                  <a:gd name="T27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262" h="340">
                    <a:moveTo>
                      <a:pt x="222" y="0"/>
                    </a:moveTo>
                    <a:lnTo>
                      <a:pt x="222" y="0"/>
                    </a:lnTo>
                    <a:lnTo>
                      <a:pt x="222" y="144"/>
                    </a:lnTo>
                    <a:lnTo>
                      <a:pt x="41" y="144"/>
                    </a:lnTo>
                    <a:lnTo>
                      <a:pt x="41" y="0"/>
                    </a:lnTo>
                    <a:lnTo>
                      <a:pt x="0" y="0"/>
                    </a:lnTo>
                    <a:lnTo>
                      <a:pt x="0" y="340"/>
                    </a:lnTo>
                    <a:lnTo>
                      <a:pt x="41" y="340"/>
                    </a:lnTo>
                    <a:lnTo>
                      <a:pt x="41" y="181"/>
                    </a:lnTo>
                    <a:lnTo>
                      <a:pt x="222" y="181"/>
                    </a:lnTo>
                    <a:lnTo>
                      <a:pt x="222" y="340"/>
                    </a:lnTo>
                    <a:lnTo>
                      <a:pt x="262" y="340"/>
                    </a:lnTo>
                    <a:lnTo>
                      <a:pt x="262" y="0"/>
                    </a:lnTo>
                    <a:lnTo>
                      <a:pt x="222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8" name="Freeform 38">
                <a:extLst>
                  <a:ext uri="{FF2B5EF4-FFF2-40B4-BE49-F238E27FC236}">
                    <a16:creationId xmlns:a16="http://schemas.microsoft.com/office/drawing/2014/main" id="{DF7B1DCE-3ECB-5B4F-A72B-7A76BEA8D6E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257" y="1076"/>
                <a:ext cx="24" cy="212"/>
              </a:xfrm>
              <a:custGeom>
                <a:avLst/>
                <a:gdLst>
                  <a:gd name="T0" fmla="*/ 0 w 40"/>
                  <a:gd name="T1" fmla="*/ 340 h 340"/>
                  <a:gd name="T2" fmla="*/ 0 w 40"/>
                  <a:gd name="T3" fmla="*/ 340 h 340"/>
                  <a:gd name="T4" fmla="*/ 40 w 40"/>
                  <a:gd name="T5" fmla="*/ 340 h 340"/>
                  <a:gd name="T6" fmla="*/ 40 w 40"/>
                  <a:gd name="T7" fmla="*/ 0 h 340"/>
                  <a:gd name="T8" fmla="*/ 0 w 40"/>
                  <a:gd name="T9" fmla="*/ 0 h 340"/>
                  <a:gd name="T10" fmla="*/ 0 w 40"/>
                  <a:gd name="T11" fmla="*/ 34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0" h="340">
                    <a:moveTo>
                      <a:pt x="0" y="340"/>
                    </a:moveTo>
                    <a:lnTo>
                      <a:pt x="0" y="340"/>
                    </a:lnTo>
                    <a:lnTo>
                      <a:pt x="40" y="340"/>
                    </a:lnTo>
                    <a:lnTo>
                      <a:pt x="40" y="0"/>
                    </a:lnTo>
                    <a:lnTo>
                      <a:pt x="0" y="0"/>
                    </a:lnTo>
                    <a:lnTo>
                      <a:pt x="0" y="34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9" name="Freeform 39">
                <a:extLst>
                  <a:ext uri="{FF2B5EF4-FFF2-40B4-BE49-F238E27FC236}">
                    <a16:creationId xmlns:a16="http://schemas.microsoft.com/office/drawing/2014/main" id="{E8243449-E25D-DD42-BAFB-2841EEDB003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03" y="1076"/>
                <a:ext cx="182" cy="212"/>
              </a:xfrm>
              <a:custGeom>
                <a:avLst/>
                <a:gdLst>
                  <a:gd name="T0" fmla="*/ 260 w 302"/>
                  <a:gd name="T1" fmla="*/ 0 h 340"/>
                  <a:gd name="T2" fmla="*/ 260 w 302"/>
                  <a:gd name="T3" fmla="*/ 0 h 340"/>
                  <a:gd name="T4" fmla="*/ 152 w 302"/>
                  <a:gd name="T5" fmla="*/ 279 h 340"/>
                  <a:gd name="T6" fmla="*/ 151 w 302"/>
                  <a:gd name="T7" fmla="*/ 279 h 340"/>
                  <a:gd name="T8" fmla="*/ 46 w 302"/>
                  <a:gd name="T9" fmla="*/ 0 h 340"/>
                  <a:gd name="T10" fmla="*/ 0 w 302"/>
                  <a:gd name="T11" fmla="*/ 0 h 340"/>
                  <a:gd name="T12" fmla="*/ 131 w 302"/>
                  <a:gd name="T13" fmla="*/ 340 h 340"/>
                  <a:gd name="T14" fmla="*/ 169 w 302"/>
                  <a:gd name="T15" fmla="*/ 340 h 340"/>
                  <a:gd name="T16" fmla="*/ 302 w 302"/>
                  <a:gd name="T17" fmla="*/ 0 h 340"/>
                  <a:gd name="T18" fmla="*/ 260 w 302"/>
                  <a:gd name="T19" fmla="*/ 0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02" h="340">
                    <a:moveTo>
                      <a:pt x="260" y="0"/>
                    </a:moveTo>
                    <a:lnTo>
                      <a:pt x="260" y="0"/>
                    </a:lnTo>
                    <a:lnTo>
                      <a:pt x="152" y="279"/>
                    </a:lnTo>
                    <a:lnTo>
                      <a:pt x="151" y="279"/>
                    </a:lnTo>
                    <a:lnTo>
                      <a:pt x="46" y="0"/>
                    </a:lnTo>
                    <a:lnTo>
                      <a:pt x="0" y="0"/>
                    </a:lnTo>
                    <a:lnTo>
                      <a:pt x="131" y="340"/>
                    </a:lnTo>
                    <a:lnTo>
                      <a:pt x="169" y="340"/>
                    </a:lnTo>
                    <a:lnTo>
                      <a:pt x="302" y="0"/>
                    </a:lnTo>
                    <a:lnTo>
                      <a:pt x="26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0" name="Freeform 40">
                <a:extLst>
                  <a:ext uri="{FF2B5EF4-FFF2-40B4-BE49-F238E27FC236}">
                    <a16:creationId xmlns:a16="http://schemas.microsoft.com/office/drawing/2014/main" id="{B6DA0017-A23B-DA49-BE6B-3DC9F25410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6" y="1071"/>
                <a:ext cx="181" cy="223"/>
              </a:xfrm>
              <a:custGeom>
                <a:avLst/>
                <a:gdLst>
                  <a:gd name="T0" fmla="*/ 258 w 302"/>
                  <a:gd name="T1" fmla="*/ 78 h 357"/>
                  <a:gd name="T2" fmla="*/ 258 w 302"/>
                  <a:gd name="T3" fmla="*/ 78 h 357"/>
                  <a:gd name="T4" fmla="*/ 173 w 302"/>
                  <a:gd name="T5" fmla="*/ 37 h 357"/>
                  <a:gd name="T6" fmla="*/ 44 w 302"/>
                  <a:gd name="T7" fmla="*/ 178 h 357"/>
                  <a:gd name="T8" fmla="*/ 173 w 302"/>
                  <a:gd name="T9" fmla="*/ 319 h 357"/>
                  <a:gd name="T10" fmla="*/ 272 w 302"/>
                  <a:gd name="T11" fmla="*/ 272 h 357"/>
                  <a:gd name="T12" fmla="*/ 302 w 302"/>
                  <a:gd name="T13" fmla="*/ 297 h 357"/>
                  <a:gd name="T14" fmla="*/ 173 w 302"/>
                  <a:gd name="T15" fmla="*/ 357 h 357"/>
                  <a:gd name="T16" fmla="*/ 0 w 302"/>
                  <a:gd name="T17" fmla="*/ 178 h 357"/>
                  <a:gd name="T18" fmla="*/ 173 w 302"/>
                  <a:gd name="T19" fmla="*/ 0 h 357"/>
                  <a:gd name="T20" fmla="*/ 293 w 302"/>
                  <a:gd name="T21" fmla="*/ 53 h 357"/>
                  <a:gd name="T22" fmla="*/ 258 w 302"/>
                  <a:gd name="T23" fmla="*/ 78 h 3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02" h="357">
                    <a:moveTo>
                      <a:pt x="258" y="78"/>
                    </a:moveTo>
                    <a:lnTo>
                      <a:pt x="258" y="78"/>
                    </a:lnTo>
                    <a:cubicBezTo>
                      <a:pt x="238" y="51"/>
                      <a:pt x="206" y="37"/>
                      <a:pt x="173" y="37"/>
                    </a:cubicBezTo>
                    <a:cubicBezTo>
                      <a:pt x="97" y="37"/>
                      <a:pt x="44" y="104"/>
                      <a:pt x="44" y="178"/>
                    </a:cubicBezTo>
                    <a:cubicBezTo>
                      <a:pt x="44" y="257"/>
                      <a:pt x="97" y="319"/>
                      <a:pt x="173" y="319"/>
                    </a:cubicBezTo>
                    <a:cubicBezTo>
                      <a:pt x="215" y="319"/>
                      <a:pt x="248" y="302"/>
                      <a:pt x="272" y="272"/>
                    </a:cubicBezTo>
                    <a:lnTo>
                      <a:pt x="302" y="297"/>
                    </a:lnTo>
                    <a:cubicBezTo>
                      <a:pt x="272" y="338"/>
                      <a:pt x="227" y="357"/>
                      <a:pt x="173" y="357"/>
                    </a:cubicBezTo>
                    <a:cubicBezTo>
                      <a:pt x="76" y="357"/>
                      <a:pt x="0" y="281"/>
                      <a:pt x="0" y="178"/>
                    </a:cubicBezTo>
                    <a:cubicBezTo>
                      <a:pt x="0" y="78"/>
                      <a:pt x="72" y="0"/>
                      <a:pt x="173" y="0"/>
                    </a:cubicBezTo>
                    <a:cubicBezTo>
                      <a:pt x="219" y="0"/>
                      <a:pt x="264" y="15"/>
                      <a:pt x="293" y="53"/>
                    </a:cubicBezTo>
                    <a:lnTo>
                      <a:pt x="258" y="78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" name="Freeform 41">
                <a:extLst>
                  <a:ext uri="{FF2B5EF4-FFF2-40B4-BE49-F238E27FC236}">
                    <a16:creationId xmlns:a16="http://schemas.microsoft.com/office/drawing/2014/main" id="{CEB270F8-FBBB-4D40-9CB5-35198A58C9A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762" y="1148"/>
                <a:ext cx="119" cy="144"/>
              </a:xfrm>
              <a:custGeom>
                <a:avLst/>
                <a:gdLst>
                  <a:gd name="T0" fmla="*/ 196 w 198"/>
                  <a:gd name="T1" fmla="*/ 172 h 231"/>
                  <a:gd name="T2" fmla="*/ 196 w 198"/>
                  <a:gd name="T3" fmla="*/ 172 h 231"/>
                  <a:gd name="T4" fmla="*/ 198 w 198"/>
                  <a:gd name="T5" fmla="*/ 225 h 231"/>
                  <a:gd name="T6" fmla="*/ 162 w 198"/>
                  <a:gd name="T7" fmla="*/ 225 h 231"/>
                  <a:gd name="T8" fmla="*/ 161 w 198"/>
                  <a:gd name="T9" fmla="*/ 188 h 231"/>
                  <a:gd name="T10" fmla="*/ 160 w 198"/>
                  <a:gd name="T11" fmla="*/ 188 h 231"/>
                  <a:gd name="T12" fmla="*/ 85 w 198"/>
                  <a:gd name="T13" fmla="*/ 231 h 231"/>
                  <a:gd name="T14" fmla="*/ 0 w 198"/>
                  <a:gd name="T15" fmla="*/ 139 h 231"/>
                  <a:gd name="T16" fmla="*/ 0 w 198"/>
                  <a:gd name="T17" fmla="*/ 0 h 231"/>
                  <a:gd name="T18" fmla="*/ 37 w 198"/>
                  <a:gd name="T19" fmla="*/ 0 h 231"/>
                  <a:gd name="T20" fmla="*/ 37 w 198"/>
                  <a:gd name="T21" fmla="*/ 135 h 231"/>
                  <a:gd name="T22" fmla="*/ 89 w 198"/>
                  <a:gd name="T23" fmla="*/ 196 h 231"/>
                  <a:gd name="T24" fmla="*/ 158 w 198"/>
                  <a:gd name="T25" fmla="*/ 110 h 231"/>
                  <a:gd name="T26" fmla="*/ 158 w 198"/>
                  <a:gd name="T27" fmla="*/ 0 h 231"/>
                  <a:gd name="T28" fmla="*/ 196 w 198"/>
                  <a:gd name="T29" fmla="*/ 0 h 231"/>
                  <a:gd name="T30" fmla="*/ 196 w 198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8" h="231">
                    <a:moveTo>
                      <a:pt x="196" y="172"/>
                    </a:moveTo>
                    <a:lnTo>
                      <a:pt x="196" y="172"/>
                    </a:lnTo>
                    <a:cubicBezTo>
                      <a:pt x="196" y="192"/>
                      <a:pt x="198" y="210"/>
                      <a:pt x="198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4" y="196"/>
                      <a:pt x="89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6" y="0"/>
                    </a:lnTo>
                    <a:lnTo>
                      <a:pt x="196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2" name="Freeform 42">
                <a:extLst>
                  <a:ext uri="{FF2B5EF4-FFF2-40B4-BE49-F238E27FC236}">
                    <a16:creationId xmlns:a16="http://schemas.microsoft.com/office/drawing/2014/main" id="{4F9A2DA6-965E-DF46-825E-BE6D9DB7F3D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919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3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3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3" name="Freeform 43">
                <a:extLst>
                  <a:ext uri="{FF2B5EF4-FFF2-40B4-BE49-F238E27FC236}">
                    <a16:creationId xmlns:a16="http://schemas.microsoft.com/office/drawing/2014/main" id="{2ACAAA25-7623-8941-A231-9413F3EE15D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020" y="1144"/>
                <a:ext cx="77" cy="144"/>
              </a:xfrm>
              <a:custGeom>
                <a:avLst/>
                <a:gdLst>
                  <a:gd name="T0" fmla="*/ 2 w 128"/>
                  <a:gd name="T1" fmla="*/ 60 h 231"/>
                  <a:gd name="T2" fmla="*/ 2 w 128"/>
                  <a:gd name="T3" fmla="*/ 60 h 231"/>
                  <a:gd name="T4" fmla="*/ 0 w 128"/>
                  <a:gd name="T5" fmla="*/ 6 h 231"/>
                  <a:gd name="T6" fmla="*/ 36 w 128"/>
                  <a:gd name="T7" fmla="*/ 6 h 231"/>
                  <a:gd name="T8" fmla="*/ 37 w 128"/>
                  <a:gd name="T9" fmla="*/ 43 h 231"/>
                  <a:gd name="T10" fmla="*/ 38 w 128"/>
                  <a:gd name="T11" fmla="*/ 43 h 231"/>
                  <a:gd name="T12" fmla="*/ 112 w 128"/>
                  <a:gd name="T13" fmla="*/ 0 h 231"/>
                  <a:gd name="T14" fmla="*/ 128 w 128"/>
                  <a:gd name="T15" fmla="*/ 3 h 231"/>
                  <a:gd name="T16" fmla="*/ 125 w 128"/>
                  <a:gd name="T17" fmla="*/ 41 h 231"/>
                  <a:gd name="T18" fmla="*/ 105 w 128"/>
                  <a:gd name="T19" fmla="*/ 38 h 231"/>
                  <a:gd name="T20" fmla="*/ 40 w 128"/>
                  <a:gd name="T21" fmla="*/ 121 h 231"/>
                  <a:gd name="T22" fmla="*/ 40 w 128"/>
                  <a:gd name="T23" fmla="*/ 231 h 231"/>
                  <a:gd name="T24" fmla="*/ 2 w 128"/>
                  <a:gd name="T25" fmla="*/ 231 h 231"/>
                  <a:gd name="T26" fmla="*/ 2 w 128"/>
                  <a:gd name="T27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28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8" y="43"/>
                    </a:lnTo>
                    <a:cubicBezTo>
                      <a:pt x="48" y="21"/>
                      <a:pt x="76" y="0"/>
                      <a:pt x="112" y="0"/>
                    </a:cubicBezTo>
                    <a:cubicBezTo>
                      <a:pt x="117" y="0"/>
                      <a:pt x="123" y="1"/>
                      <a:pt x="128" y="3"/>
                    </a:cubicBezTo>
                    <a:lnTo>
                      <a:pt x="125" y="41"/>
                    </a:lnTo>
                    <a:cubicBezTo>
                      <a:pt x="119" y="39"/>
                      <a:pt x="112" y="38"/>
                      <a:pt x="105" y="38"/>
                    </a:cubicBezTo>
                    <a:cubicBezTo>
                      <a:pt x="60" y="38"/>
                      <a:pt x="40" y="70"/>
                      <a:pt x="40" y="121"/>
                    </a:cubicBezTo>
                    <a:lnTo>
                      <a:pt x="40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4" name="Freeform 44">
                <a:extLst>
                  <a:ext uri="{FF2B5EF4-FFF2-40B4-BE49-F238E27FC236}">
                    <a16:creationId xmlns:a16="http://schemas.microsoft.com/office/drawing/2014/main" id="{8D8D75C5-4920-A54A-96DB-C3ED25121887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3117" y="1076"/>
                <a:ext cx="33" cy="212"/>
              </a:xfrm>
              <a:custGeom>
                <a:avLst/>
                <a:gdLst>
                  <a:gd name="T0" fmla="*/ 27 w 55"/>
                  <a:gd name="T1" fmla="*/ 0 h 340"/>
                  <a:gd name="T2" fmla="*/ 27 w 55"/>
                  <a:gd name="T3" fmla="*/ 0 h 340"/>
                  <a:gd name="T4" fmla="*/ 55 w 55"/>
                  <a:gd name="T5" fmla="*/ 27 h 340"/>
                  <a:gd name="T6" fmla="*/ 27 w 55"/>
                  <a:gd name="T7" fmla="*/ 55 h 340"/>
                  <a:gd name="T8" fmla="*/ 0 w 55"/>
                  <a:gd name="T9" fmla="*/ 27 h 340"/>
                  <a:gd name="T10" fmla="*/ 27 w 55"/>
                  <a:gd name="T11" fmla="*/ 0 h 340"/>
                  <a:gd name="T12" fmla="*/ 9 w 55"/>
                  <a:gd name="T13" fmla="*/ 115 h 340"/>
                  <a:gd name="T14" fmla="*/ 9 w 55"/>
                  <a:gd name="T15" fmla="*/ 115 h 340"/>
                  <a:gd name="T16" fmla="*/ 46 w 55"/>
                  <a:gd name="T17" fmla="*/ 115 h 340"/>
                  <a:gd name="T18" fmla="*/ 46 w 55"/>
                  <a:gd name="T19" fmla="*/ 340 h 340"/>
                  <a:gd name="T20" fmla="*/ 9 w 55"/>
                  <a:gd name="T21" fmla="*/ 340 h 340"/>
                  <a:gd name="T22" fmla="*/ 9 w 55"/>
                  <a:gd name="T23" fmla="*/ 115 h 3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55" h="340">
                    <a:moveTo>
                      <a:pt x="27" y="0"/>
                    </a:moveTo>
                    <a:lnTo>
                      <a:pt x="27" y="0"/>
                    </a:lnTo>
                    <a:cubicBezTo>
                      <a:pt x="43" y="0"/>
                      <a:pt x="55" y="13"/>
                      <a:pt x="55" y="27"/>
                    </a:cubicBezTo>
                    <a:cubicBezTo>
                      <a:pt x="55" y="43"/>
                      <a:pt x="43" y="55"/>
                      <a:pt x="27" y="55"/>
                    </a:cubicBezTo>
                    <a:cubicBezTo>
                      <a:pt x="12" y="55"/>
                      <a:pt x="0" y="43"/>
                      <a:pt x="0" y="27"/>
                    </a:cubicBezTo>
                    <a:cubicBezTo>
                      <a:pt x="0" y="13"/>
                      <a:pt x="12" y="0"/>
                      <a:pt x="27" y="0"/>
                    </a:cubicBezTo>
                    <a:close/>
                    <a:moveTo>
                      <a:pt x="9" y="115"/>
                    </a:moveTo>
                    <a:lnTo>
                      <a:pt x="9" y="115"/>
                    </a:lnTo>
                    <a:lnTo>
                      <a:pt x="46" y="115"/>
                    </a:lnTo>
                    <a:lnTo>
                      <a:pt x="46" y="340"/>
                    </a:lnTo>
                    <a:lnTo>
                      <a:pt x="9" y="340"/>
                    </a:lnTo>
                    <a:lnTo>
                      <a:pt x="9" y="11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5" name="Freeform 45">
                <a:extLst>
                  <a:ext uri="{FF2B5EF4-FFF2-40B4-BE49-F238E27FC236}">
                    <a16:creationId xmlns:a16="http://schemas.microsoft.com/office/drawing/2014/main" id="{B693F4E2-7E6A-8543-9D5B-485D345928F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177" y="1144"/>
                <a:ext cx="122" cy="148"/>
              </a:xfrm>
              <a:custGeom>
                <a:avLst/>
                <a:gdLst>
                  <a:gd name="T0" fmla="*/ 173 w 203"/>
                  <a:gd name="T1" fmla="*/ 62 h 237"/>
                  <a:gd name="T2" fmla="*/ 173 w 203"/>
                  <a:gd name="T3" fmla="*/ 62 h 237"/>
                  <a:gd name="T4" fmla="*/ 116 w 203"/>
                  <a:gd name="T5" fmla="*/ 35 h 237"/>
                  <a:gd name="T6" fmla="*/ 41 w 203"/>
                  <a:gd name="T7" fmla="*/ 119 h 237"/>
                  <a:gd name="T8" fmla="*/ 116 w 203"/>
                  <a:gd name="T9" fmla="*/ 202 h 237"/>
                  <a:gd name="T10" fmla="*/ 174 w 203"/>
                  <a:gd name="T11" fmla="*/ 174 h 237"/>
                  <a:gd name="T12" fmla="*/ 201 w 203"/>
                  <a:gd name="T13" fmla="*/ 201 h 237"/>
                  <a:gd name="T14" fmla="*/ 116 w 203"/>
                  <a:gd name="T15" fmla="*/ 237 h 237"/>
                  <a:gd name="T16" fmla="*/ 0 w 203"/>
                  <a:gd name="T17" fmla="*/ 119 h 237"/>
                  <a:gd name="T18" fmla="*/ 116 w 203"/>
                  <a:gd name="T19" fmla="*/ 0 h 237"/>
                  <a:gd name="T20" fmla="*/ 203 w 203"/>
                  <a:gd name="T21" fmla="*/ 36 h 237"/>
                  <a:gd name="T22" fmla="*/ 173 w 203"/>
                  <a:gd name="T23" fmla="*/ 62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03" h="237">
                    <a:moveTo>
                      <a:pt x="173" y="62"/>
                    </a:moveTo>
                    <a:lnTo>
                      <a:pt x="173" y="62"/>
                    </a:lnTo>
                    <a:cubicBezTo>
                      <a:pt x="157" y="43"/>
                      <a:pt x="139" y="35"/>
                      <a:pt x="116" y="35"/>
                    </a:cubicBezTo>
                    <a:cubicBezTo>
                      <a:pt x="66" y="35"/>
                      <a:pt x="41" y="72"/>
                      <a:pt x="41" y="119"/>
                    </a:cubicBezTo>
                    <a:cubicBezTo>
                      <a:pt x="41" y="165"/>
                      <a:pt x="71" y="202"/>
                      <a:pt x="116" y="202"/>
                    </a:cubicBezTo>
                    <a:cubicBezTo>
                      <a:pt x="141" y="202"/>
                      <a:pt x="160" y="193"/>
                      <a:pt x="174" y="174"/>
                    </a:cubicBezTo>
                    <a:lnTo>
                      <a:pt x="201" y="201"/>
                    </a:lnTo>
                    <a:cubicBezTo>
                      <a:pt x="180" y="226"/>
                      <a:pt x="149" y="237"/>
                      <a:pt x="116" y="237"/>
                    </a:cubicBezTo>
                    <a:cubicBezTo>
                      <a:pt x="47" y="237"/>
                      <a:pt x="0" y="188"/>
                      <a:pt x="0" y="119"/>
                    </a:cubicBezTo>
                    <a:cubicBezTo>
                      <a:pt x="0" y="50"/>
                      <a:pt x="47" y="0"/>
                      <a:pt x="116" y="0"/>
                    </a:cubicBezTo>
                    <a:cubicBezTo>
                      <a:pt x="150" y="0"/>
                      <a:pt x="180" y="12"/>
                      <a:pt x="203" y="36"/>
                    </a:cubicBezTo>
                    <a:lnTo>
                      <a:pt x="173" y="6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6" name="Freeform 46">
                <a:extLst>
                  <a:ext uri="{FF2B5EF4-FFF2-40B4-BE49-F238E27FC236}">
                    <a16:creationId xmlns:a16="http://schemas.microsoft.com/office/drawing/2014/main" id="{79FCBDCE-8080-844D-9A33-09B25FA07B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323" y="1148"/>
                <a:ext cx="118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7" name="Freeform 47">
                <a:extLst>
                  <a:ext uri="{FF2B5EF4-FFF2-40B4-BE49-F238E27FC236}">
                    <a16:creationId xmlns:a16="http://schemas.microsoft.com/office/drawing/2014/main" id="{C953DD89-4FED-8F4C-9F9B-204DFE0D1E3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482" y="1075"/>
                <a:ext cx="23" cy="213"/>
              </a:xfrm>
              <a:custGeom>
                <a:avLst/>
                <a:gdLst>
                  <a:gd name="T0" fmla="*/ 0 w 38"/>
                  <a:gd name="T1" fmla="*/ 341 h 341"/>
                  <a:gd name="T2" fmla="*/ 0 w 38"/>
                  <a:gd name="T3" fmla="*/ 341 h 341"/>
                  <a:gd name="T4" fmla="*/ 38 w 38"/>
                  <a:gd name="T5" fmla="*/ 341 h 341"/>
                  <a:gd name="T6" fmla="*/ 38 w 38"/>
                  <a:gd name="T7" fmla="*/ 0 h 341"/>
                  <a:gd name="T8" fmla="*/ 0 w 38"/>
                  <a:gd name="T9" fmla="*/ 0 h 341"/>
                  <a:gd name="T10" fmla="*/ 0 w 38"/>
                  <a:gd name="T11" fmla="*/ 341 h 3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8" h="341">
                    <a:moveTo>
                      <a:pt x="0" y="341"/>
                    </a:moveTo>
                    <a:lnTo>
                      <a:pt x="0" y="341"/>
                    </a:lnTo>
                    <a:lnTo>
                      <a:pt x="38" y="341"/>
                    </a:lnTo>
                    <a:lnTo>
                      <a:pt x="38" y="0"/>
                    </a:lnTo>
                    <a:lnTo>
                      <a:pt x="0" y="0"/>
                    </a:lnTo>
                    <a:lnTo>
                      <a:pt x="0" y="34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8" name="Freeform 48">
                <a:extLst>
                  <a:ext uri="{FF2B5EF4-FFF2-40B4-BE49-F238E27FC236}">
                    <a16:creationId xmlns:a16="http://schemas.microsoft.com/office/drawing/2014/main" id="{53FC9640-29CF-FA4F-8955-C1B28034976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545" y="1148"/>
                <a:ext cx="119" cy="144"/>
              </a:xfrm>
              <a:custGeom>
                <a:avLst/>
                <a:gdLst>
                  <a:gd name="T0" fmla="*/ 195 w 197"/>
                  <a:gd name="T1" fmla="*/ 172 h 231"/>
                  <a:gd name="T2" fmla="*/ 195 w 197"/>
                  <a:gd name="T3" fmla="*/ 172 h 231"/>
                  <a:gd name="T4" fmla="*/ 197 w 197"/>
                  <a:gd name="T5" fmla="*/ 225 h 231"/>
                  <a:gd name="T6" fmla="*/ 162 w 197"/>
                  <a:gd name="T7" fmla="*/ 225 h 231"/>
                  <a:gd name="T8" fmla="*/ 161 w 197"/>
                  <a:gd name="T9" fmla="*/ 188 h 231"/>
                  <a:gd name="T10" fmla="*/ 160 w 197"/>
                  <a:gd name="T11" fmla="*/ 188 h 231"/>
                  <a:gd name="T12" fmla="*/ 85 w 197"/>
                  <a:gd name="T13" fmla="*/ 231 h 231"/>
                  <a:gd name="T14" fmla="*/ 0 w 197"/>
                  <a:gd name="T15" fmla="*/ 139 h 231"/>
                  <a:gd name="T16" fmla="*/ 0 w 197"/>
                  <a:gd name="T17" fmla="*/ 0 h 231"/>
                  <a:gd name="T18" fmla="*/ 37 w 197"/>
                  <a:gd name="T19" fmla="*/ 0 h 231"/>
                  <a:gd name="T20" fmla="*/ 37 w 197"/>
                  <a:gd name="T21" fmla="*/ 135 h 231"/>
                  <a:gd name="T22" fmla="*/ 88 w 197"/>
                  <a:gd name="T23" fmla="*/ 196 h 231"/>
                  <a:gd name="T24" fmla="*/ 158 w 197"/>
                  <a:gd name="T25" fmla="*/ 110 h 231"/>
                  <a:gd name="T26" fmla="*/ 158 w 197"/>
                  <a:gd name="T27" fmla="*/ 0 h 231"/>
                  <a:gd name="T28" fmla="*/ 195 w 197"/>
                  <a:gd name="T29" fmla="*/ 0 h 231"/>
                  <a:gd name="T30" fmla="*/ 195 w 197"/>
                  <a:gd name="T31" fmla="*/ 172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97" h="231">
                    <a:moveTo>
                      <a:pt x="195" y="172"/>
                    </a:moveTo>
                    <a:lnTo>
                      <a:pt x="195" y="172"/>
                    </a:lnTo>
                    <a:cubicBezTo>
                      <a:pt x="195" y="192"/>
                      <a:pt x="197" y="210"/>
                      <a:pt x="197" y="225"/>
                    </a:cubicBezTo>
                    <a:lnTo>
                      <a:pt x="162" y="225"/>
                    </a:lnTo>
                    <a:cubicBezTo>
                      <a:pt x="162" y="213"/>
                      <a:pt x="161" y="200"/>
                      <a:pt x="161" y="188"/>
                    </a:cubicBezTo>
                    <a:lnTo>
                      <a:pt x="160" y="188"/>
                    </a:lnTo>
                    <a:cubicBezTo>
                      <a:pt x="150" y="210"/>
                      <a:pt x="122" y="231"/>
                      <a:pt x="85" y="231"/>
                    </a:cubicBezTo>
                    <a:cubicBezTo>
                      <a:pt x="26" y="231"/>
                      <a:pt x="0" y="193"/>
                      <a:pt x="0" y="139"/>
                    </a:cubicBezTo>
                    <a:lnTo>
                      <a:pt x="0" y="0"/>
                    </a:lnTo>
                    <a:lnTo>
                      <a:pt x="37" y="0"/>
                    </a:lnTo>
                    <a:lnTo>
                      <a:pt x="37" y="135"/>
                    </a:lnTo>
                    <a:cubicBezTo>
                      <a:pt x="37" y="173"/>
                      <a:pt x="53" y="196"/>
                      <a:pt x="88" y="196"/>
                    </a:cubicBezTo>
                    <a:cubicBezTo>
                      <a:pt x="137" y="196"/>
                      <a:pt x="158" y="161"/>
                      <a:pt x="158" y="110"/>
                    </a:cubicBezTo>
                    <a:lnTo>
                      <a:pt x="158" y="0"/>
                    </a:lnTo>
                    <a:lnTo>
                      <a:pt x="195" y="0"/>
                    </a:lnTo>
                    <a:lnTo>
                      <a:pt x="195" y="17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49">
                <a:extLst>
                  <a:ext uri="{FF2B5EF4-FFF2-40B4-BE49-F238E27FC236}">
                    <a16:creationId xmlns:a16="http://schemas.microsoft.com/office/drawing/2014/main" id="{B627E457-728F-2248-BFE3-AD31E2702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3702" y="1144"/>
                <a:ext cx="205" cy="144"/>
              </a:xfrm>
              <a:custGeom>
                <a:avLst/>
                <a:gdLst>
                  <a:gd name="T0" fmla="*/ 2 w 340"/>
                  <a:gd name="T1" fmla="*/ 60 h 231"/>
                  <a:gd name="T2" fmla="*/ 2 w 340"/>
                  <a:gd name="T3" fmla="*/ 60 h 231"/>
                  <a:gd name="T4" fmla="*/ 0 w 340"/>
                  <a:gd name="T5" fmla="*/ 6 h 231"/>
                  <a:gd name="T6" fmla="*/ 36 w 340"/>
                  <a:gd name="T7" fmla="*/ 6 h 231"/>
                  <a:gd name="T8" fmla="*/ 37 w 340"/>
                  <a:gd name="T9" fmla="*/ 43 h 231"/>
                  <a:gd name="T10" fmla="*/ 37 w 340"/>
                  <a:gd name="T11" fmla="*/ 43 h 231"/>
                  <a:gd name="T12" fmla="*/ 112 w 340"/>
                  <a:gd name="T13" fmla="*/ 0 h 231"/>
                  <a:gd name="T14" fmla="*/ 183 w 340"/>
                  <a:gd name="T15" fmla="*/ 43 h 231"/>
                  <a:gd name="T16" fmla="*/ 254 w 340"/>
                  <a:gd name="T17" fmla="*/ 0 h 231"/>
                  <a:gd name="T18" fmla="*/ 340 w 340"/>
                  <a:gd name="T19" fmla="*/ 95 h 231"/>
                  <a:gd name="T20" fmla="*/ 340 w 340"/>
                  <a:gd name="T21" fmla="*/ 231 h 231"/>
                  <a:gd name="T22" fmla="*/ 302 w 340"/>
                  <a:gd name="T23" fmla="*/ 231 h 231"/>
                  <a:gd name="T24" fmla="*/ 302 w 340"/>
                  <a:gd name="T25" fmla="*/ 96 h 231"/>
                  <a:gd name="T26" fmla="*/ 248 w 340"/>
                  <a:gd name="T27" fmla="*/ 35 h 231"/>
                  <a:gd name="T28" fmla="*/ 190 w 340"/>
                  <a:gd name="T29" fmla="*/ 101 h 231"/>
                  <a:gd name="T30" fmla="*/ 190 w 340"/>
                  <a:gd name="T31" fmla="*/ 231 h 231"/>
                  <a:gd name="T32" fmla="*/ 152 w 340"/>
                  <a:gd name="T33" fmla="*/ 231 h 231"/>
                  <a:gd name="T34" fmla="*/ 152 w 340"/>
                  <a:gd name="T35" fmla="*/ 104 h 231"/>
                  <a:gd name="T36" fmla="*/ 109 w 340"/>
                  <a:gd name="T37" fmla="*/ 35 h 231"/>
                  <a:gd name="T38" fmla="*/ 39 w 340"/>
                  <a:gd name="T39" fmla="*/ 121 h 231"/>
                  <a:gd name="T40" fmla="*/ 39 w 340"/>
                  <a:gd name="T41" fmla="*/ 231 h 231"/>
                  <a:gd name="T42" fmla="*/ 2 w 340"/>
                  <a:gd name="T43" fmla="*/ 231 h 231"/>
                  <a:gd name="T44" fmla="*/ 2 w 340"/>
                  <a:gd name="T45" fmla="*/ 60 h 2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40" h="231">
                    <a:moveTo>
                      <a:pt x="2" y="60"/>
                    </a:moveTo>
                    <a:lnTo>
                      <a:pt x="2" y="60"/>
                    </a:lnTo>
                    <a:cubicBezTo>
                      <a:pt x="2" y="39"/>
                      <a:pt x="0" y="21"/>
                      <a:pt x="0" y="6"/>
                    </a:cubicBezTo>
                    <a:lnTo>
                      <a:pt x="36" y="6"/>
                    </a:lnTo>
                    <a:cubicBezTo>
                      <a:pt x="36" y="18"/>
                      <a:pt x="37" y="31"/>
                      <a:pt x="37" y="43"/>
                    </a:cubicBezTo>
                    <a:lnTo>
                      <a:pt x="37" y="43"/>
                    </a:lnTo>
                    <a:cubicBezTo>
                      <a:pt x="48" y="21"/>
                      <a:pt x="75" y="0"/>
                      <a:pt x="112" y="0"/>
                    </a:cubicBezTo>
                    <a:cubicBezTo>
                      <a:pt x="161" y="0"/>
                      <a:pt x="176" y="28"/>
                      <a:pt x="183" y="43"/>
                    </a:cubicBezTo>
                    <a:cubicBezTo>
                      <a:pt x="200" y="17"/>
                      <a:pt x="220" y="0"/>
                      <a:pt x="254" y="0"/>
                    </a:cubicBezTo>
                    <a:cubicBezTo>
                      <a:pt x="319" y="0"/>
                      <a:pt x="340" y="36"/>
                      <a:pt x="340" y="95"/>
                    </a:cubicBezTo>
                    <a:lnTo>
                      <a:pt x="340" y="231"/>
                    </a:lnTo>
                    <a:lnTo>
                      <a:pt x="302" y="231"/>
                    </a:lnTo>
                    <a:lnTo>
                      <a:pt x="302" y="96"/>
                    </a:lnTo>
                    <a:cubicBezTo>
                      <a:pt x="302" y="65"/>
                      <a:pt x="291" y="35"/>
                      <a:pt x="248" y="35"/>
                    </a:cubicBezTo>
                    <a:cubicBezTo>
                      <a:pt x="216" y="35"/>
                      <a:pt x="190" y="61"/>
                      <a:pt x="190" y="101"/>
                    </a:cubicBezTo>
                    <a:lnTo>
                      <a:pt x="190" y="231"/>
                    </a:lnTo>
                    <a:lnTo>
                      <a:pt x="152" y="231"/>
                    </a:lnTo>
                    <a:lnTo>
                      <a:pt x="152" y="104"/>
                    </a:lnTo>
                    <a:cubicBezTo>
                      <a:pt x="152" y="54"/>
                      <a:pt x="140" y="35"/>
                      <a:pt x="109" y="35"/>
                    </a:cubicBezTo>
                    <a:cubicBezTo>
                      <a:pt x="61" y="35"/>
                      <a:pt x="39" y="70"/>
                      <a:pt x="39" y="121"/>
                    </a:cubicBezTo>
                    <a:lnTo>
                      <a:pt x="39" y="231"/>
                    </a:lnTo>
                    <a:lnTo>
                      <a:pt x="2" y="231"/>
                    </a:lnTo>
                    <a:lnTo>
                      <a:pt x="2" y="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34" name="Picture 33" descr="AETC_Program-color-outline-01.png">
            <a:extLst>
              <a:ext uri="{FF2B5EF4-FFF2-40B4-BE49-F238E27FC236}">
                <a16:creationId xmlns:a16="http://schemas.microsoft.com/office/drawing/2014/main" id="{98E96793-9A1D-E443-86A8-88BD7E89AAF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806" y="6088967"/>
            <a:ext cx="1575509" cy="604369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13C415AF-4480-6D42-B6E8-516737E74359}"/>
              </a:ext>
            </a:extLst>
          </p:cNvPr>
          <p:cNvSpPr txBox="1"/>
          <p:nvPr userDrawn="1"/>
        </p:nvSpPr>
        <p:spPr>
          <a:xfrm>
            <a:off x="7187624" y="323892"/>
            <a:ext cx="1531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>
                <a:solidFill>
                  <a:srgbClr val="253F7F"/>
                </a:solidFill>
                <a:latin typeface="Arial"/>
              </a:rPr>
              <a:t>www.hiv.uw.edu</a:t>
            </a:r>
            <a:endParaRPr lang="en-US" sz="1400" dirty="0">
              <a:solidFill>
                <a:srgbClr val="253F7F"/>
              </a:solidFill>
              <a:latin typeface="Arial"/>
            </a:endParaRPr>
          </a:p>
        </p:txBody>
      </p:sp>
      <p:sp>
        <p:nvSpPr>
          <p:cNvPr id="60" name="Text Placeholder 15"/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3194041"/>
            <a:ext cx="8221886" cy="164592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spcAft>
                <a:spcPts val="0"/>
              </a:spcAft>
              <a:buNone/>
              <a:defRPr sz="24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80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600" i="1">
                <a:solidFill>
                  <a:schemeClr val="accent2"/>
                </a:solidFill>
                <a:latin typeface="Arial"/>
              </a:defRPr>
            </a:lvl3pPr>
            <a:lvl4pPr marL="628650" indent="0" algn="ctr">
              <a:buNone/>
              <a:defRPr/>
            </a:lvl4pPr>
            <a:lvl5pPr marL="803275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</p:spTree>
    <p:extLst>
      <p:ext uri="{BB962C8B-B14F-4D97-AF65-F5344CB8AC3E}">
        <p14:creationId xmlns:p14="http://schemas.microsoft.com/office/powerpoint/2010/main" val="3975617618"/>
      </p:ext>
    </p:extLst>
  </p:cSld>
  <p:clrMapOvr>
    <a:masterClrMapping/>
  </p:clrMapOvr>
  <p:transition spd="slow"/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sclos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66" name="Rectangle 65"/>
          <p:cNvSpPr/>
          <p:nvPr/>
        </p:nvSpPr>
        <p:spPr>
          <a:xfrm>
            <a:off x="0" y="1234258"/>
            <a:ext cx="9162288" cy="561746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323850" y="118389"/>
            <a:ext cx="8503918" cy="1096832"/>
          </a:xfrm>
          <a:prstGeom prst="rect">
            <a:avLst/>
          </a:prstGeom>
        </p:spPr>
        <p:txBody>
          <a:bodyPr wrap="square" lIns="91440" anchor="ctr">
            <a:spAutoFit/>
          </a:bodyPr>
          <a:lstStyle/>
          <a:p>
            <a:pPr defTabSz="457200">
              <a:spcAft>
                <a:spcPts val="0"/>
              </a:spcAft>
            </a:pPr>
            <a:r>
              <a:rPr lang="en-US" sz="32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Disclosures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688442"/>
            <a:ext cx="8515350" cy="3739896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algn="l">
              <a:defRPr sz="28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Type in Speaker name, disclosure information</a:t>
            </a:r>
          </a:p>
        </p:txBody>
      </p:sp>
      <p:pic>
        <p:nvPicPr>
          <p:cNvPr id="8" name="Picture 7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2427498"/>
      </p:ext>
    </p:extLst>
  </p:cSld>
  <p:clrMapOvr>
    <a:masterClrMapping/>
  </p:clrMapOvr>
  <p:transition spd="slow"/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" y="5037619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339042"/>
      </p:ext>
    </p:extLst>
  </p:cSld>
  <p:clrMapOvr>
    <a:masterClrMapping/>
  </p:clrMapOvr>
  <p:transition spd="slow"/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4"/>
          <p:cNvSpPr txBox="1">
            <a:spLocks/>
          </p:cNvSpPr>
          <p:nvPr/>
        </p:nvSpPr>
        <p:spPr>
          <a:xfrm>
            <a:off x="0" y="2794000"/>
            <a:ext cx="9143999" cy="1295400"/>
          </a:xfrm>
          <a:prstGeom prst="rect">
            <a:avLst/>
          </a:prstGeom>
          <a:solidFill>
            <a:srgbClr val="E5DBDE"/>
          </a:solidFill>
        </p:spPr>
        <p:txBody>
          <a:bodyPr tIns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9306" y="2806700"/>
            <a:ext cx="8229568" cy="1274826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3200" b="1" cap="none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9306" y="2249765"/>
            <a:ext cx="8229600" cy="543688"/>
          </a:xfrm>
          <a:prstGeom prst="rect">
            <a:avLst/>
          </a:prstGeom>
        </p:spPr>
        <p:txBody>
          <a:bodyPr bIns="0" anchor="ctr"/>
          <a:lstStyle>
            <a:lvl1pPr marL="0" indent="0" algn="ctr">
              <a:lnSpc>
                <a:spcPct val="100000"/>
              </a:lnSpc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3" name="Picture 12" descr="NatHIVcurriculum_logo_white_thik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" y="1834421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" y="5037642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517799"/>
      </p:ext>
    </p:extLst>
  </p:cSld>
  <p:clrMapOvr>
    <a:masterClrMapping/>
  </p:clrMapOvr>
  <p:transition spd="slow"/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White and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 flipH="1">
            <a:off x="-1" y="5029199"/>
            <a:ext cx="9162289" cy="1832458"/>
          </a:xfrm>
          <a:prstGeom prst="rect">
            <a:avLst/>
          </a:prstGeom>
        </p:spPr>
      </p:pic>
      <p:pic>
        <p:nvPicPr>
          <p:cNvPr id="8" name="Picture 7" descr="background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-1"/>
            <a:ext cx="9162289" cy="18324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2332" y="3098977"/>
            <a:ext cx="8223499" cy="1137666"/>
          </a:xfrm>
          <a:prstGeom prst="rect">
            <a:avLst/>
          </a:prstGeom>
        </p:spPr>
        <p:txBody>
          <a:bodyPr lIns="91440" tIns="45720" rIns="91440" bIns="45720" anchor="t">
            <a:normAutofit/>
          </a:bodyPr>
          <a:lstStyle>
            <a:lvl1pPr algn="ctr">
              <a:defRPr sz="3200" b="1" cap="none">
                <a:solidFill>
                  <a:srgbClr val="003A78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2332" y="2542817"/>
            <a:ext cx="8223499" cy="543683"/>
          </a:xfrm>
          <a:prstGeom prst="rect">
            <a:avLst/>
          </a:prstGeom>
        </p:spPr>
        <p:txBody>
          <a:bodyPr tIns="91440" bIns="91440"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cap="all" baseline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Header Text</a:t>
            </a:r>
          </a:p>
        </p:txBody>
      </p:sp>
      <p:pic>
        <p:nvPicPr>
          <p:cNvPr id="12" name="Picture 11" descr="NatHIVcurriculum_logo_white_thi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69745" y="6404636"/>
            <a:ext cx="1414549" cy="459025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-876" y="1828801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-876" y="4665764"/>
            <a:ext cx="9162288" cy="371855"/>
          </a:xfrm>
          <a:prstGeom prst="rect">
            <a:avLst/>
          </a:prstGeom>
          <a:solidFill>
            <a:srgbClr val="A82C20"/>
          </a:solidFill>
          <a:ln w="635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74320" rtlCol="0" anchor="ctr"/>
          <a:lstStyle/>
          <a:p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448085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Slide: click to enter title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514139"/>
            <a:ext cx="8515350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text; hit return then tab for 2nd level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66368"/>
      </p:ext>
    </p:extLst>
  </p:cSld>
  <p:clrMapOvr>
    <a:masterClrMapping/>
  </p:clrMapOvr>
  <p:transition spd="slow"/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-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ackground.jpg"/>
          <p:cNvPicPr>
            <a:picLocks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invGray">
          <a:xfrm>
            <a:off x="-1" y="0"/>
            <a:ext cx="9162288" cy="12313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19172"/>
            <a:ext cx="8497062" cy="109118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320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Text and Figure Slide: click to enter title</a:t>
            </a:r>
          </a:p>
        </p:txBody>
      </p:sp>
      <p:grpSp>
        <p:nvGrpSpPr>
          <p:cNvPr id="82" name="Logo Stacked V2"/>
          <p:cNvGrpSpPr>
            <a:grpSpLocks noChangeAspect="1"/>
          </p:cNvGrpSpPr>
          <p:nvPr/>
        </p:nvGrpSpPr>
        <p:grpSpPr>
          <a:xfrm>
            <a:off x="7725251" y="6495425"/>
            <a:ext cx="1324004" cy="301752"/>
            <a:chOff x="680865" y="3439338"/>
            <a:chExt cx="4686473" cy="1068091"/>
          </a:xfrm>
        </p:grpSpPr>
        <p:pic>
          <p:nvPicPr>
            <p:cNvPr id="83" name="Logomark V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80865" y="3439338"/>
              <a:ext cx="1088136" cy="1068091"/>
            </a:xfrm>
            <a:prstGeom prst="rect">
              <a:avLst/>
            </a:prstGeom>
          </p:spPr>
        </p:pic>
        <p:grpSp>
          <p:nvGrpSpPr>
            <p:cNvPr id="84" name="Nat HIV Cur logo type stacked"/>
            <p:cNvGrpSpPr>
              <a:grpSpLocks noChangeAspect="1"/>
            </p:cNvGrpSpPr>
            <p:nvPr/>
          </p:nvGrpSpPr>
          <p:grpSpPr bwMode="auto">
            <a:xfrm>
              <a:off x="1898650" y="3455065"/>
              <a:ext cx="3468688" cy="1036638"/>
              <a:chOff x="1196" y="1585"/>
              <a:chExt cx="2185" cy="653"/>
            </a:xfrm>
          </p:grpSpPr>
          <p:sp>
            <p:nvSpPr>
              <p:cNvPr id="85" name="Freeform 5"/>
              <p:cNvSpPr>
                <a:spLocks/>
              </p:cNvSpPr>
              <p:nvPr/>
            </p:nvSpPr>
            <p:spPr bwMode="auto">
              <a:xfrm>
                <a:off x="1212" y="1585"/>
                <a:ext cx="243" cy="286"/>
              </a:xfrm>
              <a:custGeom>
                <a:avLst/>
                <a:gdLst>
                  <a:gd name="T0" fmla="*/ 347 w 403"/>
                  <a:gd name="T1" fmla="*/ 0 h 474"/>
                  <a:gd name="T2" fmla="*/ 347 w 403"/>
                  <a:gd name="T3" fmla="*/ 0 h 474"/>
                  <a:gd name="T4" fmla="*/ 347 w 403"/>
                  <a:gd name="T5" fmla="*/ 394 h 474"/>
                  <a:gd name="T6" fmla="*/ 345 w 403"/>
                  <a:gd name="T7" fmla="*/ 394 h 474"/>
                  <a:gd name="T8" fmla="*/ 71 w 403"/>
                  <a:gd name="T9" fmla="*/ 0 h 474"/>
                  <a:gd name="T10" fmla="*/ 0 w 403"/>
                  <a:gd name="T11" fmla="*/ 0 h 474"/>
                  <a:gd name="T12" fmla="*/ 0 w 403"/>
                  <a:gd name="T13" fmla="*/ 474 h 474"/>
                  <a:gd name="T14" fmla="*/ 56 w 403"/>
                  <a:gd name="T15" fmla="*/ 474 h 474"/>
                  <a:gd name="T16" fmla="*/ 56 w 403"/>
                  <a:gd name="T17" fmla="*/ 81 h 474"/>
                  <a:gd name="T18" fmla="*/ 57 w 403"/>
                  <a:gd name="T19" fmla="*/ 81 h 474"/>
                  <a:gd name="T20" fmla="*/ 332 w 403"/>
                  <a:gd name="T21" fmla="*/ 474 h 474"/>
                  <a:gd name="T22" fmla="*/ 403 w 403"/>
                  <a:gd name="T23" fmla="*/ 474 h 474"/>
                  <a:gd name="T24" fmla="*/ 403 w 403"/>
                  <a:gd name="T25" fmla="*/ 0 h 474"/>
                  <a:gd name="T26" fmla="*/ 347 w 403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3" h="474">
                    <a:moveTo>
                      <a:pt x="347" y="0"/>
                    </a:moveTo>
                    <a:lnTo>
                      <a:pt x="347" y="0"/>
                    </a:lnTo>
                    <a:lnTo>
                      <a:pt x="347" y="394"/>
                    </a:lnTo>
                    <a:lnTo>
                      <a:pt x="345" y="394"/>
                    </a:lnTo>
                    <a:lnTo>
                      <a:pt x="71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6" y="474"/>
                    </a:lnTo>
                    <a:lnTo>
                      <a:pt x="56" y="81"/>
                    </a:lnTo>
                    <a:lnTo>
                      <a:pt x="57" y="81"/>
                    </a:lnTo>
                    <a:lnTo>
                      <a:pt x="332" y="474"/>
                    </a:lnTo>
                    <a:lnTo>
                      <a:pt x="403" y="474"/>
                    </a:lnTo>
                    <a:lnTo>
                      <a:pt x="403" y="0"/>
                    </a:lnTo>
                    <a:lnTo>
                      <a:pt x="347" y="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6"/>
              <p:cNvSpPr>
                <a:spLocks noEditPoints="1"/>
              </p:cNvSpPr>
              <p:nvPr/>
            </p:nvSpPr>
            <p:spPr bwMode="auto">
              <a:xfrm>
                <a:off x="1503" y="1677"/>
                <a:ext cx="165" cy="199"/>
              </a:xfrm>
              <a:custGeom>
                <a:avLst/>
                <a:gdLst>
                  <a:gd name="T0" fmla="*/ 14 w 275"/>
                  <a:gd name="T1" fmla="*/ 48 h 329"/>
                  <a:gd name="T2" fmla="*/ 14 w 275"/>
                  <a:gd name="T3" fmla="*/ 48 h 329"/>
                  <a:gd name="T4" fmla="*/ 139 w 275"/>
                  <a:gd name="T5" fmla="*/ 0 h 329"/>
                  <a:gd name="T6" fmla="*/ 270 w 275"/>
                  <a:gd name="T7" fmla="*/ 132 h 329"/>
                  <a:gd name="T8" fmla="*/ 270 w 275"/>
                  <a:gd name="T9" fmla="*/ 267 h 329"/>
                  <a:gd name="T10" fmla="*/ 275 w 275"/>
                  <a:gd name="T11" fmla="*/ 321 h 329"/>
                  <a:gd name="T12" fmla="*/ 225 w 275"/>
                  <a:gd name="T13" fmla="*/ 321 h 329"/>
                  <a:gd name="T14" fmla="*/ 221 w 275"/>
                  <a:gd name="T15" fmla="*/ 274 h 329"/>
                  <a:gd name="T16" fmla="*/ 220 w 275"/>
                  <a:gd name="T17" fmla="*/ 274 h 329"/>
                  <a:gd name="T18" fmla="*/ 117 w 275"/>
                  <a:gd name="T19" fmla="*/ 329 h 329"/>
                  <a:gd name="T20" fmla="*/ 0 w 275"/>
                  <a:gd name="T21" fmla="*/ 236 h 329"/>
                  <a:gd name="T22" fmla="*/ 198 w 275"/>
                  <a:gd name="T23" fmla="*/ 126 h 329"/>
                  <a:gd name="T24" fmla="*/ 218 w 275"/>
                  <a:gd name="T25" fmla="*/ 126 h 329"/>
                  <a:gd name="T26" fmla="*/ 218 w 275"/>
                  <a:gd name="T27" fmla="*/ 117 h 329"/>
                  <a:gd name="T28" fmla="*/ 140 w 275"/>
                  <a:gd name="T29" fmla="*/ 48 h 329"/>
                  <a:gd name="T30" fmla="*/ 47 w 275"/>
                  <a:gd name="T31" fmla="*/ 82 h 329"/>
                  <a:gd name="T32" fmla="*/ 14 w 275"/>
                  <a:gd name="T33" fmla="*/ 48 h 329"/>
                  <a:gd name="T34" fmla="*/ 166 w 275"/>
                  <a:gd name="T35" fmla="*/ 171 h 329"/>
                  <a:gd name="T36" fmla="*/ 166 w 275"/>
                  <a:gd name="T37" fmla="*/ 171 h 329"/>
                  <a:gd name="T38" fmla="*/ 57 w 275"/>
                  <a:gd name="T39" fmla="*/ 231 h 329"/>
                  <a:gd name="T40" fmla="*/ 125 w 275"/>
                  <a:gd name="T41" fmla="*/ 285 h 329"/>
                  <a:gd name="T42" fmla="*/ 218 w 275"/>
                  <a:gd name="T43" fmla="*/ 191 h 329"/>
                  <a:gd name="T44" fmla="*/ 218 w 275"/>
                  <a:gd name="T45" fmla="*/ 171 h 329"/>
                  <a:gd name="T46" fmla="*/ 166 w 275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5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7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5" y="321"/>
                    </a:cubicBezTo>
                    <a:lnTo>
                      <a:pt x="225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20" y="274"/>
                    </a:lnTo>
                    <a:cubicBezTo>
                      <a:pt x="199" y="306"/>
                      <a:pt x="164" y="329"/>
                      <a:pt x="117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1" y="126"/>
                      <a:pt x="198" y="126"/>
                    </a:cubicBezTo>
                    <a:lnTo>
                      <a:pt x="218" y="126"/>
                    </a:lnTo>
                    <a:lnTo>
                      <a:pt x="218" y="117"/>
                    </a:lnTo>
                    <a:cubicBezTo>
                      <a:pt x="218" y="72"/>
                      <a:pt x="189" y="48"/>
                      <a:pt x="140" y="48"/>
                    </a:cubicBezTo>
                    <a:cubicBezTo>
                      <a:pt x="107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6" y="171"/>
                    </a:moveTo>
                    <a:lnTo>
                      <a:pt x="166" y="171"/>
                    </a:lnTo>
                    <a:cubicBezTo>
                      <a:pt x="99" y="171"/>
                      <a:pt x="57" y="189"/>
                      <a:pt x="57" y="231"/>
                    </a:cubicBezTo>
                    <a:cubicBezTo>
                      <a:pt x="57" y="270"/>
                      <a:pt x="86" y="285"/>
                      <a:pt x="125" y="285"/>
                    </a:cubicBezTo>
                    <a:cubicBezTo>
                      <a:pt x="186" y="285"/>
                      <a:pt x="216" y="242"/>
                      <a:pt x="218" y="191"/>
                    </a:cubicBezTo>
                    <a:lnTo>
                      <a:pt x="218" y="171"/>
                    </a:lnTo>
                    <a:lnTo>
                      <a:pt x="166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7"/>
              <p:cNvSpPr>
                <a:spLocks/>
              </p:cNvSpPr>
              <p:nvPr/>
            </p:nvSpPr>
            <p:spPr bwMode="auto">
              <a:xfrm>
                <a:off x="1692" y="1628"/>
                <a:ext cx="129" cy="248"/>
              </a:xfrm>
              <a:custGeom>
                <a:avLst/>
                <a:gdLst>
                  <a:gd name="T0" fmla="*/ 213 w 216"/>
                  <a:gd name="T1" fmla="*/ 133 h 410"/>
                  <a:gd name="T2" fmla="*/ 213 w 216"/>
                  <a:gd name="T3" fmla="*/ 133 h 410"/>
                  <a:gd name="T4" fmla="*/ 121 w 216"/>
                  <a:gd name="T5" fmla="*/ 133 h 410"/>
                  <a:gd name="T6" fmla="*/ 121 w 216"/>
                  <a:gd name="T7" fmla="*/ 290 h 410"/>
                  <a:gd name="T8" fmla="*/ 168 w 216"/>
                  <a:gd name="T9" fmla="*/ 362 h 410"/>
                  <a:gd name="T10" fmla="*/ 214 w 216"/>
                  <a:gd name="T11" fmla="*/ 351 h 410"/>
                  <a:gd name="T12" fmla="*/ 216 w 216"/>
                  <a:gd name="T13" fmla="*/ 399 h 410"/>
                  <a:gd name="T14" fmla="*/ 155 w 216"/>
                  <a:gd name="T15" fmla="*/ 410 h 410"/>
                  <a:gd name="T16" fmla="*/ 69 w 216"/>
                  <a:gd name="T17" fmla="*/ 305 h 410"/>
                  <a:gd name="T18" fmla="*/ 69 w 216"/>
                  <a:gd name="T19" fmla="*/ 133 h 410"/>
                  <a:gd name="T20" fmla="*/ 0 w 216"/>
                  <a:gd name="T21" fmla="*/ 133 h 410"/>
                  <a:gd name="T22" fmla="*/ 0 w 216"/>
                  <a:gd name="T23" fmla="*/ 89 h 410"/>
                  <a:gd name="T24" fmla="*/ 69 w 216"/>
                  <a:gd name="T25" fmla="*/ 89 h 410"/>
                  <a:gd name="T26" fmla="*/ 69 w 216"/>
                  <a:gd name="T27" fmla="*/ 0 h 410"/>
                  <a:gd name="T28" fmla="*/ 121 w 216"/>
                  <a:gd name="T29" fmla="*/ 0 h 410"/>
                  <a:gd name="T30" fmla="*/ 121 w 216"/>
                  <a:gd name="T31" fmla="*/ 89 h 410"/>
                  <a:gd name="T32" fmla="*/ 213 w 216"/>
                  <a:gd name="T33" fmla="*/ 89 h 410"/>
                  <a:gd name="T34" fmla="*/ 213 w 216"/>
                  <a:gd name="T35" fmla="*/ 133 h 4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" h="410">
                    <a:moveTo>
                      <a:pt x="213" y="133"/>
                    </a:moveTo>
                    <a:lnTo>
                      <a:pt x="213" y="133"/>
                    </a:lnTo>
                    <a:lnTo>
                      <a:pt x="121" y="133"/>
                    </a:lnTo>
                    <a:lnTo>
                      <a:pt x="121" y="290"/>
                    </a:lnTo>
                    <a:cubicBezTo>
                      <a:pt x="121" y="330"/>
                      <a:pt x="121" y="362"/>
                      <a:pt x="168" y="362"/>
                    </a:cubicBezTo>
                    <a:cubicBezTo>
                      <a:pt x="183" y="362"/>
                      <a:pt x="200" y="359"/>
                      <a:pt x="214" y="351"/>
                    </a:cubicBezTo>
                    <a:lnTo>
                      <a:pt x="216" y="399"/>
                    </a:lnTo>
                    <a:cubicBezTo>
                      <a:pt x="198" y="407"/>
                      <a:pt x="174" y="410"/>
                      <a:pt x="155" y="410"/>
                    </a:cubicBezTo>
                    <a:cubicBezTo>
                      <a:pt x="81" y="410"/>
                      <a:pt x="69" y="370"/>
                      <a:pt x="69" y="305"/>
                    </a:cubicBezTo>
                    <a:lnTo>
                      <a:pt x="69" y="133"/>
                    </a:lnTo>
                    <a:lnTo>
                      <a:pt x="0" y="133"/>
                    </a:lnTo>
                    <a:lnTo>
                      <a:pt x="0" y="89"/>
                    </a:lnTo>
                    <a:lnTo>
                      <a:pt x="69" y="89"/>
                    </a:lnTo>
                    <a:lnTo>
                      <a:pt x="69" y="0"/>
                    </a:lnTo>
                    <a:lnTo>
                      <a:pt x="121" y="0"/>
                    </a:lnTo>
                    <a:lnTo>
                      <a:pt x="121" y="89"/>
                    </a:lnTo>
                    <a:lnTo>
                      <a:pt x="213" y="89"/>
                    </a:lnTo>
                    <a:lnTo>
                      <a:pt x="213" y="13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8"/>
              <p:cNvSpPr>
                <a:spLocks noEditPoints="1"/>
              </p:cNvSpPr>
              <p:nvPr/>
            </p:nvSpPr>
            <p:spPr bwMode="auto">
              <a:xfrm>
                <a:off x="1848" y="1585"/>
                <a:ext cx="46" cy="286"/>
              </a:xfrm>
              <a:custGeom>
                <a:avLst/>
                <a:gdLst>
                  <a:gd name="T0" fmla="*/ 38 w 76"/>
                  <a:gd name="T1" fmla="*/ 0 h 474"/>
                  <a:gd name="T2" fmla="*/ 38 w 76"/>
                  <a:gd name="T3" fmla="*/ 0 h 474"/>
                  <a:gd name="T4" fmla="*/ 76 w 76"/>
                  <a:gd name="T5" fmla="*/ 39 h 474"/>
                  <a:gd name="T6" fmla="*/ 38 w 76"/>
                  <a:gd name="T7" fmla="*/ 77 h 474"/>
                  <a:gd name="T8" fmla="*/ 0 w 76"/>
                  <a:gd name="T9" fmla="*/ 39 h 474"/>
                  <a:gd name="T10" fmla="*/ 38 w 76"/>
                  <a:gd name="T11" fmla="*/ 0 h 474"/>
                  <a:gd name="T12" fmla="*/ 12 w 76"/>
                  <a:gd name="T13" fmla="*/ 161 h 474"/>
                  <a:gd name="T14" fmla="*/ 12 w 76"/>
                  <a:gd name="T15" fmla="*/ 161 h 474"/>
                  <a:gd name="T16" fmla="*/ 64 w 76"/>
                  <a:gd name="T17" fmla="*/ 161 h 474"/>
                  <a:gd name="T18" fmla="*/ 64 w 76"/>
                  <a:gd name="T19" fmla="*/ 474 h 474"/>
                  <a:gd name="T20" fmla="*/ 12 w 76"/>
                  <a:gd name="T21" fmla="*/ 474 h 474"/>
                  <a:gd name="T22" fmla="*/ 12 w 76"/>
                  <a:gd name="T23" fmla="*/ 161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4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8"/>
                      <a:pt x="76" y="39"/>
                    </a:cubicBezTo>
                    <a:cubicBezTo>
                      <a:pt x="76" y="61"/>
                      <a:pt x="60" y="77"/>
                      <a:pt x="38" y="77"/>
                    </a:cubicBezTo>
                    <a:cubicBezTo>
                      <a:pt x="16" y="77"/>
                      <a:pt x="0" y="61"/>
                      <a:pt x="0" y="39"/>
                    </a:cubicBezTo>
                    <a:cubicBezTo>
                      <a:pt x="0" y="18"/>
                      <a:pt x="16" y="0"/>
                      <a:pt x="38" y="0"/>
                    </a:cubicBezTo>
                    <a:close/>
                    <a:moveTo>
                      <a:pt x="12" y="161"/>
                    </a:moveTo>
                    <a:lnTo>
                      <a:pt x="12" y="161"/>
                    </a:lnTo>
                    <a:lnTo>
                      <a:pt x="64" y="161"/>
                    </a:lnTo>
                    <a:lnTo>
                      <a:pt x="64" y="474"/>
                    </a:lnTo>
                    <a:lnTo>
                      <a:pt x="12" y="474"/>
                    </a:lnTo>
                    <a:lnTo>
                      <a:pt x="12" y="16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9"/>
              <p:cNvSpPr>
                <a:spLocks noEditPoints="1"/>
              </p:cNvSpPr>
              <p:nvPr/>
            </p:nvSpPr>
            <p:spPr bwMode="auto">
              <a:xfrm>
                <a:off x="1930" y="1677"/>
                <a:ext cx="201" cy="199"/>
              </a:xfrm>
              <a:custGeom>
                <a:avLst/>
                <a:gdLst>
                  <a:gd name="T0" fmla="*/ 168 w 335"/>
                  <a:gd name="T1" fmla="*/ 0 h 329"/>
                  <a:gd name="T2" fmla="*/ 168 w 335"/>
                  <a:gd name="T3" fmla="*/ 0 h 329"/>
                  <a:gd name="T4" fmla="*/ 335 w 335"/>
                  <a:gd name="T5" fmla="*/ 165 h 329"/>
                  <a:gd name="T6" fmla="*/ 168 w 335"/>
                  <a:gd name="T7" fmla="*/ 329 h 329"/>
                  <a:gd name="T8" fmla="*/ 0 w 335"/>
                  <a:gd name="T9" fmla="*/ 165 h 329"/>
                  <a:gd name="T10" fmla="*/ 168 w 335"/>
                  <a:gd name="T11" fmla="*/ 0 h 329"/>
                  <a:gd name="T12" fmla="*/ 168 w 335"/>
                  <a:gd name="T13" fmla="*/ 281 h 329"/>
                  <a:gd name="T14" fmla="*/ 168 w 335"/>
                  <a:gd name="T15" fmla="*/ 281 h 329"/>
                  <a:gd name="T16" fmla="*/ 279 w 335"/>
                  <a:gd name="T17" fmla="*/ 165 h 329"/>
                  <a:gd name="T18" fmla="*/ 168 w 335"/>
                  <a:gd name="T19" fmla="*/ 48 h 329"/>
                  <a:gd name="T20" fmla="*/ 57 w 335"/>
                  <a:gd name="T21" fmla="*/ 165 h 329"/>
                  <a:gd name="T22" fmla="*/ 168 w 335"/>
                  <a:gd name="T23" fmla="*/ 28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35" h="329">
                    <a:moveTo>
                      <a:pt x="168" y="0"/>
                    </a:moveTo>
                    <a:lnTo>
                      <a:pt x="168" y="0"/>
                    </a:lnTo>
                    <a:cubicBezTo>
                      <a:pt x="264" y="0"/>
                      <a:pt x="335" y="67"/>
                      <a:pt x="335" y="165"/>
                    </a:cubicBezTo>
                    <a:cubicBezTo>
                      <a:pt x="335" y="262"/>
                      <a:pt x="264" y="329"/>
                      <a:pt x="168" y="329"/>
                    </a:cubicBezTo>
                    <a:cubicBezTo>
                      <a:pt x="71" y="329"/>
                      <a:pt x="0" y="262"/>
                      <a:pt x="0" y="165"/>
                    </a:cubicBezTo>
                    <a:cubicBezTo>
                      <a:pt x="0" y="67"/>
                      <a:pt x="71" y="0"/>
                      <a:pt x="168" y="0"/>
                    </a:cubicBezTo>
                    <a:close/>
                    <a:moveTo>
                      <a:pt x="168" y="281"/>
                    </a:moveTo>
                    <a:lnTo>
                      <a:pt x="168" y="281"/>
                    </a:lnTo>
                    <a:cubicBezTo>
                      <a:pt x="235" y="281"/>
                      <a:pt x="279" y="230"/>
                      <a:pt x="279" y="165"/>
                    </a:cubicBezTo>
                    <a:cubicBezTo>
                      <a:pt x="279" y="99"/>
                      <a:pt x="235" y="48"/>
                      <a:pt x="168" y="48"/>
                    </a:cubicBezTo>
                    <a:cubicBezTo>
                      <a:pt x="100" y="48"/>
                      <a:pt x="57" y="99"/>
                      <a:pt x="57" y="165"/>
                    </a:cubicBezTo>
                    <a:cubicBezTo>
                      <a:pt x="57" y="230"/>
                      <a:pt x="100" y="281"/>
                      <a:pt x="168" y="281"/>
                    </a:cubicBez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10"/>
              <p:cNvSpPr>
                <a:spLocks/>
              </p:cNvSpPr>
              <p:nvPr/>
            </p:nvSpPr>
            <p:spPr bwMode="auto">
              <a:xfrm>
                <a:off x="2173" y="1677"/>
                <a:ext cx="166" cy="194"/>
              </a:xfrm>
              <a:custGeom>
                <a:avLst/>
                <a:gdLst>
                  <a:gd name="T0" fmla="*/ 3 w 276"/>
                  <a:gd name="T1" fmla="*/ 82 h 321"/>
                  <a:gd name="T2" fmla="*/ 3 w 276"/>
                  <a:gd name="T3" fmla="*/ 82 h 321"/>
                  <a:gd name="T4" fmla="*/ 0 w 276"/>
                  <a:gd name="T5" fmla="*/ 8 h 321"/>
                  <a:gd name="T6" fmla="*/ 50 w 276"/>
                  <a:gd name="T7" fmla="*/ 8 h 321"/>
                  <a:gd name="T8" fmla="*/ 51 w 276"/>
                  <a:gd name="T9" fmla="*/ 60 h 321"/>
                  <a:gd name="T10" fmla="*/ 52 w 276"/>
                  <a:gd name="T11" fmla="*/ 60 h 321"/>
                  <a:gd name="T12" fmla="*/ 157 w 276"/>
                  <a:gd name="T13" fmla="*/ 0 h 321"/>
                  <a:gd name="T14" fmla="*/ 276 w 276"/>
                  <a:gd name="T15" fmla="*/ 128 h 321"/>
                  <a:gd name="T16" fmla="*/ 276 w 276"/>
                  <a:gd name="T17" fmla="*/ 321 h 321"/>
                  <a:gd name="T18" fmla="*/ 224 w 276"/>
                  <a:gd name="T19" fmla="*/ 321 h 321"/>
                  <a:gd name="T20" fmla="*/ 224 w 276"/>
                  <a:gd name="T21" fmla="*/ 133 h 321"/>
                  <a:gd name="T22" fmla="*/ 152 w 276"/>
                  <a:gd name="T23" fmla="*/ 48 h 321"/>
                  <a:gd name="T24" fmla="*/ 55 w 276"/>
                  <a:gd name="T25" fmla="*/ 169 h 321"/>
                  <a:gd name="T26" fmla="*/ 55 w 276"/>
                  <a:gd name="T27" fmla="*/ 321 h 321"/>
                  <a:gd name="T28" fmla="*/ 3 w 276"/>
                  <a:gd name="T29" fmla="*/ 321 h 321"/>
                  <a:gd name="T30" fmla="*/ 3 w 276"/>
                  <a:gd name="T31" fmla="*/ 82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3" y="82"/>
                    </a:moveTo>
                    <a:lnTo>
                      <a:pt x="3" y="82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7" y="0"/>
                    </a:cubicBezTo>
                    <a:cubicBezTo>
                      <a:pt x="239" y="0"/>
                      <a:pt x="276" y="52"/>
                      <a:pt x="276" y="128"/>
                    </a:cubicBezTo>
                    <a:lnTo>
                      <a:pt x="276" y="321"/>
                    </a:lnTo>
                    <a:lnTo>
                      <a:pt x="224" y="321"/>
                    </a:lnTo>
                    <a:lnTo>
                      <a:pt x="224" y="133"/>
                    </a:lnTo>
                    <a:cubicBezTo>
                      <a:pt x="224" y="81"/>
                      <a:pt x="201" y="48"/>
                      <a:pt x="152" y="48"/>
                    </a:cubicBezTo>
                    <a:cubicBezTo>
                      <a:pt x="84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2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11"/>
              <p:cNvSpPr>
                <a:spLocks noEditPoints="1"/>
              </p:cNvSpPr>
              <p:nvPr/>
            </p:nvSpPr>
            <p:spPr bwMode="auto">
              <a:xfrm>
                <a:off x="2380" y="1677"/>
                <a:ext cx="165" cy="199"/>
              </a:xfrm>
              <a:custGeom>
                <a:avLst/>
                <a:gdLst>
                  <a:gd name="T0" fmla="*/ 14 w 274"/>
                  <a:gd name="T1" fmla="*/ 48 h 329"/>
                  <a:gd name="T2" fmla="*/ 14 w 274"/>
                  <a:gd name="T3" fmla="*/ 48 h 329"/>
                  <a:gd name="T4" fmla="*/ 139 w 274"/>
                  <a:gd name="T5" fmla="*/ 0 h 329"/>
                  <a:gd name="T6" fmla="*/ 270 w 274"/>
                  <a:gd name="T7" fmla="*/ 132 h 329"/>
                  <a:gd name="T8" fmla="*/ 270 w 274"/>
                  <a:gd name="T9" fmla="*/ 267 h 329"/>
                  <a:gd name="T10" fmla="*/ 274 w 274"/>
                  <a:gd name="T11" fmla="*/ 321 h 329"/>
                  <a:gd name="T12" fmla="*/ 224 w 274"/>
                  <a:gd name="T13" fmla="*/ 321 h 329"/>
                  <a:gd name="T14" fmla="*/ 221 w 274"/>
                  <a:gd name="T15" fmla="*/ 274 h 329"/>
                  <a:gd name="T16" fmla="*/ 219 w 274"/>
                  <a:gd name="T17" fmla="*/ 274 h 329"/>
                  <a:gd name="T18" fmla="*/ 116 w 274"/>
                  <a:gd name="T19" fmla="*/ 329 h 329"/>
                  <a:gd name="T20" fmla="*/ 0 w 274"/>
                  <a:gd name="T21" fmla="*/ 236 h 329"/>
                  <a:gd name="T22" fmla="*/ 197 w 274"/>
                  <a:gd name="T23" fmla="*/ 126 h 329"/>
                  <a:gd name="T24" fmla="*/ 217 w 274"/>
                  <a:gd name="T25" fmla="*/ 126 h 329"/>
                  <a:gd name="T26" fmla="*/ 217 w 274"/>
                  <a:gd name="T27" fmla="*/ 117 h 329"/>
                  <a:gd name="T28" fmla="*/ 140 w 274"/>
                  <a:gd name="T29" fmla="*/ 48 h 329"/>
                  <a:gd name="T30" fmla="*/ 47 w 274"/>
                  <a:gd name="T31" fmla="*/ 82 h 329"/>
                  <a:gd name="T32" fmla="*/ 14 w 274"/>
                  <a:gd name="T33" fmla="*/ 48 h 329"/>
                  <a:gd name="T34" fmla="*/ 165 w 274"/>
                  <a:gd name="T35" fmla="*/ 171 h 329"/>
                  <a:gd name="T36" fmla="*/ 165 w 274"/>
                  <a:gd name="T37" fmla="*/ 171 h 329"/>
                  <a:gd name="T38" fmla="*/ 56 w 274"/>
                  <a:gd name="T39" fmla="*/ 231 h 329"/>
                  <a:gd name="T40" fmla="*/ 125 w 274"/>
                  <a:gd name="T41" fmla="*/ 285 h 329"/>
                  <a:gd name="T42" fmla="*/ 217 w 274"/>
                  <a:gd name="T43" fmla="*/ 191 h 329"/>
                  <a:gd name="T44" fmla="*/ 217 w 274"/>
                  <a:gd name="T45" fmla="*/ 171 h 329"/>
                  <a:gd name="T46" fmla="*/ 165 w 274"/>
                  <a:gd name="T47" fmla="*/ 171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274" h="329">
                    <a:moveTo>
                      <a:pt x="14" y="48"/>
                    </a:moveTo>
                    <a:lnTo>
                      <a:pt x="14" y="48"/>
                    </a:lnTo>
                    <a:cubicBezTo>
                      <a:pt x="46" y="15"/>
                      <a:pt x="93" y="0"/>
                      <a:pt x="139" y="0"/>
                    </a:cubicBezTo>
                    <a:cubicBezTo>
                      <a:pt x="231" y="0"/>
                      <a:pt x="270" y="44"/>
                      <a:pt x="270" y="132"/>
                    </a:cubicBezTo>
                    <a:lnTo>
                      <a:pt x="270" y="267"/>
                    </a:lnTo>
                    <a:cubicBezTo>
                      <a:pt x="270" y="285"/>
                      <a:pt x="272" y="305"/>
                      <a:pt x="274" y="321"/>
                    </a:cubicBezTo>
                    <a:lnTo>
                      <a:pt x="224" y="321"/>
                    </a:lnTo>
                    <a:cubicBezTo>
                      <a:pt x="221" y="307"/>
                      <a:pt x="221" y="288"/>
                      <a:pt x="221" y="274"/>
                    </a:cubicBezTo>
                    <a:lnTo>
                      <a:pt x="219" y="274"/>
                    </a:lnTo>
                    <a:cubicBezTo>
                      <a:pt x="199" y="306"/>
                      <a:pt x="164" y="329"/>
                      <a:pt x="116" y="329"/>
                    </a:cubicBezTo>
                    <a:cubicBezTo>
                      <a:pt x="53" y="329"/>
                      <a:pt x="0" y="297"/>
                      <a:pt x="0" y="236"/>
                    </a:cubicBezTo>
                    <a:cubicBezTo>
                      <a:pt x="0" y="132"/>
                      <a:pt x="120" y="126"/>
                      <a:pt x="197" y="126"/>
                    </a:cubicBezTo>
                    <a:lnTo>
                      <a:pt x="217" y="126"/>
                    </a:lnTo>
                    <a:lnTo>
                      <a:pt x="217" y="117"/>
                    </a:lnTo>
                    <a:cubicBezTo>
                      <a:pt x="217" y="72"/>
                      <a:pt x="189" y="48"/>
                      <a:pt x="140" y="48"/>
                    </a:cubicBezTo>
                    <a:cubicBezTo>
                      <a:pt x="106" y="48"/>
                      <a:pt x="72" y="60"/>
                      <a:pt x="47" y="82"/>
                    </a:cubicBezTo>
                    <a:lnTo>
                      <a:pt x="14" y="48"/>
                    </a:lnTo>
                    <a:close/>
                    <a:moveTo>
                      <a:pt x="165" y="171"/>
                    </a:moveTo>
                    <a:lnTo>
                      <a:pt x="165" y="171"/>
                    </a:lnTo>
                    <a:cubicBezTo>
                      <a:pt x="99" y="171"/>
                      <a:pt x="56" y="189"/>
                      <a:pt x="56" y="231"/>
                    </a:cubicBezTo>
                    <a:cubicBezTo>
                      <a:pt x="56" y="270"/>
                      <a:pt x="86" y="285"/>
                      <a:pt x="125" y="285"/>
                    </a:cubicBezTo>
                    <a:cubicBezTo>
                      <a:pt x="185" y="285"/>
                      <a:pt x="216" y="242"/>
                      <a:pt x="217" y="191"/>
                    </a:cubicBezTo>
                    <a:lnTo>
                      <a:pt x="217" y="171"/>
                    </a:lnTo>
                    <a:lnTo>
                      <a:pt x="165" y="171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12"/>
              <p:cNvSpPr>
                <a:spLocks/>
              </p:cNvSpPr>
              <p:nvPr/>
            </p:nvSpPr>
            <p:spPr bwMode="auto">
              <a:xfrm>
                <a:off x="2597" y="1585"/>
                <a:ext cx="31" cy="286"/>
              </a:xfrm>
              <a:custGeom>
                <a:avLst/>
                <a:gdLst>
                  <a:gd name="T0" fmla="*/ 0 w 52"/>
                  <a:gd name="T1" fmla="*/ 474 h 474"/>
                  <a:gd name="T2" fmla="*/ 0 w 52"/>
                  <a:gd name="T3" fmla="*/ 474 h 474"/>
                  <a:gd name="T4" fmla="*/ 52 w 52"/>
                  <a:gd name="T5" fmla="*/ 474 h 474"/>
                  <a:gd name="T6" fmla="*/ 52 w 52"/>
                  <a:gd name="T7" fmla="*/ 0 h 474"/>
                  <a:gd name="T8" fmla="*/ 0 w 52"/>
                  <a:gd name="T9" fmla="*/ 0 h 474"/>
                  <a:gd name="T10" fmla="*/ 0 w 52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2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2" y="474"/>
                    </a:lnTo>
                    <a:lnTo>
                      <a:pt x="52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13"/>
              <p:cNvSpPr>
                <a:spLocks/>
              </p:cNvSpPr>
              <p:nvPr/>
            </p:nvSpPr>
            <p:spPr bwMode="auto">
              <a:xfrm>
                <a:off x="2780" y="1585"/>
                <a:ext cx="220" cy="286"/>
              </a:xfrm>
              <a:custGeom>
                <a:avLst/>
                <a:gdLst>
                  <a:gd name="T0" fmla="*/ 310 w 366"/>
                  <a:gd name="T1" fmla="*/ 0 h 474"/>
                  <a:gd name="T2" fmla="*/ 310 w 366"/>
                  <a:gd name="T3" fmla="*/ 0 h 474"/>
                  <a:gd name="T4" fmla="*/ 310 w 366"/>
                  <a:gd name="T5" fmla="*/ 201 h 474"/>
                  <a:gd name="T6" fmla="*/ 57 w 366"/>
                  <a:gd name="T7" fmla="*/ 201 h 474"/>
                  <a:gd name="T8" fmla="*/ 57 w 366"/>
                  <a:gd name="T9" fmla="*/ 0 h 474"/>
                  <a:gd name="T10" fmla="*/ 0 w 366"/>
                  <a:gd name="T11" fmla="*/ 0 h 474"/>
                  <a:gd name="T12" fmla="*/ 0 w 366"/>
                  <a:gd name="T13" fmla="*/ 474 h 474"/>
                  <a:gd name="T14" fmla="*/ 57 w 366"/>
                  <a:gd name="T15" fmla="*/ 474 h 474"/>
                  <a:gd name="T16" fmla="*/ 57 w 366"/>
                  <a:gd name="T17" fmla="*/ 253 h 474"/>
                  <a:gd name="T18" fmla="*/ 310 w 366"/>
                  <a:gd name="T19" fmla="*/ 253 h 474"/>
                  <a:gd name="T20" fmla="*/ 310 w 366"/>
                  <a:gd name="T21" fmla="*/ 474 h 474"/>
                  <a:gd name="T22" fmla="*/ 366 w 366"/>
                  <a:gd name="T23" fmla="*/ 474 h 474"/>
                  <a:gd name="T24" fmla="*/ 366 w 366"/>
                  <a:gd name="T25" fmla="*/ 0 h 474"/>
                  <a:gd name="T26" fmla="*/ 310 w 366"/>
                  <a:gd name="T27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66" h="474">
                    <a:moveTo>
                      <a:pt x="310" y="0"/>
                    </a:moveTo>
                    <a:lnTo>
                      <a:pt x="310" y="0"/>
                    </a:lnTo>
                    <a:lnTo>
                      <a:pt x="310" y="201"/>
                    </a:lnTo>
                    <a:lnTo>
                      <a:pt x="57" y="201"/>
                    </a:lnTo>
                    <a:lnTo>
                      <a:pt x="57" y="0"/>
                    </a:lnTo>
                    <a:lnTo>
                      <a:pt x="0" y="0"/>
                    </a:lnTo>
                    <a:lnTo>
                      <a:pt x="0" y="474"/>
                    </a:lnTo>
                    <a:lnTo>
                      <a:pt x="57" y="474"/>
                    </a:lnTo>
                    <a:lnTo>
                      <a:pt x="57" y="253"/>
                    </a:lnTo>
                    <a:lnTo>
                      <a:pt x="310" y="253"/>
                    </a:lnTo>
                    <a:lnTo>
                      <a:pt x="310" y="474"/>
                    </a:lnTo>
                    <a:lnTo>
                      <a:pt x="366" y="474"/>
                    </a:lnTo>
                    <a:lnTo>
                      <a:pt x="366" y="0"/>
                    </a:lnTo>
                    <a:lnTo>
                      <a:pt x="310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14"/>
              <p:cNvSpPr>
                <a:spLocks/>
              </p:cNvSpPr>
              <p:nvPr/>
            </p:nvSpPr>
            <p:spPr bwMode="auto">
              <a:xfrm>
                <a:off x="3065" y="1585"/>
                <a:ext cx="33" cy="286"/>
              </a:xfrm>
              <a:custGeom>
                <a:avLst/>
                <a:gdLst>
                  <a:gd name="T0" fmla="*/ 0 w 56"/>
                  <a:gd name="T1" fmla="*/ 474 h 474"/>
                  <a:gd name="T2" fmla="*/ 0 w 56"/>
                  <a:gd name="T3" fmla="*/ 474 h 474"/>
                  <a:gd name="T4" fmla="*/ 56 w 56"/>
                  <a:gd name="T5" fmla="*/ 474 h 474"/>
                  <a:gd name="T6" fmla="*/ 56 w 56"/>
                  <a:gd name="T7" fmla="*/ 0 h 474"/>
                  <a:gd name="T8" fmla="*/ 0 w 56"/>
                  <a:gd name="T9" fmla="*/ 0 h 474"/>
                  <a:gd name="T10" fmla="*/ 0 w 56"/>
                  <a:gd name="T11" fmla="*/ 474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6" h="474">
                    <a:moveTo>
                      <a:pt x="0" y="474"/>
                    </a:moveTo>
                    <a:lnTo>
                      <a:pt x="0" y="474"/>
                    </a:lnTo>
                    <a:lnTo>
                      <a:pt x="56" y="474"/>
                    </a:lnTo>
                    <a:lnTo>
                      <a:pt x="56" y="0"/>
                    </a:lnTo>
                    <a:lnTo>
                      <a:pt x="0" y="0"/>
                    </a:lnTo>
                    <a:lnTo>
                      <a:pt x="0" y="474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15"/>
              <p:cNvSpPr>
                <a:spLocks/>
              </p:cNvSpPr>
              <p:nvPr/>
            </p:nvSpPr>
            <p:spPr bwMode="auto">
              <a:xfrm>
                <a:off x="3128" y="1585"/>
                <a:ext cx="253" cy="286"/>
              </a:xfrm>
              <a:custGeom>
                <a:avLst/>
                <a:gdLst>
                  <a:gd name="T0" fmla="*/ 361 w 421"/>
                  <a:gd name="T1" fmla="*/ 0 h 474"/>
                  <a:gd name="T2" fmla="*/ 361 w 421"/>
                  <a:gd name="T3" fmla="*/ 0 h 474"/>
                  <a:gd name="T4" fmla="*/ 211 w 421"/>
                  <a:gd name="T5" fmla="*/ 390 h 474"/>
                  <a:gd name="T6" fmla="*/ 209 w 421"/>
                  <a:gd name="T7" fmla="*/ 390 h 474"/>
                  <a:gd name="T8" fmla="*/ 63 w 421"/>
                  <a:gd name="T9" fmla="*/ 0 h 474"/>
                  <a:gd name="T10" fmla="*/ 0 w 421"/>
                  <a:gd name="T11" fmla="*/ 0 h 474"/>
                  <a:gd name="T12" fmla="*/ 181 w 421"/>
                  <a:gd name="T13" fmla="*/ 474 h 474"/>
                  <a:gd name="T14" fmla="*/ 235 w 421"/>
                  <a:gd name="T15" fmla="*/ 474 h 474"/>
                  <a:gd name="T16" fmla="*/ 421 w 421"/>
                  <a:gd name="T17" fmla="*/ 0 h 474"/>
                  <a:gd name="T18" fmla="*/ 361 w 421"/>
                  <a:gd name="T19" fmla="*/ 0 h 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421" h="474">
                    <a:moveTo>
                      <a:pt x="361" y="0"/>
                    </a:moveTo>
                    <a:lnTo>
                      <a:pt x="361" y="0"/>
                    </a:lnTo>
                    <a:lnTo>
                      <a:pt x="211" y="390"/>
                    </a:lnTo>
                    <a:lnTo>
                      <a:pt x="209" y="390"/>
                    </a:lnTo>
                    <a:lnTo>
                      <a:pt x="63" y="0"/>
                    </a:lnTo>
                    <a:lnTo>
                      <a:pt x="0" y="0"/>
                    </a:lnTo>
                    <a:lnTo>
                      <a:pt x="181" y="474"/>
                    </a:lnTo>
                    <a:lnTo>
                      <a:pt x="235" y="474"/>
                    </a:lnTo>
                    <a:lnTo>
                      <a:pt x="421" y="0"/>
                    </a:lnTo>
                    <a:lnTo>
                      <a:pt x="361" y="0"/>
                    </a:lnTo>
                    <a:close/>
                  </a:path>
                </a:pathLst>
              </a:custGeom>
              <a:solidFill>
                <a:srgbClr val="CF382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/>
              </p:cNvSpPr>
              <p:nvPr/>
            </p:nvSpPr>
            <p:spPr bwMode="auto">
              <a:xfrm>
                <a:off x="1196" y="1938"/>
                <a:ext cx="253" cy="300"/>
              </a:xfrm>
              <a:custGeom>
                <a:avLst/>
                <a:gdLst>
                  <a:gd name="T0" fmla="*/ 359 w 420"/>
                  <a:gd name="T1" fmla="*/ 109 h 497"/>
                  <a:gd name="T2" fmla="*/ 359 w 420"/>
                  <a:gd name="T3" fmla="*/ 109 h 497"/>
                  <a:gd name="T4" fmla="*/ 240 w 420"/>
                  <a:gd name="T5" fmla="*/ 52 h 497"/>
                  <a:gd name="T6" fmla="*/ 60 w 420"/>
                  <a:gd name="T7" fmla="*/ 249 h 497"/>
                  <a:gd name="T8" fmla="*/ 240 w 420"/>
                  <a:gd name="T9" fmla="*/ 445 h 497"/>
                  <a:gd name="T10" fmla="*/ 378 w 420"/>
                  <a:gd name="T11" fmla="*/ 379 h 497"/>
                  <a:gd name="T12" fmla="*/ 420 w 420"/>
                  <a:gd name="T13" fmla="*/ 415 h 497"/>
                  <a:gd name="T14" fmla="*/ 240 w 420"/>
                  <a:gd name="T15" fmla="*/ 497 h 497"/>
                  <a:gd name="T16" fmla="*/ 0 w 420"/>
                  <a:gd name="T17" fmla="*/ 249 h 497"/>
                  <a:gd name="T18" fmla="*/ 240 w 420"/>
                  <a:gd name="T19" fmla="*/ 0 h 497"/>
                  <a:gd name="T20" fmla="*/ 408 w 420"/>
                  <a:gd name="T21" fmla="*/ 74 h 497"/>
                  <a:gd name="T22" fmla="*/ 359 w 420"/>
                  <a:gd name="T23" fmla="*/ 109 h 4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420" h="497">
                    <a:moveTo>
                      <a:pt x="359" y="109"/>
                    </a:moveTo>
                    <a:lnTo>
                      <a:pt x="359" y="109"/>
                    </a:lnTo>
                    <a:cubicBezTo>
                      <a:pt x="331" y="71"/>
                      <a:pt x="286" y="52"/>
                      <a:pt x="240" y="52"/>
                    </a:cubicBezTo>
                    <a:cubicBezTo>
                      <a:pt x="135" y="52"/>
                      <a:pt x="60" y="145"/>
                      <a:pt x="60" y="249"/>
                    </a:cubicBezTo>
                    <a:cubicBezTo>
                      <a:pt x="60" y="358"/>
                      <a:pt x="134" y="445"/>
                      <a:pt x="240" y="445"/>
                    </a:cubicBezTo>
                    <a:cubicBezTo>
                      <a:pt x="298" y="445"/>
                      <a:pt x="344" y="422"/>
                      <a:pt x="378" y="379"/>
                    </a:cubicBezTo>
                    <a:lnTo>
                      <a:pt x="420" y="415"/>
                    </a:lnTo>
                    <a:cubicBezTo>
                      <a:pt x="378" y="471"/>
                      <a:pt x="316" y="497"/>
                      <a:pt x="240" y="497"/>
                    </a:cubicBezTo>
                    <a:cubicBezTo>
                      <a:pt x="105" y="497"/>
                      <a:pt x="0" y="392"/>
                      <a:pt x="0" y="249"/>
                    </a:cubicBezTo>
                    <a:cubicBezTo>
                      <a:pt x="0" y="109"/>
                      <a:pt x="100" y="0"/>
                      <a:pt x="240" y="0"/>
                    </a:cubicBezTo>
                    <a:cubicBezTo>
                      <a:pt x="305" y="0"/>
                      <a:pt x="368" y="22"/>
                      <a:pt x="408" y="74"/>
                    </a:cubicBezTo>
                    <a:lnTo>
                      <a:pt x="359" y="10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17"/>
              <p:cNvSpPr>
                <a:spLocks/>
              </p:cNvSpPr>
              <p:nvPr/>
            </p:nvSpPr>
            <p:spPr bwMode="auto">
              <a:xfrm>
                <a:off x="1482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18"/>
              <p:cNvSpPr>
                <a:spLocks/>
              </p:cNvSpPr>
              <p:nvPr/>
            </p:nvSpPr>
            <p:spPr bwMode="auto">
              <a:xfrm>
                <a:off x="1699" y="2037"/>
                <a:ext cx="107" cy="194"/>
              </a:xfrm>
              <a:custGeom>
                <a:avLst/>
                <a:gdLst>
                  <a:gd name="T0" fmla="*/ 2 w 177"/>
                  <a:gd name="T1" fmla="*/ 83 h 321"/>
                  <a:gd name="T2" fmla="*/ 2 w 177"/>
                  <a:gd name="T3" fmla="*/ 83 h 321"/>
                  <a:gd name="T4" fmla="*/ 0 w 177"/>
                  <a:gd name="T5" fmla="*/ 8 h 321"/>
                  <a:gd name="T6" fmla="*/ 49 w 177"/>
                  <a:gd name="T7" fmla="*/ 8 h 321"/>
                  <a:gd name="T8" fmla="*/ 50 w 177"/>
                  <a:gd name="T9" fmla="*/ 60 h 321"/>
                  <a:gd name="T10" fmla="*/ 52 w 177"/>
                  <a:gd name="T11" fmla="*/ 60 h 321"/>
                  <a:gd name="T12" fmla="*/ 156 w 177"/>
                  <a:gd name="T13" fmla="*/ 0 h 321"/>
                  <a:gd name="T14" fmla="*/ 177 w 177"/>
                  <a:gd name="T15" fmla="*/ 4 h 321"/>
                  <a:gd name="T16" fmla="*/ 174 w 177"/>
                  <a:gd name="T17" fmla="*/ 56 h 321"/>
                  <a:gd name="T18" fmla="*/ 146 w 177"/>
                  <a:gd name="T19" fmla="*/ 52 h 321"/>
                  <a:gd name="T20" fmla="*/ 54 w 177"/>
                  <a:gd name="T21" fmla="*/ 169 h 321"/>
                  <a:gd name="T22" fmla="*/ 54 w 177"/>
                  <a:gd name="T23" fmla="*/ 321 h 321"/>
                  <a:gd name="T24" fmla="*/ 2 w 177"/>
                  <a:gd name="T25" fmla="*/ 321 h 321"/>
                  <a:gd name="T26" fmla="*/ 2 w 177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7" h="321">
                    <a:moveTo>
                      <a:pt x="2" y="83"/>
                    </a:moveTo>
                    <a:lnTo>
                      <a:pt x="2" y="83"/>
                    </a:lnTo>
                    <a:cubicBezTo>
                      <a:pt x="2" y="54"/>
                      <a:pt x="0" y="29"/>
                      <a:pt x="0" y="8"/>
                    </a:cubicBezTo>
                    <a:lnTo>
                      <a:pt x="49" y="8"/>
                    </a:lnTo>
                    <a:cubicBezTo>
                      <a:pt x="49" y="25"/>
                      <a:pt x="50" y="42"/>
                      <a:pt x="50" y="60"/>
                    </a:cubicBezTo>
                    <a:lnTo>
                      <a:pt x="52" y="60"/>
                    </a:lnTo>
                    <a:cubicBezTo>
                      <a:pt x="66" y="29"/>
                      <a:pt x="105" y="0"/>
                      <a:pt x="156" y="0"/>
                    </a:cubicBezTo>
                    <a:cubicBezTo>
                      <a:pt x="163" y="0"/>
                      <a:pt x="170" y="1"/>
                      <a:pt x="177" y="4"/>
                    </a:cubicBezTo>
                    <a:lnTo>
                      <a:pt x="174" y="56"/>
                    </a:lnTo>
                    <a:cubicBezTo>
                      <a:pt x="165" y="54"/>
                      <a:pt x="155" y="52"/>
                      <a:pt x="146" y="52"/>
                    </a:cubicBezTo>
                    <a:cubicBezTo>
                      <a:pt x="82" y="52"/>
                      <a:pt x="54" y="97"/>
                      <a:pt x="54" y="169"/>
                    </a:cubicBezTo>
                    <a:lnTo>
                      <a:pt x="54" y="321"/>
                    </a:lnTo>
                    <a:lnTo>
                      <a:pt x="2" y="321"/>
                    </a:lnTo>
                    <a:lnTo>
                      <a:pt x="2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19"/>
              <p:cNvSpPr>
                <a:spLocks/>
              </p:cNvSpPr>
              <p:nvPr/>
            </p:nvSpPr>
            <p:spPr bwMode="auto">
              <a:xfrm>
                <a:off x="1837" y="2037"/>
                <a:ext cx="107" cy="194"/>
              </a:xfrm>
              <a:custGeom>
                <a:avLst/>
                <a:gdLst>
                  <a:gd name="T0" fmla="*/ 3 w 178"/>
                  <a:gd name="T1" fmla="*/ 83 h 321"/>
                  <a:gd name="T2" fmla="*/ 3 w 178"/>
                  <a:gd name="T3" fmla="*/ 83 h 321"/>
                  <a:gd name="T4" fmla="*/ 0 w 178"/>
                  <a:gd name="T5" fmla="*/ 8 h 321"/>
                  <a:gd name="T6" fmla="*/ 50 w 178"/>
                  <a:gd name="T7" fmla="*/ 8 h 321"/>
                  <a:gd name="T8" fmla="*/ 51 w 178"/>
                  <a:gd name="T9" fmla="*/ 60 h 321"/>
                  <a:gd name="T10" fmla="*/ 52 w 178"/>
                  <a:gd name="T11" fmla="*/ 60 h 321"/>
                  <a:gd name="T12" fmla="*/ 157 w 178"/>
                  <a:gd name="T13" fmla="*/ 0 h 321"/>
                  <a:gd name="T14" fmla="*/ 178 w 178"/>
                  <a:gd name="T15" fmla="*/ 4 h 321"/>
                  <a:gd name="T16" fmla="*/ 175 w 178"/>
                  <a:gd name="T17" fmla="*/ 56 h 321"/>
                  <a:gd name="T18" fmla="*/ 147 w 178"/>
                  <a:gd name="T19" fmla="*/ 52 h 321"/>
                  <a:gd name="T20" fmla="*/ 55 w 178"/>
                  <a:gd name="T21" fmla="*/ 169 h 321"/>
                  <a:gd name="T22" fmla="*/ 55 w 178"/>
                  <a:gd name="T23" fmla="*/ 321 h 321"/>
                  <a:gd name="T24" fmla="*/ 3 w 178"/>
                  <a:gd name="T25" fmla="*/ 321 h 321"/>
                  <a:gd name="T26" fmla="*/ 3 w 178"/>
                  <a:gd name="T27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8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2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164" y="0"/>
                      <a:pt x="171" y="1"/>
                      <a:pt x="178" y="4"/>
                    </a:cubicBezTo>
                    <a:lnTo>
                      <a:pt x="175" y="56"/>
                    </a:lnTo>
                    <a:cubicBezTo>
                      <a:pt x="166" y="54"/>
                      <a:pt x="156" y="52"/>
                      <a:pt x="147" y="52"/>
                    </a:cubicBezTo>
                    <a:cubicBezTo>
                      <a:pt x="83" y="52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0"/>
              <p:cNvSpPr>
                <a:spLocks noEditPoints="1"/>
              </p:cNvSpPr>
              <p:nvPr/>
            </p:nvSpPr>
            <p:spPr bwMode="auto">
              <a:xfrm>
                <a:off x="1971" y="1946"/>
                <a:ext cx="45" cy="285"/>
              </a:xfrm>
              <a:custGeom>
                <a:avLst/>
                <a:gdLst>
                  <a:gd name="T0" fmla="*/ 38 w 76"/>
                  <a:gd name="T1" fmla="*/ 0 h 473"/>
                  <a:gd name="T2" fmla="*/ 38 w 76"/>
                  <a:gd name="T3" fmla="*/ 0 h 473"/>
                  <a:gd name="T4" fmla="*/ 76 w 76"/>
                  <a:gd name="T5" fmla="*/ 38 h 473"/>
                  <a:gd name="T6" fmla="*/ 38 w 76"/>
                  <a:gd name="T7" fmla="*/ 76 h 473"/>
                  <a:gd name="T8" fmla="*/ 0 w 76"/>
                  <a:gd name="T9" fmla="*/ 38 h 473"/>
                  <a:gd name="T10" fmla="*/ 38 w 76"/>
                  <a:gd name="T11" fmla="*/ 0 h 473"/>
                  <a:gd name="T12" fmla="*/ 12 w 76"/>
                  <a:gd name="T13" fmla="*/ 160 h 473"/>
                  <a:gd name="T14" fmla="*/ 12 w 76"/>
                  <a:gd name="T15" fmla="*/ 160 h 473"/>
                  <a:gd name="T16" fmla="*/ 64 w 76"/>
                  <a:gd name="T17" fmla="*/ 160 h 473"/>
                  <a:gd name="T18" fmla="*/ 64 w 76"/>
                  <a:gd name="T19" fmla="*/ 473 h 473"/>
                  <a:gd name="T20" fmla="*/ 12 w 76"/>
                  <a:gd name="T21" fmla="*/ 473 h 473"/>
                  <a:gd name="T22" fmla="*/ 12 w 76"/>
                  <a:gd name="T23" fmla="*/ 160 h 4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6" h="473">
                    <a:moveTo>
                      <a:pt x="38" y="0"/>
                    </a:moveTo>
                    <a:lnTo>
                      <a:pt x="38" y="0"/>
                    </a:lnTo>
                    <a:cubicBezTo>
                      <a:pt x="59" y="0"/>
                      <a:pt x="76" y="17"/>
                      <a:pt x="76" y="38"/>
                    </a:cubicBezTo>
                    <a:cubicBezTo>
                      <a:pt x="76" y="60"/>
                      <a:pt x="60" y="76"/>
                      <a:pt x="38" y="76"/>
                    </a:cubicBezTo>
                    <a:cubicBezTo>
                      <a:pt x="16" y="76"/>
                      <a:pt x="0" y="60"/>
                      <a:pt x="0" y="38"/>
                    </a:cubicBezTo>
                    <a:cubicBezTo>
                      <a:pt x="0" y="17"/>
                      <a:pt x="16" y="0"/>
                      <a:pt x="38" y="0"/>
                    </a:cubicBezTo>
                    <a:close/>
                    <a:moveTo>
                      <a:pt x="12" y="160"/>
                    </a:moveTo>
                    <a:lnTo>
                      <a:pt x="12" y="160"/>
                    </a:lnTo>
                    <a:lnTo>
                      <a:pt x="64" y="160"/>
                    </a:lnTo>
                    <a:lnTo>
                      <a:pt x="64" y="473"/>
                    </a:lnTo>
                    <a:lnTo>
                      <a:pt x="12" y="473"/>
                    </a:lnTo>
                    <a:lnTo>
                      <a:pt x="12" y="160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1" name="Freeform 21"/>
              <p:cNvSpPr>
                <a:spLocks/>
              </p:cNvSpPr>
              <p:nvPr/>
            </p:nvSpPr>
            <p:spPr bwMode="auto">
              <a:xfrm>
                <a:off x="2052" y="2037"/>
                <a:ext cx="171" cy="199"/>
              </a:xfrm>
              <a:custGeom>
                <a:avLst/>
                <a:gdLst>
                  <a:gd name="T0" fmla="*/ 241 w 283"/>
                  <a:gd name="T1" fmla="*/ 87 h 329"/>
                  <a:gd name="T2" fmla="*/ 241 w 283"/>
                  <a:gd name="T3" fmla="*/ 87 h 329"/>
                  <a:gd name="T4" fmla="*/ 162 w 283"/>
                  <a:gd name="T5" fmla="*/ 48 h 329"/>
                  <a:gd name="T6" fmla="*/ 57 w 283"/>
                  <a:gd name="T7" fmla="*/ 165 h 329"/>
                  <a:gd name="T8" fmla="*/ 162 w 283"/>
                  <a:gd name="T9" fmla="*/ 281 h 329"/>
                  <a:gd name="T10" fmla="*/ 242 w 283"/>
                  <a:gd name="T11" fmla="*/ 242 h 329"/>
                  <a:gd name="T12" fmla="*/ 281 w 283"/>
                  <a:gd name="T13" fmla="*/ 279 h 329"/>
                  <a:gd name="T14" fmla="*/ 162 w 283"/>
                  <a:gd name="T15" fmla="*/ 329 h 329"/>
                  <a:gd name="T16" fmla="*/ 0 w 283"/>
                  <a:gd name="T17" fmla="*/ 165 h 329"/>
                  <a:gd name="T18" fmla="*/ 162 w 283"/>
                  <a:gd name="T19" fmla="*/ 0 h 329"/>
                  <a:gd name="T20" fmla="*/ 283 w 283"/>
                  <a:gd name="T21" fmla="*/ 50 h 329"/>
                  <a:gd name="T22" fmla="*/ 241 w 283"/>
                  <a:gd name="T23" fmla="*/ 87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3" h="329">
                    <a:moveTo>
                      <a:pt x="241" y="87"/>
                    </a:moveTo>
                    <a:lnTo>
                      <a:pt x="241" y="87"/>
                    </a:lnTo>
                    <a:cubicBezTo>
                      <a:pt x="219" y="60"/>
                      <a:pt x="194" y="48"/>
                      <a:pt x="162" y="48"/>
                    </a:cubicBezTo>
                    <a:cubicBezTo>
                      <a:pt x="92" y="48"/>
                      <a:pt x="57" y="101"/>
                      <a:pt x="57" y="165"/>
                    </a:cubicBezTo>
                    <a:cubicBezTo>
                      <a:pt x="57" y="229"/>
                      <a:pt x="99" y="281"/>
                      <a:pt x="162" y="281"/>
                    </a:cubicBezTo>
                    <a:cubicBezTo>
                      <a:pt x="196" y="281"/>
                      <a:pt x="223" y="269"/>
                      <a:pt x="242" y="242"/>
                    </a:cubicBezTo>
                    <a:lnTo>
                      <a:pt x="281" y="279"/>
                    </a:lnTo>
                    <a:cubicBezTo>
                      <a:pt x="251" y="314"/>
                      <a:pt x="208" y="329"/>
                      <a:pt x="162" y="329"/>
                    </a:cubicBezTo>
                    <a:cubicBezTo>
                      <a:pt x="65" y="329"/>
                      <a:pt x="0" y="261"/>
                      <a:pt x="0" y="165"/>
                    </a:cubicBezTo>
                    <a:cubicBezTo>
                      <a:pt x="0" y="70"/>
                      <a:pt x="66" y="0"/>
                      <a:pt x="162" y="0"/>
                    </a:cubicBezTo>
                    <a:cubicBezTo>
                      <a:pt x="208" y="0"/>
                      <a:pt x="251" y="16"/>
                      <a:pt x="283" y="50"/>
                    </a:cubicBezTo>
                    <a:lnTo>
                      <a:pt x="241" y="87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2" name="Freeform 22"/>
              <p:cNvSpPr>
                <a:spLocks/>
              </p:cNvSpPr>
              <p:nvPr/>
            </p:nvSpPr>
            <p:spPr bwMode="auto">
              <a:xfrm>
                <a:off x="2254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4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4" y="262"/>
                    </a:lnTo>
                    <a:cubicBezTo>
                      <a:pt x="210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2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3" name="Freeform 23"/>
              <p:cNvSpPr>
                <a:spLocks/>
              </p:cNvSpPr>
              <p:nvPr/>
            </p:nvSpPr>
            <p:spPr bwMode="auto">
              <a:xfrm>
                <a:off x="2474" y="1945"/>
                <a:ext cx="32" cy="286"/>
              </a:xfrm>
              <a:custGeom>
                <a:avLst/>
                <a:gdLst>
                  <a:gd name="T0" fmla="*/ 0 w 53"/>
                  <a:gd name="T1" fmla="*/ 475 h 475"/>
                  <a:gd name="T2" fmla="*/ 0 w 53"/>
                  <a:gd name="T3" fmla="*/ 475 h 475"/>
                  <a:gd name="T4" fmla="*/ 53 w 53"/>
                  <a:gd name="T5" fmla="*/ 475 h 475"/>
                  <a:gd name="T6" fmla="*/ 53 w 53"/>
                  <a:gd name="T7" fmla="*/ 0 h 475"/>
                  <a:gd name="T8" fmla="*/ 0 w 53"/>
                  <a:gd name="T9" fmla="*/ 0 h 475"/>
                  <a:gd name="T10" fmla="*/ 0 w 53"/>
                  <a:gd name="T11" fmla="*/ 475 h 4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3" h="475">
                    <a:moveTo>
                      <a:pt x="0" y="475"/>
                    </a:moveTo>
                    <a:lnTo>
                      <a:pt x="0" y="475"/>
                    </a:lnTo>
                    <a:lnTo>
                      <a:pt x="53" y="475"/>
                    </a:lnTo>
                    <a:lnTo>
                      <a:pt x="53" y="0"/>
                    </a:lnTo>
                    <a:lnTo>
                      <a:pt x="0" y="0"/>
                    </a:lnTo>
                    <a:lnTo>
                      <a:pt x="0" y="475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4" name="Freeform 24"/>
              <p:cNvSpPr>
                <a:spLocks/>
              </p:cNvSpPr>
              <p:nvPr/>
            </p:nvSpPr>
            <p:spPr bwMode="auto">
              <a:xfrm>
                <a:off x="2561" y="2042"/>
                <a:ext cx="166" cy="194"/>
              </a:xfrm>
              <a:custGeom>
                <a:avLst/>
                <a:gdLst>
                  <a:gd name="T0" fmla="*/ 273 w 276"/>
                  <a:gd name="T1" fmla="*/ 239 h 321"/>
                  <a:gd name="T2" fmla="*/ 273 w 276"/>
                  <a:gd name="T3" fmla="*/ 239 h 321"/>
                  <a:gd name="T4" fmla="*/ 276 w 276"/>
                  <a:gd name="T5" fmla="*/ 313 h 321"/>
                  <a:gd name="T6" fmla="*/ 226 w 276"/>
                  <a:gd name="T7" fmla="*/ 313 h 321"/>
                  <a:gd name="T8" fmla="*/ 225 w 276"/>
                  <a:gd name="T9" fmla="*/ 262 h 321"/>
                  <a:gd name="T10" fmla="*/ 223 w 276"/>
                  <a:gd name="T11" fmla="*/ 262 h 321"/>
                  <a:gd name="T12" fmla="*/ 119 w 276"/>
                  <a:gd name="T13" fmla="*/ 321 h 321"/>
                  <a:gd name="T14" fmla="*/ 0 w 276"/>
                  <a:gd name="T15" fmla="*/ 194 h 321"/>
                  <a:gd name="T16" fmla="*/ 0 w 276"/>
                  <a:gd name="T17" fmla="*/ 0 h 321"/>
                  <a:gd name="T18" fmla="*/ 52 w 276"/>
                  <a:gd name="T19" fmla="*/ 0 h 321"/>
                  <a:gd name="T20" fmla="*/ 52 w 276"/>
                  <a:gd name="T21" fmla="*/ 188 h 321"/>
                  <a:gd name="T22" fmla="*/ 124 w 276"/>
                  <a:gd name="T23" fmla="*/ 273 h 321"/>
                  <a:gd name="T24" fmla="*/ 221 w 276"/>
                  <a:gd name="T25" fmla="*/ 153 h 321"/>
                  <a:gd name="T26" fmla="*/ 221 w 276"/>
                  <a:gd name="T27" fmla="*/ 0 h 321"/>
                  <a:gd name="T28" fmla="*/ 273 w 276"/>
                  <a:gd name="T29" fmla="*/ 0 h 321"/>
                  <a:gd name="T30" fmla="*/ 273 w 276"/>
                  <a:gd name="T31" fmla="*/ 239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76" h="321">
                    <a:moveTo>
                      <a:pt x="273" y="239"/>
                    </a:moveTo>
                    <a:lnTo>
                      <a:pt x="273" y="239"/>
                    </a:lnTo>
                    <a:cubicBezTo>
                      <a:pt x="273" y="268"/>
                      <a:pt x="276" y="293"/>
                      <a:pt x="276" y="313"/>
                    </a:cubicBezTo>
                    <a:lnTo>
                      <a:pt x="226" y="313"/>
                    </a:lnTo>
                    <a:cubicBezTo>
                      <a:pt x="226" y="297"/>
                      <a:pt x="225" y="279"/>
                      <a:pt x="225" y="262"/>
                    </a:cubicBezTo>
                    <a:lnTo>
                      <a:pt x="223" y="262"/>
                    </a:lnTo>
                    <a:cubicBezTo>
                      <a:pt x="209" y="293"/>
                      <a:pt x="171" y="321"/>
                      <a:pt x="119" y="321"/>
                    </a:cubicBezTo>
                    <a:cubicBezTo>
                      <a:pt x="37" y="321"/>
                      <a:pt x="0" y="269"/>
                      <a:pt x="0" y="194"/>
                    </a:cubicBezTo>
                    <a:lnTo>
                      <a:pt x="0" y="0"/>
                    </a:lnTo>
                    <a:lnTo>
                      <a:pt x="52" y="0"/>
                    </a:lnTo>
                    <a:lnTo>
                      <a:pt x="52" y="188"/>
                    </a:lnTo>
                    <a:cubicBezTo>
                      <a:pt x="52" y="241"/>
                      <a:pt x="75" y="273"/>
                      <a:pt x="124" y="273"/>
                    </a:cubicBezTo>
                    <a:cubicBezTo>
                      <a:pt x="191" y="273"/>
                      <a:pt x="221" y="224"/>
                      <a:pt x="221" y="153"/>
                    </a:cubicBezTo>
                    <a:lnTo>
                      <a:pt x="221" y="0"/>
                    </a:lnTo>
                    <a:lnTo>
                      <a:pt x="273" y="0"/>
                    </a:lnTo>
                    <a:lnTo>
                      <a:pt x="273" y="239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5" name="Freeform 25"/>
              <p:cNvSpPr>
                <a:spLocks/>
              </p:cNvSpPr>
              <p:nvPr/>
            </p:nvSpPr>
            <p:spPr bwMode="auto">
              <a:xfrm>
                <a:off x="2778" y="2037"/>
                <a:ext cx="285" cy="194"/>
              </a:xfrm>
              <a:custGeom>
                <a:avLst/>
                <a:gdLst>
                  <a:gd name="T0" fmla="*/ 3 w 474"/>
                  <a:gd name="T1" fmla="*/ 83 h 321"/>
                  <a:gd name="T2" fmla="*/ 3 w 474"/>
                  <a:gd name="T3" fmla="*/ 83 h 321"/>
                  <a:gd name="T4" fmla="*/ 0 w 474"/>
                  <a:gd name="T5" fmla="*/ 8 h 321"/>
                  <a:gd name="T6" fmla="*/ 50 w 474"/>
                  <a:gd name="T7" fmla="*/ 8 h 321"/>
                  <a:gd name="T8" fmla="*/ 51 w 474"/>
                  <a:gd name="T9" fmla="*/ 60 h 321"/>
                  <a:gd name="T10" fmla="*/ 53 w 474"/>
                  <a:gd name="T11" fmla="*/ 60 h 321"/>
                  <a:gd name="T12" fmla="*/ 157 w 474"/>
                  <a:gd name="T13" fmla="*/ 0 h 321"/>
                  <a:gd name="T14" fmla="*/ 256 w 474"/>
                  <a:gd name="T15" fmla="*/ 60 h 321"/>
                  <a:gd name="T16" fmla="*/ 355 w 474"/>
                  <a:gd name="T17" fmla="*/ 0 h 321"/>
                  <a:gd name="T18" fmla="*/ 474 w 474"/>
                  <a:gd name="T19" fmla="*/ 131 h 321"/>
                  <a:gd name="T20" fmla="*/ 474 w 474"/>
                  <a:gd name="T21" fmla="*/ 321 h 321"/>
                  <a:gd name="T22" fmla="*/ 422 w 474"/>
                  <a:gd name="T23" fmla="*/ 321 h 321"/>
                  <a:gd name="T24" fmla="*/ 422 w 474"/>
                  <a:gd name="T25" fmla="*/ 134 h 321"/>
                  <a:gd name="T26" fmla="*/ 346 w 474"/>
                  <a:gd name="T27" fmla="*/ 48 h 321"/>
                  <a:gd name="T28" fmla="*/ 265 w 474"/>
                  <a:gd name="T29" fmla="*/ 141 h 321"/>
                  <a:gd name="T30" fmla="*/ 265 w 474"/>
                  <a:gd name="T31" fmla="*/ 321 h 321"/>
                  <a:gd name="T32" fmla="*/ 212 w 474"/>
                  <a:gd name="T33" fmla="*/ 321 h 321"/>
                  <a:gd name="T34" fmla="*/ 212 w 474"/>
                  <a:gd name="T35" fmla="*/ 144 h 321"/>
                  <a:gd name="T36" fmla="*/ 152 w 474"/>
                  <a:gd name="T37" fmla="*/ 48 h 321"/>
                  <a:gd name="T38" fmla="*/ 55 w 474"/>
                  <a:gd name="T39" fmla="*/ 169 h 321"/>
                  <a:gd name="T40" fmla="*/ 55 w 474"/>
                  <a:gd name="T41" fmla="*/ 321 h 321"/>
                  <a:gd name="T42" fmla="*/ 3 w 474"/>
                  <a:gd name="T43" fmla="*/ 321 h 321"/>
                  <a:gd name="T44" fmla="*/ 3 w 474"/>
                  <a:gd name="T45" fmla="*/ 83 h 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474" h="321">
                    <a:moveTo>
                      <a:pt x="3" y="83"/>
                    </a:moveTo>
                    <a:lnTo>
                      <a:pt x="3" y="83"/>
                    </a:lnTo>
                    <a:cubicBezTo>
                      <a:pt x="3" y="54"/>
                      <a:pt x="0" y="29"/>
                      <a:pt x="0" y="8"/>
                    </a:cubicBezTo>
                    <a:lnTo>
                      <a:pt x="50" y="8"/>
                    </a:lnTo>
                    <a:cubicBezTo>
                      <a:pt x="50" y="25"/>
                      <a:pt x="51" y="42"/>
                      <a:pt x="51" y="60"/>
                    </a:cubicBezTo>
                    <a:lnTo>
                      <a:pt x="53" y="60"/>
                    </a:lnTo>
                    <a:cubicBezTo>
                      <a:pt x="67" y="29"/>
                      <a:pt x="105" y="0"/>
                      <a:pt x="157" y="0"/>
                    </a:cubicBezTo>
                    <a:cubicBezTo>
                      <a:pt x="224" y="0"/>
                      <a:pt x="246" y="38"/>
                      <a:pt x="256" y="60"/>
                    </a:cubicBezTo>
                    <a:cubicBezTo>
                      <a:pt x="279" y="23"/>
                      <a:pt x="307" y="0"/>
                      <a:pt x="355" y="0"/>
                    </a:cubicBezTo>
                    <a:cubicBezTo>
                      <a:pt x="445" y="0"/>
                      <a:pt x="474" y="50"/>
                      <a:pt x="474" y="131"/>
                    </a:cubicBezTo>
                    <a:lnTo>
                      <a:pt x="474" y="321"/>
                    </a:lnTo>
                    <a:lnTo>
                      <a:pt x="422" y="321"/>
                    </a:lnTo>
                    <a:lnTo>
                      <a:pt x="422" y="134"/>
                    </a:lnTo>
                    <a:cubicBezTo>
                      <a:pt x="422" y="91"/>
                      <a:pt x="407" y="48"/>
                      <a:pt x="346" y="48"/>
                    </a:cubicBezTo>
                    <a:cubicBezTo>
                      <a:pt x="301" y="48"/>
                      <a:pt x="265" y="85"/>
                      <a:pt x="265" y="141"/>
                    </a:cubicBezTo>
                    <a:lnTo>
                      <a:pt x="265" y="321"/>
                    </a:lnTo>
                    <a:lnTo>
                      <a:pt x="212" y="321"/>
                    </a:lnTo>
                    <a:lnTo>
                      <a:pt x="212" y="144"/>
                    </a:lnTo>
                    <a:cubicBezTo>
                      <a:pt x="212" y="75"/>
                      <a:pt x="195" y="48"/>
                      <a:pt x="152" y="48"/>
                    </a:cubicBezTo>
                    <a:cubicBezTo>
                      <a:pt x="85" y="48"/>
                      <a:pt x="55" y="97"/>
                      <a:pt x="55" y="169"/>
                    </a:cubicBezTo>
                    <a:lnTo>
                      <a:pt x="55" y="321"/>
                    </a:lnTo>
                    <a:lnTo>
                      <a:pt x="3" y="321"/>
                    </a:lnTo>
                    <a:lnTo>
                      <a:pt x="3" y="83"/>
                    </a:lnTo>
                    <a:close/>
                  </a:path>
                </a:pathLst>
              </a:custGeom>
              <a:solidFill>
                <a:srgbClr val="1F3366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1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49" y="1514139"/>
            <a:ext cx="4244975" cy="480060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74320" indent="-228600">
              <a:lnSpc>
                <a:spcPct val="100000"/>
              </a:lnSpc>
              <a:spcBef>
                <a:spcPts val="1600"/>
              </a:spcBef>
              <a:buClr>
                <a:schemeClr val="bg2"/>
              </a:buClr>
              <a:buSzPct val="110000"/>
              <a:buFont typeface="Arial"/>
              <a:buChar char="•"/>
              <a:defRPr sz="2400" baseline="0">
                <a:solidFill>
                  <a:srgbClr val="000000"/>
                </a:solidFill>
              </a:defRPr>
            </a:lvl1pPr>
            <a:lvl2pPr marL="617220" marR="0" indent="-2286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bg2"/>
              </a:buClr>
              <a:buSzPct val="85000"/>
              <a:buFont typeface="Lucida Grande"/>
              <a:buChar char="-"/>
              <a:tabLst/>
              <a:defRPr sz="2200" baseline="0">
                <a:solidFill>
                  <a:srgbClr val="000000"/>
                </a:solidFill>
              </a:defRPr>
            </a:lvl2pPr>
            <a:lvl3pPr marL="960120" indent="-137160">
              <a:lnSpc>
                <a:spcPct val="100000"/>
              </a:lnSpc>
              <a:spcBef>
                <a:spcPts val="400"/>
              </a:spcBef>
              <a:buClr>
                <a:schemeClr val="bg2"/>
              </a:buClr>
              <a:buSzPct val="70000"/>
              <a:defRPr sz="2000">
                <a:solidFill>
                  <a:srgbClr val="000000"/>
                </a:solidFill>
              </a:defRPr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enter first level text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" y="1227648"/>
            <a:ext cx="9162862" cy="0"/>
          </a:xfrm>
          <a:prstGeom prst="line">
            <a:avLst/>
          </a:prstGeom>
          <a:ln w="19050">
            <a:solidFill>
              <a:srgbClr val="CE37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323850" y="6461760"/>
            <a:ext cx="7357838" cy="32003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400" b="1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67622040"/>
      </p:ext>
    </p:extLst>
  </p:cSld>
  <p:clrMapOvr>
    <a:masterClrMapping/>
  </p:clrMapOvr>
  <p:transition spd="slow"/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694" r:id="rId4"/>
    <p:sldLayoutId id="2147483695" r:id="rId5"/>
    <p:sldLayoutId id="2147483696" r:id="rId6"/>
    <p:sldLayoutId id="2147483714" r:id="rId7"/>
    <p:sldLayoutId id="2147483697" r:id="rId8"/>
    <p:sldLayoutId id="2147483698" r:id="rId9"/>
    <p:sldLayoutId id="2147483699" r:id="rId10"/>
    <p:sldLayoutId id="2147483700" r:id="rId11"/>
    <p:sldLayoutId id="2147483707" r:id="rId12"/>
    <p:sldLayoutId id="2147483728" r:id="rId13"/>
    <p:sldLayoutId id="2147483727" r:id="rId14"/>
    <p:sldLayoutId id="2147483703" r:id="rId15"/>
    <p:sldLayoutId id="2147483706" r:id="rId16"/>
  </p:sldLayoutIdLst>
  <p:transition spd="slow"/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200" b="0" dirty="0"/>
              <a:t>Etravirine in Treatment-Experienced Children and Adolescents</a:t>
            </a:r>
            <a:r>
              <a:rPr lang="en-US" sz="2700" b="0" dirty="0"/>
              <a:t/>
            </a:r>
            <a:br>
              <a:rPr lang="en-US" sz="2700" b="0" dirty="0"/>
            </a:br>
            <a:r>
              <a:rPr lang="en-US" dirty="0"/>
              <a:t>PIANO Trial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D994E7-8A5C-324D-8CF8-30EA35B63F3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614833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flipV="1">
            <a:off x="5257800" y="3540616"/>
            <a:ext cx="762000" cy="1"/>
          </a:xfrm>
          <a:prstGeom prst="line">
            <a:avLst/>
          </a:prstGeom>
          <a:ln>
            <a:solidFill>
              <a:schemeClr val="tx1"/>
            </a:solidFill>
            <a:tailEnd type="triangle" w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Etravirine in Treatment-Experienced Children &amp; Adolescents</a:t>
            </a:r>
            <a:b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PIANO: Study Design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>
                <a:latin typeface="Arial" pitchFamily="31" charset="0"/>
              </a:rPr>
              <a:t>Tudor-Williams G, et al. </a:t>
            </a:r>
            <a:r>
              <a:rPr lang="is-IS" dirty="0">
                <a:latin typeface="Arial" pitchFamily="31" charset="0"/>
              </a:rPr>
              <a:t>HIV Med. 2014;15:513-24. </a:t>
            </a:r>
            <a:endParaRPr lang="en-US" dirty="0">
              <a:latin typeface="Arial" pitchFamily="31" charset="0"/>
            </a:endParaRPr>
          </a:p>
        </p:txBody>
      </p:sp>
      <p:sp>
        <p:nvSpPr>
          <p:cNvPr id="24" name="Rectangle 7"/>
          <p:cNvSpPr>
            <a:spLocks noChangeArrowheads="1"/>
          </p:cNvSpPr>
          <p:nvPr/>
        </p:nvSpPr>
        <p:spPr bwMode="ltGray">
          <a:xfrm>
            <a:off x="6056920" y="2982148"/>
            <a:ext cx="2792645" cy="1091179"/>
          </a:xfrm>
          <a:prstGeom prst="rect">
            <a:avLst/>
          </a:prstGeom>
          <a:solidFill>
            <a:srgbClr val="D1DBDE"/>
          </a:solidFill>
          <a:ln w="1905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 lIns="91430" tIns="45714" rIns="91430" bIns="45714" anchor="ctr">
            <a:prstTxWarp prst="textNoShape">
              <a:avLst/>
            </a:prstTxWarp>
          </a:bodyPr>
          <a:lstStyle/>
          <a:p>
            <a:pPr algn="ctr" eaLnBrk="1" hangingPunct="1"/>
            <a:r>
              <a:rPr lang="en-US" sz="1600" b="1" dirty="0">
                <a:solidFill>
                  <a:srgbClr val="000000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Etravirine 5.2 mg/kg bid + OBR</a:t>
            </a:r>
          </a:p>
          <a:p>
            <a:pPr algn="ctr" eaLnBrk="1" hangingPunct="1"/>
            <a:r>
              <a:rPr lang="en-US" sz="1600" dirty="0">
                <a:solidFill>
                  <a:srgbClr val="000000"/>
                </a:solidFill>
                <a:latin typeface="Arial" pitchFamily="-107" charset="0"/>
                <a:ea typeface="Arial" pitchFamily="-107" charset="0"/>
                <a:cs typeface="Arial" pitchFamily="-107" charset="0"/>
              </a:rPr>
              <a:t>(n = 101)</a:t>
            </a:r>
          </a:p>
        </p:txBody>
      </p:sp>
      <p:graphicFrame>
        <p:nvGraphicFramePr>
          <p:cNvPr id="10" name="Group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6804551"/>
              </p:ext>
            </p:extLst>
          </p:nvPr>
        </p:nvGraphicFramePr>
        <p:xfrm>
          <a:off x="381000" y="1608556"/>
          <a:ext cx="4899849" cy="3881187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48998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82171">
                <a:tc>
                  <a:txBody>
                    <a:bodyPr/>
                    <a:lstStyle/>
                    <a:p>
                      <a:pPr marL="182880" marR="0" lvl="0" indent="-182880" algn="l" defTabSz="457200" rtl="0" eaLnBrk="0" fontAlgn="base" latinLnBrk="0" hangingPunct="0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>
                          <a:srgbClr val="7592A4"/>
                        </a:buClr>
                        <a:buSzTx/>
                        <a:buFont typeface="Arial" pitchFamily="-108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pitchFamily="-108" charset="-128"/>
                          <a:cs typeface="Arial"/>
                        </a:rPr>
                        <a:t>Study Design: PIANO</a:t>
                      </a:r>
                    </a:p>
                  </a:txBody>
                  <a:tcPr marL="81280" marR="8128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67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99016">
                <a:tc>
                  <a:txBody>
                    <a:bodyPr/>
                    <a:lstStyle/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Background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: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Arial" pitchFamily="22" charset="0"/>
                          <a:cs typeface="+mn-cs"/>
                        </a:rPr>
                        <a:t>Phase 2, single-arm trial assessing safety and efficacy of etravirine in treatment-experienced, HIV-infected patients </a:t>
                      </a:r>
                      <a:endParaRPr lang="en-US" sz="1600" baseline="0" dirty="0">
                        <a:solidFill>
                          <a:srgbClr val="000000"/>
                        </a:solidFill>
                        <a:latin typeface="Arial" pitchFamily="22" charset="0"/>
                      </a:endParaRP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600" b="1" u="non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Inclusion</a:t>
                      </a:r>
                      <a:r>
                        <a:rPr lang="en-US" sz="1600" b="1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Criteria (n = 101)</a:t>
                      </a:r>
                      <a:r>
                        <a:rPr lang="en-US" sz="1600" b="0" u="sng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/>
                      </a:r>
                      <a:br>
                        <a:rPr lang="en-US" sz="1600" b="0" u="sng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1600" b="0" u="none" baseline="0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-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Children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≥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6</a:t>
                      </a: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and &lt;12 years</a:t>
                      </a:r>
                      <a:br>
                        <a:rPr lang="en-US" sz="1600" u="none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u="none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Adolescents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≥12 and &lt;18 </a:t>
                      </a:r>
                      <a:r>
                        <a:rPr lang="en-US" sz="1600" u="none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years old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Treatment-experienced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No resistance to etravirine </a:t>
                      </a:r>
                      <a:endParaRPr lang="en-US" sz="1600" u="none" dirty="0">
                        <a:solidFill>
                          <a:srgbClr val="000000"/>
                        </a:solidFill>
                        <a:latin typeface="Arial" pitchFamily="22" charset="0"/>
                      </a:endParaRPr>
                    </a:p>
                    <a:p>
                      <a:pPr marL="182880" marR="0" lvl="0" indent="-182880" algn="l" defTabSz="457200" rtl="0" eaLnBrk="1" fontAlgn="base" latinLnBrk="0" hangingPunct="1">
                        <a:lnSpc>
                          <a:spcPts val="2000"/>
                        </a:lnSpc>
                        <a:spcBef>
                          <a:spcPts val="12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/>
                        <a:buChar char="•"/>
                        <a:tabLst/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Treatment Arms</a:t>
                      </a: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/>
                      </a:r>
                      <a:b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- Etravirine</a:t>
                      </a: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5.2 mg/kg bid + Investigator-selected</a:t>
                      </a:r>
                      <a:b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</a:br>
                      <a:r>
                        <a:rPr lang="en-US" sz="1600" b="0" baseline="0" dirty="0">
                          <a:solidFill>
                            <a:srgbClr val="000000"/>
                          </a:solidFill>
                          <a:latin typeface="Arial" pitchFamily="22" charset="0"/>
                        </a:rPr>
                        <a:t>  optimized background regimen (OBR)</a:t>
                      </a:r>
                      <a:endParaRPr lang="en-US" sz="1600" dirty="0">
                        <a:solidFill>
                          <a:srgbClr val="000000"/>
                        </a:solidFill>
                        <a:latin typeface="Arial" pitchFamily="22" charset="0"/>
                      </a:endParaRPr>
                    </a:p>
                  </a:txBody>
                  <a:tcPr marL="81280" marR="81280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B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81000" y="5565588"/>
            <a:ext cx="5257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/>
              </a:rPr>
              <a:t>*OBT = </a:t>
            </a:r>
            <a:r>
              <a:rPr lang="en-US" sz="1600" dirty="0">
                <a:solidFill>
                  <a:srgbClr val="000000"/>
                </a:solidFill>
                <a:latin typeface="Arial" pitchFamily="22" charset="0"/>
              </a:rPr>
              <a:t> ≥  2 active ARVs, including a ritonavir-boosted PI and </a:t>
            </a:r>
            <a:r>
              <a:rPr lang="en-US" sz="1600" dirty="0">
                <a:latin typeface="Arial"/>
              </a:rPr>
              <a:t>NRTIs +/- Enfuvirtide +/- Raltegravir </a:t>
            </a:r>
          </a:p>
        </p:txBody>
      </p:sp>
    </p:spTree>
    <p:extLst>
      <p:ext uri="{BB962C8B-B14F-4D97-AF65-F5344CB8AC3E}">
        <p14:creationId xmlns:p14="http://schemas.microsoft.com/office/powerpoint/2010/main" val="2395930545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Etravirine in Treatment-Experienced Children &amp; Adolescents</a:t>
            </a:r>
            <a:b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PIANO: Result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sz="2000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</a:t>
            </a:r>
            <a:r>
              <a:rPr lang="en-US" dirty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24 and 48:</a:t>
            </a:r>
            <a:r>
              <a:rPr lang="en-US" sz="2000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 Virologic Response (ITT Analysis, N=F)*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>
                <a:latin typeface="Arial" pitchFamily="31" charset="0"/>
              </a:rPr>
              <a:t>Tudor-Williams G, et al. </a:t>
            </a:r>
            <a:r>
              <a:rPr lang="is-IS" dirty="0">
                <a:latin typeface="Arial" pitchFamily="31" charset="0"/>
              </a:rPr>
              <a:t>HIV Med. 2014;15:513-24. </a:t>
            </a:r>
            <a:endParaRPr lang="en-US" dirty="0">
              <a:latin typeface="Arial" pitchFamily="31" charset="0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8052047"/>
              </p:ext>
            </p:extLst>
          </p:nvPr>
        </p:nvGraphicFramePr>
        <p:xfrm>
          <a:off x="457200" y="1828801"/>
          <a:ext cx="8229600" cy="4343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57200" y="6019800"/>
            <a:ext cx="480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/>
              </a:rPr>
              <a:t>*ITT: Intent-to-Treat, N=F: </a:t>
            </a:r>
            <a:r>
              <a:rPr lang="en-US" sz="1600" dirty="0" err="1">
                <a:latin typeface="Arial"/>
              </a:rPr>
              <a:t>Noncompleter</a:t>
            </a:r>
            <a:r>
              <a:rPr lang="en-US" sz="1600" dirty="0">
                <a:latin typeface="Arial"/>
              </a:rPr>
              <a:t>=Failure </a:t>
            </a:r>
          </a:p>
        </p:txBody>
      </p:sp>
    </p:spTree>
    <p:extLst>
      <p:ext uri="{BB962C8B-B14F-4D97-AF65-F5344CB8AC3E}">
        <p14:creationId xmlns:p14="http://schemas.microsoft.com/office/powerpoint/2010/main" val="1165885248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Etravirine in Treatment-Experienced Children &amp; Adolescents</a:t>
            </a:r>
            <a:b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PIANO: Result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sz="2000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</a:t>
            </a:r>
            <a:r>
              <a:rPr lang="en-US" dirty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48: Measures of Adherence</a:t>
            </a:r>
            <a:endParaRPr lang="en-US" sz="20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>
                <a:latin typeface="Arial" pitchFamily="31" charset="0"/>
              </a:rPr>
              <a:t>Tudor-Williams G, et al. </a:t>
            </a:r>
            <a:r>
              <a:rPr lang="is-IS" dirty="0">
                <a:latin typeface="Arial" pitchFamily="31" charset="0"/>
              </a:rPr>
              <a:t>HIV Med. 2014;15:513-24. </a:t>
            </a:r>
            <a:endParaRPr lang="en-US" dirty="0">
              <a:latin typeface="Arial" pitchFamily="31" charset="0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6247969"/>
              </p:ext>
            </p:extLst>
          </p:nvPr>
        </p:nvGraphicFramePr>
        <p:xfrm>
          <a:off x="457200" y="1828801"/>
          <a:ext cx="8229600" cy="4343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72681540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Etravirine in Treatment-Experienced Children &amp; Adolescents</a:t>
            </a:r>
            <a:b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PIANO: Result</a:t>
            </a:r>
            <a:endParaRPr lang="en-US" sz="2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defTabSz="457200">
              <a:lnSpc>
                <a:spcPct val="85000"/>
              </a:lnSpc>
            </a:pPr>
            <a:r>
              <a:rPr lang="en-US" sz="2000" dirty="0">
                <a:solidFill>
                  <a:schemeClr val="bg1"/>
                </a:solidFill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Week </a:t>
            </a:r>
            <a:r>
              <a:rPr lang="en-US" dirty="0">
                <a:latin typeface="Arial" pitchFamily="-110" charset="0"/>
                <a:ea typeface="ＭＳ Ｐゴシック" pitchFamily="-110" charset="-128"/>
                <a:cs typeface="ＭＳ Ｐゴシック" pitchFamily="-110" charset="-128"/>
              </a:rPr>
              <a:t>48: Adverse Events </a:t>
            </a:r>
            <a:endParaRPr lang="en-US" sz="20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>
                <a:latin typeface="Arial" pitchFamily="31" charset="0"/>
              </a:rPr>
              <a:t>Tudor-Williams G, et al. </a:t>
            </a:r>
            <a:r>
              <a:rPr lang="is-IS" dirty="0">
                <a:latin typeface="Arial" pitchFamily="31" charset="0"/>
              </a:rPr>
              <a:t>HIV Med. 2014;15:513-24. </a:t>
            </a:r>
            <a:endParaRPr lang="en-US" dirty="0">
              <a:latin typeface="Arial" pitchFamily="31" charset="0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718001"/>
              </p:ext>
            </p:extLst>
          </p:nvPr>
        </p:nvGraphicFramePr>
        <p:xfrm>
          <a:off x="457200" y="1828801"/>
          <a:ext cx="8229600" cy="4343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64139964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  <a:t>Etravirine in Treatment-Experienced Children &amp; Adolescents</a:t>
            </a:r>
            <a:br>
              <a:rPr lang="en-US" sz="2400" dirty="0">
                <a:solidFill>
                  <a:srgbClr val="E7F1CA"/>
                </a:solidFill>
                <a:ea typeface="ＭＳ Ｐゴシック" pitchFamily="31" charset="-128"/>
                <a:cs typeface="ＭＳ Ｐゴシック" pitchFamily="31" charset="-128"/>
              </a:rPr>
            </a:br>
            <a:r>
              <a:rPr lang="en-US" sz="2800" dirty="0">
                <a:ea typeface="ＭＳ Ｐゴシック" pitchFamily="31" charset="-128"/>
                <a:cs typeface="ＭＳ Ｐゴシック" pitchFamily="31" charset="-128"/>
              </a:rPr>
              <a:t>PIANO: Conclusions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>
                <a:latin typeface="Arial" pitchFamily="31" charset="0"/>
              </a:rPr>
              <a:t>Tudor-Williams G, et al. </a:t>
            </a:r>
            <a:r>
              <a:rPr lang="is-IS" dirty="0">
                <a:latin typeface="Arial" pitchFamily="31" charset="0"/>
              </a:rPr>
              <a:t>HIV Med. 2014;15:513-24. </a:t>
            </a:r>
            <a:endParaRPr lang="en-US" dirty="0">
              <a:latin typeface="Arial" pitchFamily="31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0" y="2533312"/>
          <a:ext cx="9144000" cy="200863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086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2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2000" b="1" i="0" dirty="0">
                          <a:solidFill>
                            <a:srgbClr val="800000"/>
                          </a:solidFill>
                          <a:latin typeface="Arial"/>
                          <a:cs typeface="Arial"/>
                        </a:rPr>
                        <a:t>Conclusions</a:t>
                      </a:r>
                      <a:r>
                        <a:rPr lang="en-US" sz="2000" b="0" i="0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: </a:t>
                      </a: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“Results with etravirine 5.2 mg/kg bid (with OBR) in this treatment-experienced </a:t>
                      </a:r>
                      <a:r>
                        <a:rPr lang="en-US" sz="2000" b="0" dirty="0" err="1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paediatric</a:t>
                      </a: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population and etravirine 200 mg bid in treatment-experienced adults were comparable. Etravirine is an NNRTI option for treatment-experienced </a:t>
                      </a:r>
                      <a:r>
                        <a:rPr lang="en-US" sz="2000" b="0" dirty="0" err="1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paediatric</a:t>
                      </a:r>
                      <a:r>
                        <a:rPr lang="en-US" sz="2000" b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patients.”</a:t>
                      </a:r>
                    </a:p>
                  </a:txBody>
                  <a:tcPr marL="457200" marR="457200" marT="182880" marB="182880" anchor="ctr">
                    <a:lnT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32649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4588383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7818559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CRC">
  <a:themeElements>
    <a:clrScheme name="Custom 14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967C4A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>
            <a:latin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Custom 14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967C4A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Custom 14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967C4A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NCRC.thmx</Template>
  <TotalTime>46502</TotalTime>
  <Words>312</Words>
  <Application>Microsoft Office PowerPoint</Application>
  <PresentationFormat>On-screen Show (4:3)</PresentationFormat>
  <Paragraphs>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ＭＳ Ｐゴシック</vt:lpstr>
      <vt:lpstr>Arial</vt:lpstr>
      <vt:lpstr>Geneva</vt:lpstr>
      <vt:lpstr>Lucida Grande</vt:lpstr>
      <vt:lpstr>Times New Roman</vt:lpstr>
      <vt:lpstr>NCRC</vt:lpstr>
      <vt:lpstr>Etravirine in Treatment-Experienced Children and Adolescents PIANO Trial</vt:lpstr>
      <vt:lpstr>Etravirine in Treatment-Experienced Children &amp; Adolescents PIANO: Study Design</vt:lpstr>
      <vt:lpstr>Etravirine in Treatment-Experienced Children &amp; Adolescents PIANO: Result</vt:lpstr>
      <vt:lpstr>Etravirine in Treatment-Experienced Children &amp; Adolescents PIANO: Result</vt:lpstr>
      <vt:lpstr>Etravirine in Treatment-Experienced Children &amp; Adolescents PIANO: Result</vt:lpstr>
      <vt:lpstr>Etravirine in Treatment-Experienced Children &amp; Adolescents PIANO: Conclusions</vt:lpstr>
      <vt:lpstr>PowerPoint Presentation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Kent Unruh</cp:lastModifiedBy>
  <cp:revision>2100</cp:revision>
  <cp:lastPrinted>2008-02-05T14:34:24Z</cp:lastPrinted>
  <dcterms:created xsi:type="dcterms:W3CDTF">2010-11-28T05:36:22Z</dcterms:created>
  <dcterms:modified xsi:type="dcterms:W3CDTF">2020-02-21T19:31:38Z</dcterms:modified>
</cp:coreProperties>
</file>