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272" r:id="rId2"/>
    <p:sldId id="273" r:id="rId3"/>
    <p:sldId id="274" r:id="rId4"/>
    <p:sldId id="275" r:id="rId5"/>
    <p:sldId id="276" r:id="rId6"/>
    <p:sldId id="1122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37F"/>
    <a:srgbClr val="DBE4E9"/>
    <a:srgbClr val="196297"/>
    <a:srgbClr val="E3E3E3"/>
    <a:srgbClr val="326496"/>
    <a:srgbClr val="676767"/>
    <a:srgbClr val="6C6C6C"/>
    <a:srgbClr val="757575"/>
    <a:srgbClr val="C2C2C2"/>
    <a:srgbClr val="B5C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58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Trio Regimen 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90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5-C245-B79E-3C84750552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1840551048"/>
        <c:axId val="1840562440"/>
      </c:barChart>
      <c:catAx>
        <c:axId val="1840551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Study Week</a:t>
                </a:r>
                <a:r>
                  <a:rPr lang="en-US" baseline="0" dirty="0"/>
                  <a:t> 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405624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4056244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1680276076602E-2"/>
              <c:y val="0.15134544737886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4055104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65857502187226602"/>
          <c:y val="1.8543358318437099E-2"/>
          <c:w val="0.31210399047341297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Trio Regimen 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&lt; 100,000 copies/mL </c:v>
                </c:pt>
                <c:pt idx="2">
                  <c:v>≥ 100,000 copies/mL 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90.3</c:v>
                </c:pt>
                <c:pt idx="1">
                  <c:v>90.9</c:v>
                </c:pt>
                <c:pt idx="2">
                  <c:v>86.7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96-7740-A0FF-D80F4ECA18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5"/>
        <c:axId val="1872667064"/>
        <c:axId val="1872031096"/>
      </c:barChart>
      <c:catAx>
        <c:axId val="1872667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 RNA Level</a:t>
                </a:r>
              </a:p>
            </c:rich>
          </c:tx>
          <c:layout>
            <c:manualLayout>
              <c:xMode val="edge"/>
              <c:yMode val="edge"/>
              <c:x val="0.51800379119276796"/>
              <c:y val="0.912524048047285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720310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7203109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1680276076602E-2"/>
              <c:y val="0.15134544737886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7266706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65703181199572303"/>
          <c:y val="1.8543358318437099E-2"/>
          <c:w val="0.31364720034995602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/>
              <a:t>ETV+ DRV/r + RAL in Treatment-Experienced Patients</a:t>
            </a:r>
            <a:br>
              <a:rPr lang="en-US" sz="2700" b="0" dirty="0"/>
            </a:br>
            <a:r>
              <a:rPr lang="en-US" sz="3600" dirty="0"/>
              <a:t>TRIO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796AC-E96A-3349-BA8A-0E40C1C984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9617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+ Darunavir/r + Raltegravir 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TRIO: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Yazdanpanah</a:t>
            </a:r>
            <a:r>
              <a:rPr lang="en-US" dirty="0">
                <a:latin typeface="Arial" pitchFamily="31" charset="0"/>
              </a:rPr>
              <a:t> Y, et al. </a:t>
            </a:r>
            <a:r>
              <a:rPr lang="pt-BR" dirty="0" err="1">
                <a:latin typeface="Arial" pitchFamily="31" charset="0"/>
              </a:rPr>
              <a:t>Clin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Infect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Dis</a:t>
            </a:r>
            <a:r>
              <a:rPr lang="pt-BR" dirty="0">
                <a:latin typeface="Arial" pitchFamily="31" charset="0"/>
              </a:rPr>
              <a:t>. 2009;49:1441-9.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40211" y="2911617"/>
            <a:ext cx="2780702" cy="222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i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Trio Regimen </a:t>
            </a:r>
          </a:p>
          <a:p>
            <a:pPr algn="ctr" eaLnBrk="1" hangingPunct="1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Etravirine + </a:t>
            </a:r>
            <a:b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Darunavir + Ritonavir + Raltegravir </a:t>
            </a:r>
            <a:b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 OBT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103)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754294"/>
              </p:ext>
            </p:extLst>
          </p:nvPr>
        </p:nvGraphicFramePr>
        <p:xfrm>
          <a:off x="381000" y="1364240"/>
          <a:ext cx="4876800" cy="4688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TRIO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Phase 2, non-comparative trial assessing safety and efficacy of an antiretroviral regimen containing etravirine, darunavir boosted with ritonavir, and raltegravir in adults with HIV and multidrug-resistant virus </a:t>
                      </a:r>
                      <a:endParaRPr lang="en-US" sz="16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103)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On stable ARV regimen for ≥8 weeks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1000 copies/ml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Mutations allowed: ≥3 PI, ≥3 NRTI, ≤ 3NNRTI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Naïve to etravirine, darunavir, and raltegravir</a:t>
                      </a:r>
                      <a:endParaRPr lang="en-US" sz="1600" u="none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Etravirine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200 mg bid + Darunavir 600 mg BID +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Ritonavir 100mg bid + Raltegravir 400 mg bid +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optimized background regimen (OBR)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080950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*OBT = NRTIs +/- Enfuvirtide  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257800" y="3695012"/>
            <a:ext cx="762000" cy="1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2801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+ Darunavir/r + Raltegravir 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TRIO: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 and 48: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Virologic Response (Intention-to-treat Analysis)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Yazdanpanah</a:t>
            </a:r>
            <a:r>
              <a:rPr lang="en-US" dirty="0">
                <a:latin typeface="Arial" pitchFamily="31" charset="0"/>
              </a:rPr>
              <a:t> Y, et al. </a:t>
            </a:r>
            <a:r>
              <a:rPr lang="pt-BR" dirty="0" err="1">
                <a:latin typeface="Arial" pitchFamily="31" charset="0"/>
              </a:rPr>
              <a:t>Clin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Infect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Dis</a:t>
            </a:r>
            <a:r>
              <a:rPr lang="pt-BR" dirty="0">
                <a:latin typeface="Arial" pitchFamily="31" charset="0"/>
              </a:rPr>
              <a:t>. 2009;49:1441-9.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129346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81330" y="5004715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93/103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73910" y="5004715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89/103</a:t>
            </a:r>
          </a:p>
        </p:txBody>
      </p:sp>
    </p:spTree>
    <p:extLst>
      <p:ext uri="{BB962C8B-B14F-4D97-AF65-F5344CB8AC3E}">
        <p14:creationId xmlns:p14="http://schemas.microsoft.com/office/powerpoint/2010/main" val="30441061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+ Darunavir/r + Raltegravir 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TRIO: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24: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Virologic Response (ITT Analysis), by Baseline HIV RNA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Yazdanpanah</a:t>
            </a:r>
            <a:r>
              <a:rPr lang="en-US" dirty="0">
                <a:latin typeface="Arial" pitchFamily="31" charset="0"/>
              </a:rPr>
              <a:t> Y, et al. </a:t>
            </a:r>
            <a:r>
              <a:rPr lang="pt-BR" dirty="0" err="1">
                <a:latin typeface="Arial" pitchFamily="31" charset="0"/>
              </a:rPr>
              <a:t>Clin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Infect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Dis</a:t>
            </a:r>
            <a:r>
              <a:rPr lang="pt-BR" dirty="0">
                <a:latin typeface="Arial" pitchFamily="31" charset="0"/>
              </a:rPr>
              <a:t>. 2009;49:1441-9.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350924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956800" y="5715000"/>
            <a:ext cx="440435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80030" y="5004715"/>
            <a:ext cx="97536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93/103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2845" y="5004715"/>
            <a:ext cx="97536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80/88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17306" y="5004715"/>
            <a:ext cx="97536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13/15</a:t>
            </a:r>
          </a:p>
        </p:txBody>
      </p:sp>
    </p:spTree>
    <p:extLst>
      <p:ext uri="{BB962C8B-B14F-4D97-AF65-F5344CB8AC3E}">
        <p14:creationId xmlns:p14="http://schemas.microsoft.com/office/powerpoint/2010/main" val="28240811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+ Darunavir/r + Raltegravir </a:t>
            </a:r>
            <a:r>
              <a:rPr lang="en-US" sz="24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TRIO: Conclusions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Yazdanpanah</a:t>
            </a:r>
            <a:r>
              <a:rPr lang="en-US" dirty="0">
                <a:latin typeface="Arial" pitchFamily="31" charset="0"/>
              </a:rPr>
              <a:t> Y, et al. </a:t>
            </a:r>
            <a:r>
              <a:rPr lang="pt-BR" dirty="0" err="1">
                <a:latin typeface="Arial" pitchFamily="31" charset="0"/>
              </a:rPr>
              <a:t>Clin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Infect</a:t>
            </a:r>
            <a:r>
              <a:rPr lang="pt-BR" dirty="0">
                <a:latin typeface="Arial" pitchFamily="31" charset="0"/>
              </a:rPr>
              <a:t> </a:t>
            </a:r>
            <a:r>
              <a:rPr lang="pt-BR" dirty="0" err="1">
                <a:latin typeface="Arial" pitchFamily="31" charset="0"/>
              </a:rPr>
              <a:t>Dis</a:t>
            </a:r>
            <a:r>
              <a:rPr lang="pt-BR" dirty="0">
                <a:latin typeface="Arial" pitchFamily="31" charset="0"/>
              </a:rPr>
              <a:t>. 2009;49:1441-9.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0" y="2533312"/>
          <a:ext cx="9144000" cy="2143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“In patients infected with multidrug-resistant virus who have few remaining treatment options, the combination of raltegravir, etravirine, and darunavir/ritonavir is well tolerated and is associated with a rate of virologic suppression similar to that expected in treatment-naive patients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24585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69106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46497</TotalTime>
  <Words>344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ETV+ DRV/r + RAL in Treatment-Experienced Patients TRIO Trial</vt:lpstr>
      <vt:lpstr>Etravirine + Darunavir/r + Raltegravir   TRIO: Study Design</vt:lpstr>
      <vt:lpstr>Etravirine + Darunavir/r + Raltegravir   TRIO: Result</vt:lpstr>
      <vt:lpstr>Etravirine + Darunavir/r + Raltegravir   TRIO: Result</vt:lpstr>
      <vt:lpstr>Etravirine + Darunavir/r + Raltegravir  TRIO: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2097</cp:revision>
  <cp:lastPrinted>2008-02-05T14:34:24Z</cp:lastPrinted>
  <dcterms:created xsi:type="dcterms:W3CDTF">2010-11-28T05:36:22Z</dcterms:created>
  <dcterms:modified xsi:type="dcterms:W3CDTF">2020-02-21T19:26:30Z</dcterms:modified>
</cp:coreProperties>
</file>