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5" r:id="rId4"/>
    <p:sldId id="266" r:id="rId5"/>
    <p:sldId id="267" r:id="rId6"/>
    <p:sldId id="271" r:id="rId7"/>
    <p:sldId id="1123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9567308302888393E-2"/>
          <c:w val="0.83527692718965696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75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E2-F044-B80D-3F5D8B2C9E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 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</c:v>
                </c:pt>
                <c:pt idx="1">
                  <c:v>HIV RNA 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E2-F044-B80D-3F5D8B2C9E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40911128"/>
        <c:axId val="1840914344"/>
      </c:barChart>
      <c:catAx>
        <c:axId val="1840911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40914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4091434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effectLst/>
                  </a:rPr>
                  <a:t>Patients (%)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54320987654321E-3"/>
              <c:y val="0.29707625362716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84091112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500564304461942"/>
          <c:h val="7.19416010498687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8.9567308302888393E-2"/>
          <c:w val="0.83527692718965696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≥3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44</c:v>
                </c:pt>
                <c:pt idx="1">
                  <c:v>62</c:v>
                </c:pt>
                <c:pt idx="2">
                  <c:v>82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4-8C49-9803-A6CB6F0BB8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1.1316741696017799E-16"/>
                  <c:y val="2.9868704700111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44-8C49-9803-A6CB6F0BB8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≥3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7</c:v>
                </c:pt>
                <c:pt idx="1">
                  <c:v>34</c:v>
                </c:pt>
                <c:pt idx="2">
                  <c:v>70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44-8C49-9803-A6CB6F0BB8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02349576"/>
        <c:axId val="1775376088"/>
      </c:barChart>
      <c:catAx>
        <c:axId val="-2102349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Active Background Antiretrovirals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775376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753760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9.2592592592592605E-3"/>
              <c:y val="0.14183495447492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023495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500564304461942"/>
          <c:h val="7.19416010498687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8.9567308302888393E-2"/>
          <c:w val="0.82601761556664899"/>
          <c:h val="0.7427504890706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+ OBT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≥4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80</c:v>
                </c:pt>
                <c:pt idx="1">
                  <c:v>70</c:v>
                </c:pt>
                <c:pt idx="2">
                  <c:v>48</c:v>
                </c:pt>
                <c:pt idx="3">
                  <c:v>71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6-E74C-A334-9CD9AF1048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+ OBT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1.1316741696017799E-16"/>
                  <c:y val="2.9868704700111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86-E74C-A334-9CD9AF1048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≥4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50</c:v>
                </c:pt>
                <c:pt idx="1">
                  <c:v>44</c:v>
                </c:pt>
                <c:pt idx="2">
                  <c:v>41</c:v>
                </c:pt>
                <c:pt idx="3">
                  <c:v>28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6-E74C-A334-9CD9AF1048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40851128"/>
        <c:axId val="1840857160"/>
      </c:barChart>
      <c:catAx>
        <c:axId val="1840851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NNRTI Resistance Associated Mutations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40857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4085716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8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85185185185185E-2"/>
              <c:y val="0.1058506912841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84085112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9808119471177198"/>
          <c:y val="9.2682355497793693E-3"/>
          <c:w val="0.480067074948965"/>
          <c:h val="7.6736465361004397E-2"/>
        </c:manualLayout>
      </c:layout>
      <c:overlay val="0"/>
      <c:spPr>
        <a:noFill/>
      </c:spPr>
      <c:txPr>
        <a:bodyPr/>
        <a:lstStyle/>
        <a:p>
          <a:pPr algn="r"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Etravirine in Treatment Experienced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DUET-2</a:t>
            </a:r>
            <a:r>
              <a:rPr lang="en-US" sz="2400" dirty="0"/>
              <a:t>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(TMC125-C216)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4BBC6-C43F-384B-83AE-0CE03D353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717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53204" y="3113294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353204" y="3706403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2007;370:39-48.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43721" y="2444764"/>
            <a:ext cx="27926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200mg bid + OBT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295)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43721" y="4020585"/>
            <a:ext cx="2792645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Placebo + OBT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296)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92558"/>
              </p:ext>
            </p:extLst>
          </p:nvPr>
        </p:nvGraphicFramePr>
        <p:xfrm>
          <a:off x="356716" y="1707217"/>
          <a:ext cx="4899849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DUET-2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controlled, double-blind, placebo-controlled phase 3 trial evaluating the long-term efficacy, tolerability, and safety of etravirine in treatment-experienced adults with HIV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591)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On stable ARV regimen for ≥8 weeks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≥3 primary PI mutations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≥1 NNRTI resistance-associated mutation   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200 mg BID + OBT*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Placebo + OBT*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004084"/>
            <a:ext cx="489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*OBT = NRTIs, Darunavir/r, +/- Enfuvirtide  </a:t>
            </a:r>
          </a:p>
        </p:txBody>
      </p:sp>
    </p:spTree>
    <p:extLst>
      <p:ext uri="{BB962C8B-B14F-4D97-AF65-F5344CB8AC3E}">
        <p14:creationId xmlns:p14="http://schemas.microsoft.com/office/powerpoint/2010/main" val="355845517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2007;370:39-48.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032528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234266"/>
              </p:ext>
            </p:extLst>
          </p:nvPr>
        </p:nvGraphicFramePr>
        <p:xfrm>
          <a:off x="457200" y="1917281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89294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183/295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38491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221/295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56094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129/296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5291" y="5150909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159/296</a:t>
            </a:r>
          </a:p>
        </p:txBody>
      </p:sp>
    </p:spTree>
    <p:extLst>
      <p:ext uri="{BB962C8B-B14F-4D97-AF65-F5344CB8AC3E}">
        <p14:creationId xmlns:p14="http://schemas.microsoft.com/office/powerpoint/2010/main" val="39011744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2007;370:39-48.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238274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032528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6570" y="5112058"/>
            <a:ext cx="673607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19/43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0177" y="5112058"/>
            <a:ext cx="673607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3/45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9156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58/94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02526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40116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7091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67/82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8684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45/64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03997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39/49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39010" y="5112058"/>
            <a:ext cx="772374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/>
              </a:rPr>
              <a:t>37/51</a:t>
            </a:r>
          </a:p>
        </p:txBody>
      </p:sp>
    </p:spTree>
    <p:extLst>
      <p:ext uri="{BB962C8B-B14F-4D97-AF65-F5344CB8AC3E}">
        <p14:creationId xmlns:p14="http://schemas.microsoft.com/office/powerpoint/2010/main" val="401478777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16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Virologic Response ( ITT-TLOVR*) in Patients Re-using or Not Using Enfuvirtide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2007;370:39-48.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119794"/>
              </p:ext>
            </p:extLst>
          </p:nvPr>
        </p:nvGraphicFramePr>
        <p:xfrm>
          <a:off x="457200" y="1828804"/>
          <a:ext cx="82296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124444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*</a:t>
            </a:r>
            <a:r>
              <a:rPr lang="en-US" sz="1400" dirty="0">
                <a:latin typeface="Arial" pitchFamily="31" charset="0"/>
              </a:rPr>
              <a:t>ITT-TLOVR = Intention to Treat-Time to Loss of Virologic Response. 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9854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Etravirine in Treatment Experienced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DUET-2: 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Lazzarin</a:t>
            </a:r>
            <a:r>
              <a:rPr lang="en-US" dirty="0">
                <a:latin typeface="Arial" pitchFamily="31" charset="0"/>
              </a:rPr>
              <a:t> A, et al. Lancet. </a:t>
            </a:r>
            <a:r>
              <a:rPr lang="en-US">
                <a:latin typeface="Arial" pitchFamily="31" charset="0"/>
              </a:rPr>
              <a:t>2007;370:39-48.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60016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treatment-experienced patients, treatment with TMC125 (etravirine) led to better virological suppression at week 24 than did placebo. The safety and tolerability profile of TMC125 (etravirine) was generally comparable with placebo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997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3440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46495</TotalTime>
  <Words>380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in Treatment Experienced DUET-2 (TMC125-C216)</vt:lpstr>
      <vt:lpstr>Etravirine in Treatment Experienced  DUET-2: Study Design</vt:lpstr>
      <vt:lpstr>Etravirine in Treatment Experienced  DUET-2: Results</vt:lpstr>
      <vt:lpstr>Etravirine in Treatment Experienced  DUET-2: Results</vt:lpstr>
      <vt:lpstr>Etravirine in Treatment Experienced  DUET-2: Results</vt:lpstr>
      <vt:lpstr>Etravirine in Treatment Experienced  DUET-2: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2096</cp:revision>
  <cp:lastPrinted>2008-02-05T14:34:24Z</cp:lastPrinted>
  <dcterms:created xsi:type="dcterms:W3CDTF">2010-11-28T05:36:22Z</dcterms:created>
  <dcterms:modified xsi:type="dcterms:W3CDTF">2020-02-21T19:25:05Z</dcterms:modified>
</cp:coreProperties>
</file>