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291" r:id="rId2"/>
    <p:sldId id="257" r:id="rId3"/>
    <p:sldId id="346" r:id="rId4"/>
    <p:sldId id="348" r:id="rId5"/>
    <p:sldId id="349" r:id="rId6"/>
    <p:sldId id="261" r:id="rId7"/>
    <p:sldId id="262" r:id="rId8"/>
    <p:sldId id="1124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8.9567308302888393E-2"/>
          <c:w val="0.83527692718965696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</c:v>
                </c:pt>
                <c:pt idx="1">
                  <c:v>HIV RNA 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74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5-0A48-8865-4781F76152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 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</c:v>
                </c:pt>
                <c:pt idx="1">
                  <c:v>HIV RNA 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51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45-0A48-8865-4781F76152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952036872"/>
        <c:axId val="1951770904"/>
      </c:barChart>
      <c:catAx>
        <c:axId val="1952036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517709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5177090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Patients (%)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54320987654321E-3"/>
              <c:y val="0.29707625362716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5203687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9.2682355497793693E-3"/>
          <c:w val="0.500564304461942"/>
          <c:h val="7.1941601049868797E-2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8.9567308302888393E-2"/>
          <c:w val="0.83527692718965696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≥3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47</c:v>
                </c:pt>
                <c:pt idx="1">
                  <c:v>59</c:v>
                </c:pt>
                <c:pt idx="2">
                  <c:v>68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D-E645-8B66-1E4D2328FB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 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1.1316741696017799E-16"/>
                  <c:y val="2.9868704700111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5D-E645-8B66-1E4D2328FB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≥3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61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D-E645-8B66-1E4D2328FB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51809512"/>
        <c:axId val="1952077096"/>
      </c:barChart>
      <c:catAx>
        <c:axId val="1951809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</a:t>
                </a:r>
                <a:r>
                  <a:rPr lang="en-US" sz="1600" baseline="0" dirty="0"/>
                  <a:t> of Active Background Antiretrovirals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52077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5207709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2592592592592605E-3"/>
              <c:y val="0.14183495447492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518095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9.2682355497793693E-3"/>
          <c:w val="0.500564304461942"/>
          <c:h val="7.1941601049868797E-2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8.9567308302888393E-2"/>
          <c:w val="0.83527692718965696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Reusing or Not Using Enfuvirtide</c:v>
                </c:pt>
                <c:pt idx="1">
                  <c:v>Using Enfuvirtide de novo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55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9-EF44-8CD7-4038A612D5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 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Reusing or Not Using Enfuvirtide</c:v>
                </c:pt>
                <c:pt idx="1">
                  <c:v>Using Enfuvirtide de novo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33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9-EF44-8CD7-4038A612D5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951479272"/>
        <c:axId val="1951482488"/>
      </c:barChart>
      <c:catAx>
        <c:axId val="1951479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514824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514824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54320987654321E-3"/>
              <c:y val="0.150719600596621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95147927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9.2682355497793693E-3"/>
          <c:w val="0.500564304461942"/>
          <c:h val="7.1941601049868797E-2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70393227873542"/>
          <c:y val="8.9567247438364681E-2"/>
          <c:w val="0.87857014494809804"/>
          <c:h val="0.68002620920040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6"/>
              <c:layout/>
              <c:spPr>
                <a:solidFill>
                  <a:sysClr val="window" lastClr="FFFFFF">
                    <a:alpha val="21000"/>
                  </a:sysClr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4BA-434B-A865-0C93B5B306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≥4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≥4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47</c:v>
                </c:pt>
                <c:pt idx="1">
                  <c:v>77</c:v>
                </c:pt>
                <c:pt idx="2">
                  <c:v>64</c:v>
                </c:pt>
                <c:pt idx="3">
                  <c:v>47</c:v>
                </c:pt>
                <c:pt idx="4">
                  <c:v>44</c:v>
                </c:pt>
                <c:pt idx="6">
                  <c:v>100</c:v>
                </c:pt>
                <c:pt idx="7">
                  <c:v>71</c:v>
                </c:pt>
                <c:pt idx="8">
                  <c:v>72</c:v>
                </c:pt>
                <c:pt idx="9">
                  <c:v>42</c:v>
                </c:pt>
                <c:pt idx="1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A-434B-A865-0C93B5B306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6"/>
              <c:layout/>
              <c:spPr>
                <a:noFill/>
              </c:spPr>
              <c:txPr>
                <a:bodyPr/>
                <a:lstStyle/>
                <a:p>
                  <a:pPr>
                    <a:defRPr sz="120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glow rad="38100">
                          <a:schemeClr val="bg1">
                            <a:alpha val="29000"/>
                          </a:schemeClr>
                        </a:glow>
                        <a:outerShdw blurRad="50800" dist="38100" dir="2700000" algn="tl" rotWithShape="0">
                          <a:schemeClr val="bg1">
                            <a:alpha val="79000"/>
                          </a:schemeClr>
                        </a:outerShdw>
                      </a:effectLst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BA-434B-A865-0C93B5B306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≥4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≥4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42</c:v>
                </c:pt>
                <c:pt idx="1">
                  <c:v>45</c:v>
                </c:pt>
                <c:pt idx="2">
                  <c:v>38</c:v>
                </c:pt>
                <c:pt idx="3">
                  <c:v>34</c:v>
                </c:pt>
                <c:pt idx="4">
                  <c:v>21</c:v>
                </c:pt>
                <c:pt idx="6">
                  <c:v>63</c:v>
                </c:pt>
                <c:pt idx="7">
                  <c:v>46</c:v>
                </c:pt>
                <c:pt idx="8">
                  <c:v>57</c:v>
                </c:pt>
                <c:pt idx="9">
                  <c:v>72</c:v>
                </c:pt>
                <c:pt idx="1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BA-434B-A865-0C93B5B306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841065096"/>
        <c:axId val="1841063144"/>
      </c:barChart>
      <c:catAx>
        <c:axId val="1841065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 of Baseline NNRTI Resistance-Associated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Mutations</a:t>
                </a:r>
              </a:p>
            </c:rich>
          </c:tx>
          <c:layout>
            <c:manualLayout>
              <c:xMode val="edge"/>
              <c:yMode val="edge"/>
              <c:x val="0.214065325167687"/>
              <c:y val="0.842564174205574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410631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4106314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4.6295902201414002E-3"/>
              <c:y val="0.15079551068195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18410650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078385472086302"/>
          <c:y val="3.0769620144000898E-4"/>
          <c:w val="0.53273143221962105"/>
          <c:h val="6.1581188208837803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Etravirine in Treatment Experienced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DUET-1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(TMC125-C206)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93ED4-6D45-0C41-BE6E-7DFEB605C3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411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04383" y="2979598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04383" y="357270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DUET-1: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Madruga</a:t>
            </a:r>
            <a:r>
              <a:rPr lang="en-US" dirty="0">
                <a:latin typeface="Arial" pitchFamily="31" charset="0"/>
              </a:rPr>
              <a:t> JV, et al. Lancet. 2007;370:29-38.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94900" y="2311068"/>
            <a:ext cx="3045180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200 mg BID + OBT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304)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94900" y="3886889"/>
            <a:ext cx="3045180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Placebo + OBT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308)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44442"/>
              </p:ext>
            </p:extLst>
          </p:nvPr>
        </p:nvGraphicFramePr>
        <p:xfrm>
          <a:off x="381000" y="1565254"/>
          <a:ext cx="4899849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DUET-1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controlled, double-blind, placebo-controlled phase 3 trial evaluating the long-term efficacy, tolerability, and safety of etravirine in treatment-experienced adults with HIV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612)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On stable ARV regimen for ≥8 weeks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5000 copies/mL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≥3 primary PI mutations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≥1 NNRTI resistance-associated mutation   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200 mg BID + OBT*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Placebo + OBT*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912168"/>
            <a:ext cx="489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*OBT = NRTIs, Darunavir/r, +/- Enfuvirtide  </a:t>
            </a:r>
          </a:p>
        </p:txBody>
      </p:sp>
    </p:spTree>
    <p:extLst>
      <p:ext uri="{BB962C8B-B14F-4D97-AF65-F5344CB8AC3E}">
        <p14:creationId xmlns:p14="http://schemas.microsoft.com/office/powerpoint/2010/main" val="99425271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DUET-1: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Madruga</a:t>
            </a:r>
            <a:r>
              <a:rPr lang="en-US" dirty="0">
                <a:latin typeface="Arial" pitchFamily="31" charset="0"/>
              </a:rPr>
              <a:t> JV, et al. Lancet. 2007;370:29-38.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rologic Response ( ITTTLOVR*)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205899"/>
              </p:ext>
            </p:extLst>
          </p:nvPr>
        </p:nvGraphicFramePr>
        <p:xfrm>
          <a:off x="457200" y="1917281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32528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31" charset="0"/>
              </a:rPr>
              <a:t>ITT-TLOVR = Intention to Treat-Time to Loss of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9294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170/304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8491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225/304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56094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119/308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05291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157/308</a:t>
            </a:r>
          </a:p>
        </p:txBody>
      </p:sp>
    </p:spTree>
    <p:extLst>
      <p:ext uri="{BB962C8B-B14F-4D97-AF65-F5344CB8AC3E}">
        <p14:creationId xmlns:p14="http://schemas.microsoft.com/office/powerpoint/2010/main" val="375140040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Lazzarin</a:t>
            </a:r>
            <a:r>
              <a:rPr lang="en-US" dirty="0">
                <a:latin typeface="Arial" pitchFamily="31" charset="0"/>
              </a:rPr>
              <a:t> A, et al. Lancet. 2007;370:39-48.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008964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124444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31" charset="0"/>
              </a:rPr>
              <a:t>ITT-TLOVR = Intention to Treat-Time to Loss of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4925" y="5078634"/>
            <a:ext cx="673607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21/45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8532" y="5078634"/>
            <a:ext cx="673607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4/46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7511" y="5078634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62/105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0881" y="5078634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23/95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5446" y="5078634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45/66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07039" y="5078634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57/93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12352" y="5078634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40/61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7365" y="5078634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32/49</a:t>
            </a:r>
          </a:p>
        </p:txBody>
      </p:sp>
    </p:spTree>
    <p:extLst>
      <p:ext uri="{BB962C8B-B14F-4D97-AF65-F5344CB8AC3E}">
        <p14:creationId xmlns:p14="http://schemas.microsoft.com/office/powerpoint/2010/main" val="254952256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DUET-1: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Madruga</a:t>
            </a:r>
            <a:r>
              <a:rPr lang="en-US" dirty="0">
                <a:latin typeface="Arial" pitchFamily="31" charset="0"/>
              </a:rPr>
              <a:t> JV, et al. Lancet. 2007;370:29-38.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rologic Response ( ITTTLOVR*)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060297"/>
              </p:ext>
            </p:extLst>
          </p:nvPr>
        </p:nvGraphicFramePr>
        <p:xfrm>
          <a:off x="457200" y="1917281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32528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31" charset="0"/>
              </a:rPr>
              <a:t>ITT-TLOVR = Intention to Treat-Time to Loss of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6269" y="5146307"/>
            <a:ext cx="947927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44/74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17014" y="5146307"/>
            <a:ext cx="947927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44/79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72178" y="5146307"/>
            <a:ext cx="947927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126/230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2923" y="5146307"/>
            <a:ext cx="947927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77/229</a:t>
            </a:r>
          </a:p>
        </p:txBody>
      </p:sp>
    </p:spTree>
    <p:extLst>
      <p:ext uri="{BB962C8B-B14F-4D97-AF65-F5344CB8AC3E}">
        <p14:creationId xmlns:p14="http://schemas.microsoft.com/office/powerpoint/2010/main" val="153376485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sz="66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66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DUET-1: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Madruga</a:t>
            </a:r>
            <a:r>
              <a:rPr lang="en-US" dirty="0">
                <a:latin typeface="Arial" pitchFamily="31" charset="0"/>
              </a:rPr>
              <a:t> JV, et al. Lancet. 2007;370:29-38.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972382"/>
              </p:ext>
            </p:extLst>
          </p:nvPr>
        </p:nvGraphicFramePr>
        <p:xfrm>
          <a:off x="341737" y="1828804"/>
          <a:ext cx="8458200" cy="426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277658" y="5829300"/>
            <a:ext cx="3669792" cy="307777"/>
          </a:xfrm>
          <a:prstGeom prst="rect">
            <a:avLst/>
          </a:prstGeom>
          <a:solidFill>
            <a:schemeClr val="tx1"/>
          </a:solidFill>
          <a:ln w="317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Re-using or Not Using Enfuvirtide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972353" y="5829300"/>
            <a:ext cx="3736846" cy="307777"/>
          </a:xfrm>
          <a:prstGeom prst="rect">
            <a:avLst/>
          </a:prstGeom>
          <a:solidFill>
            <a:srgbClr val="000000"/>
          </a:solidFill>
          <a:ln w="317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Using </a:t>
            </a:r>
            <a:r>
              <a:rPr lang="en-US" sz="1400" dirty="0" err="1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Enfuvirtide</a:t>
            </a:r>
            <a:r>
              <a:rPr lang="en-US" sz="14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de Novo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939137" y="2209800"/>
            <a:ext cx="0" cy="2892552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21514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DUET-1: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Madruga</a:t>
            </a:r>
            <a:r>
              <a:rPr lang="en-US" dirty="0">
                <a:latin typeface="Arial" pitchFamily="31" charset="0"/>
              </a:rPr>
              <a:t> JV, et al. Lancet. 2007;370:29-38.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688759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In treatment-experienced patients with NNRTI resistance, treatment with TMC125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(etravirine) 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achieved better virological suppression at week 24 than did placebo. The safety and tolerability profile of TMC125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etravirine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) 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was generally comparable with placebo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2634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8581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46486</TotalTime>
  <Words>430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Etravirine in Treatment Experienced DUET-1 (TMC125-C206)</vt:lpstr>
      <vt:lpstr>Etravirine in Treatment Experienced  DUET-1: Study Design</vt:lpstr>
      <vt:lpstr>Etravirine in Treatment Experienced  DUET-1: Results</vt:lpstr>
      <vt:lpstr>Etravirine in Treatment Experienced  DUET-2: Results</vt:lpstr>
      <vt:lpstr>Etravirine in Treatment Experienced  DUET-1: Results</vt:lpstr>
      <vt:lpstr>Etravirine in Treatment Experienced  DUET-1: Results</vt:lpstr>
      <vt:lpstr>Etravirine in Treatment Experienced  DUET-1: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2093</cp:revision>
  <cp:lastPrinted>2008-02-05T14:34:24Z</cp:lastPrinted>
  <dcterms:created xsi:type="dcterms:W3CDTF">2010-11-28T05:36:22Z</dcterms:created>
  <dcterms:modified xsi:type="dcterms:W3CDTF">2020-02-21T19:15:33Z</dcterms:modified>
</cp:coreProperties>
</file>