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112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70890444250001"/>
          <c:y val="0.104816102084364"/>
          <c:w val="0.85225223583163201"/>
          <c:h val="0.70118580241967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K103N </c:v>
                </c:pt>
                <c:pt idx="1">
                  <c:v>Y181C</c:v>
                </c:pt>
                <c:pt idx="2">
                  <c:v>K101E</c:v>
                </c:pt>
                <c:pt idx="3">
                  <c:v>G190A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42.4</c:v>
                </c:pt>
                <c:pt idx="1">
                  <c:v>20.3</c:v>
                </c:pt>
                <c:pt idx="2">
                  <c:v>16.899999999999999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0-C846-8EC6-EF47B3907A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(PI)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K103N </c:v>
                </c:pt>
                <c:pt idx="1">
                  <c:v>Y181C</c:v>
                </c:pt>
                <c:pt idx="2">
                  <c:v>K101E</c:v>
                </c:pt>
                <c:pt idx="3">
                  <c:v>G190A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57.9</c:v>
                </c:pt>
                <c:pt idx="1">
                  <c:v>17.5</c:v>
                </c:pt>
                <c:pt idx="2">
                  <c:v>8.8000000000000007</c:v>
                </c:pt>
                <c:pt idx="3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50-C846-8EC6-EF47B3907A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922262952"/>
        <c:axId val="1922262312"/>
      </c:barChart>
      <c:catAx>
        <c:axId val="1922262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</a:t>
                </a:r>
                <a:r>
                  <a:rPr lang="en-US" sz="1600" baseline="0" dirty="0"/>
                  <a:t> NNRTI Resistance Associated Mutations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24867903664819699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9222623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22262312"/>
        <c:scaling>
          <c:orientation val="minMax"/>
          <c:max val="8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 (%)</a:t>
                </a:r>
              </a:p>
            </c:rich>
          </c:tx>
          <c:layout>
            <c:manualLayout>
              <c:xMode val="edge"/>
              <c:yMode val="edge"/>
              <c:x val="1.54320987654321E-3"/>
              <c:y val="0.280000773589648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222629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34067026343929"/>
          <c:y val="0"/>
          <c:w val="0.42260668805288198"/>
          <c:h val="7.5120850359212704E-2"/>
        </c:manualLayout>
      </c:layout>
      <c:overlay val="0"/>
      <c:spPr>
        <a:solidFill>
          <a:schemeClr val="bg1"/>
        </a:solidFill>
        <a:ln w="12700" cmpd="sng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464032273744"/>
          <c:y val="8.6669269896426496E-2"/>
          <c:w val="0.82401744920773801"/>
          <c:h val="0.87733059750460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800 mg bid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75D-414C-8F40-C71C5AC536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75D-414C-8F40-C71C5AC5362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75D-414C-8F40-C71C5AC53624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5D-414C-8F40-C71C5AC53624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5D-414C-8F40-C71C5AC53624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5D-414C-8F40-C71C5AC53624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5D-414C-8F40-C71C5AC53624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5D-414C-8F40-C71C5AC53624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5D-414C-8F40-C71C5AC53624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5D-414C-8F40-C71C5AC53624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5D-414C-8F40-C71C5AC53624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5D-414C-8F40-C71C5AC53624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5D-414C-8F40-C71C5AC53624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5D-414C-8F40-C71C5AC53624}"/>
                </c:ext>
              </c:extLst>
            </c:dLbl>
            <c:numFmt formatCode="0.00" sourceLinked="0"/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12</c:v>
                </c:pt>
                <c:pt idx="1">
                  <c:v>Week 24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-1.39</c:v>
                </c:pt>
                <c:pt idx="1">
                  <c:v>-1.51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5D-414C-8F40-C71C5AC536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967C4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12</c:v>
                </c:pt>
                <c:pt idx="1">
                  <c:v>Week 24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-2.16</c:v>
                </c:pt>
                <c:pt idx="1">
                  <c:v>-2.13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5D-414C-8F40-C71C5AC536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22139080"/>
        <c:axId val="1922129496"/>
      </c:barChart>
      <c:catAx>
        <c:axId val="1922139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9221294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22129496"/>
        <c:scaling>
          <c:orientation val="minMax"/>
          <c:max val="0"/>
          <c:min val="-3.5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1.5308807697364799E-3"/>
              <c:y val="0.1463247415083349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22139080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69294634167199098"/>
          <c:y val="0.78495152825186798"/>
          <c:w val="0.27933399152851202"/>
          <c:h val="0.16525097767364899"/>
        </c:manualLayout>
      </c:layout>
      <c:overlay val="0"/>
      <c:spPr>
        <a:solidFill>
          <a:srgbClr val="FFFFFF"/>
        </a:solidFill>
        <a:ln>
          <a:solidFill>
            <a:srgbClr val="53385E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Etravirine versus Protease Inhibitor in ARV-Experienced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a typeface="ＭＳ Ｐゴシック" pitchFamily="31" charset="-128"/>
                <a:cs typeface="ＭＳ Ｐゴシック" pitchFamily="31" charset="-128"/>
              </a:rPr>
              <a:t>TMC 125-C227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EED01-2189-084A-ADEA-39B7FC4BC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2614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41535" y="289165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41535" y="3484764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</a:t>
            </a:r>
            <a:r>
              <a:rPr lang="en-US" sz="24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Protease Inhibitor in ARV-Experienced</a:t>
            </a:r>
            <a: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TMC125-C227: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Ruxrungtham</a:t>
            </a:r>
            <a:r>
              <a:rPr lang="en-US" dirty="0">
                <a:latin typeface="Arial" pitchFamily="31" charset="0"/>
              </a:rPr>
              <a:t> K, et al. HIV Med. 2008;9:883-96. 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57198" y="2223125"/>
            <a:ext cx="27926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800 mg bid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(old formulation*) 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+ 2 NRTIs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59)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57198" y="3798946"/>
            <a:ext cx="2792645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Investigator Selected Protease Inhibitor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+ 2 NRTIs 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57)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27858"/>
              </p:ext>
            </p:extLst>
          </p:nvPr>
        </p:nvGraphicFramePr>
        <p:xfrm>
          <a:off x="381000" y="1461125"/>
          <a:ext cx="4899849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TMC125-C227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controlled, open-label phase 2 trial evaluating the safety and efficacy of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etravirine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(formerly TMC125) in PI-naïve patients with NNRTI resistance 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116)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&gt;1,000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copies/mL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Documented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genotypic NNRTI resistance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PI naïve  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800 mg bid + 2NRTIs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Investigator-selected PI + 2NRTIs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715000"/>
            <a:ext cx="9162288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-107" charset="0"/>
                <a:ea typeface="Arial" pitchFamily="-107" charset="0"/>
                <a:cs typeface="Arial" pitchFamily="-107" charset="0"/>
              </a:rPr>
              <a:t>Note: </a:t>
            </a:r>
            <a:r>
              <a:rPr lang="en-US" sz="1400" dirty="0">
                <a:latin typeface="Arial" pitchFamily="31" charset="0"/>
              </a:rPr>
              <a:t>Old formulation of 800 mg bid equivalent to FDA-approved </a:t>
            </a:r>
            <a:r>
              <a:rPr lang="en-US" sz="1400" dirty="0" err="1">
                <a:latin typeface="Arial" pitchFamily="31" charset="0"/>
              </a:rPr>
              <a:t>etravirine</a:t>
            </a:r>
            <a:r>
              <a:rPr lang="en-US" sz="1400" dirty="0">
                <a:latin typeface="Arial" pitchFamily="31" charset="0"/>
              </a:rPr>
              <a:t> dose of 200 mg bid. Initial study planned for 48 weeks, but enrollment stopped prematurely and </a:t>
            </a:r>
            <a:r>
              <a:rPr lang="en-US" sz="1400" dirty="0" err="1">
                <a:latin typeface="Arial" pitchFamily="31" charset="0"/>
              </a:rPr>
              <a:t>etravirine</a:t>
            </a:r>
            <a:r>
              <a:rPr lang="en-US" sz="1400" dirty="0">
                <a:latin typeface="Arial" pitchFamily="31" charset="0"/>
              </a:rPr>
              <a:t> treatment discontinued after median 14.3 weeks due to suboptimal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237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</a:t>
            </a:r>
            <a:r>
              <a:rPr lang="en-US" sz="27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Protease Inhibitor in ARV-Experienced</a:t>
            </a:r>
            <a: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TMC125-C227: Study Design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Prevalence of Baseline NNRTI Resistance Mutations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Ruxrungtham K, et al. HIV Med. 2008;9:883-96.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23183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22712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Patients with Highly Resistant HIV</a:t>
            </a:r>
            <a:r>
              <a:rPr lang="en-US" sz="24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TMC125-C223: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Weeks 12 and 24: Change in HIV RNA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Ruxrungtham</a:t>
            </a:r>
            <a:r>
              <a:rPr lang="en-US" dirty="0">
                <a:latin typeface="Arial" pitchFamily="31" charset="0"/>
              </a:rPr>
              <a:t> K, et al. HIV Med. 2008;9:883-96.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096902"/>
              </p:ext>
            </p:extLst>
          </p:nvPr>
        </p:nvGraphicFramePr>
        <p:xfrm>
          <a:off x="461294" y="1905001"/>
          <a:ext cx="8221411" cy="411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910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</a:t>
            </a:r>
            <a:r>
              <a:rPr lang="en-US" sz="27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Protease Inhibitor in ARV-Experienced</a:t>
            </a:r>
            <a:r>
              <a:rPr lang="en-US" sz="27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TMC125-C227: Results</a:t>
            </a: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24: Mean Change of HIV RNA From Baseline (observed data)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Ruxrungtham K, et al. HIV Med. 2008;9:883-96.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000" y="1981200"/>
            <a:ext cx="8264142" cy="4419600"/>
            <a:chOff x="381000" y="1981200"/>
            <a:chExt cx="8264142" cy="4419600"/>
          </a:xfrm>
        </p:grpSpPr>
        <p:sp>
          <p:nvSpPr>
            <p:cNvPr id="122" name="Rectangle 121"/>
            <p:cNvSpPr/>
            <p:nvPr/>
          </p:nvSpPr>
          <p:spPr>
            <a:xfrm>
              <a:off x="1625601" y="2446193"/>
              <a:ext cx="6934200" cy="3124200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7236638" y="3017689"/>
              <a:ext cx="146299" cy="435861"/>
              <a:chOff x="7467603" y="1905000"/>
              <a:chExt cx="146299" cy="307848"/>
            </a:xfrm>
            <a:effectLst/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04"/>
            <p:cNvGrpSpPr/>
            <p:nvPr/>
          </p:nvGrpSpPr>
          <p:grpSpPr>
            <a:xfrm>
              <a:off x="8339667" y="3407835"/>
              <a:ext cx="146299" cy="504606"/>
              <a:chOff x="7467603" y="1905000"/>
              <a:chExt cx="146299" cy="307848"/>
            </a:xfrm>
            <a:effectLst/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08"/>
            <p:cNvGrpSpPr/>
            <p:nvPr/>
          </p:nvGrpSpPr>
          <p:grpSpPr>
            <a:xfrm>
              <a:off x="8331201" y="3982893"/>
              <a:ext cx="146299" cy="307839"/>
              <a:chOff x="7467603" y="1905000"/>
              <a:chExt cx="146299" cy="307848"/>
            </a:xfrm>
            <a:effectLst/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13"/>
            <p:cNvGrpSpPr/>
            <p:nvPr/>
          </p:nvGrpSpPr>
          <p:grpSpPr>
            <a:xfrm>
              <a:off x="7234770" y="4055033"/>
              <a:ext cx="146299" cy="280413"/>
              <a:chOff x="7467603" y="1905000"/>
              <a:chExt cx="146299" cy="307848"/>
            </a:xfrm>
            <a:effectLst/>
          </p:grpSpPr>
          <p:cxnSp>
            <p:nvCxnSpPr>
              <p:cNvPr id="115" name="Straight Connector 114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17"/>
            <p:cNvGrpSpPr/>
            <p:nvPr/>
          </p:nvGrpSpPr>
          <p:grpSpPr>
            <a:xfrm>
              <a:off x="6121401" y="4100416"/>
              <a:ext cx="154766" cy="262124"/>
              <a:chOff x="7467603" y="1905000"/>
              <a:chExt cx="154766" cy="307849"/>
            </a:xfrm>
            <a:effectLst/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476070" y="2204826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7390674" y="2058131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21"/>
            <p:cNvGrpSpPr/>
            <p:nvPr/>
          </p:nvGrpSpPr>
          <p:grpSpPr>
            <a:xfrm>
              <a:off x="4982634" y="4037928"/>
              <a:ext cx="146299" cy="207259"/>
              <a:chOff x="7467603" y="1905000"/>
              <a:chExt cx="146299" cy="307848"/>
            </a:xfrm>
            <a:effectLst/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25"/>
            <p:cNvGrpSpPr/>
            <p:nvPr/>
          </p:nvGrpSpPr>
          <p:grpSpPr>
            <a:xfrm>
              <a:off x="3841502" y="3915159"/>
              <a:ext cx="146299" cy="179826"/>
              <a:chOff x="7467603" y="1905000"/>
              <a:chExt cx="146299" cy="307848"/>
            </a:xfrm>
            <a:effectLst/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33"/>
            <p:cNvGrpSpPr/>
            <p:nvPr/>
          </p:nvGrpSpPr>
          <p:grpSpPr>
            <a:xfrm>
              <a:off x="4982634" y="3394455"/>
              <a:ext cx="146299" cy="326128"/>
              <a:chOff x="7467603" y="1905000"/>
              <a:chExt cx="146299" cy="307848"/>
            </a:xfrm>
            <a:effectLst/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7"/>
            <p:cNvGrpSpPr/>
            <p:nvPr/>
          </p:nvGrpSpPr>
          <p:grpSpPr>
            <a:xfrm>
              <a:off x="6112935" y="3140803"/>
              <a:ext cx="146299" cy="426710"/>
              <a:chOff x="7467603" y="1905000"/>
              <a:chExt cx="146299" cy="307848"/>
            </a:xfrm>
            <a:effectLst/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5"/>
            <p:cNvGrpSpPr/>
            <p:nvPr/>
          </p:nvGrpSpPr>
          <p:grpSpPr>
            <a:xfrm>
              <a:off x="3845735" y="3561766"/>
              <a:ext cx="146299" cy="280408"/>
              <a:chOff x="7467603" y="1905000"/>
              <a:chExt cx="146299" cy="307848"/>
            </a:xfrm>
            <a:effectLst/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49"/>
            <p:cNvGrpSpPr/>
            <p:nvPr/>
          </p:nvGrpSpPr>
          <p:grpSpPr>
            <a:xfrm>
              <a:off x="2686051" y="3534832"/>
              <a:ext cx="164587" cy="138682"/>
              <a:chOff x="7467603" y="1905000"/>
              <a:chExt cx="146299" cy="307848"/>
            </a:xfrm>
            <a:effectLst/>
          </p:grpSpPr>
          <p:cxnSp>
            <p:nvCxnSpPr>
              <p:cNvPr id="151" name="Straight Connector 150"/>
              <p:cNvCxnSpPr/>
              <p:nvPr/>
            </p:nvCxnSpPr>
            <p:spPr>
              <a:xfrm>
                <a:off x="7467603" y="1905000"/>
                <a:ext cx="146299" cy="1587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53"/>
            <p:cNvGrpSpPr/>
            <p:nvPr/>
          </p:nvGrpSpPr>
          <p:grpSpPr>
            <a:xfrm>
              <a:off x="2690284" y="3695719"/>
              <a:ext cx="164587" cy="134098"/>
              <a:chOff x="7467603" y="1905000"/>
              <a:chExt cx="146299" cy="307848"/>
            </a:xfrm>
            <a:effectLst/>
          </p:grpSpPr>
          <p:cxnSp>
            <p:nvCxnSpPr>
              <p:cNvPr id="155" name="Straight Connector 154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57"/>
            <p:cNvGrpSpPr/>
            <p:nvPr/>
          </p:nvGrpSpPr>
          <p:grpSpPr>
            <a:xfrm>
              <a:off x="2130939" y="3336254"/>
              <a:ext cx="164587" cy="168946"/>
              <a:chOff x="7467603" y="1905000"/>
              <a:chExt cx="146299" cy="307848"/>
            </a:xfrm>
            <a:effectLst/>
          </p:grpSpPr>
          <p:cxnSp>
            <p:nvCxnSpPr>
              <p:cNvPr id="159" name="Straight Connector 158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65"/>
            <p:cNvGrpSpPr/>
            <p:nvPr/>
          </p:nvGrpSpPr>
          <p:grpSpPr>
            <a:xfrm>
              <a:off x="2137834" y="3497118"/>
              <a:ext cx="164587" cy="124953"/>
              <a:chOff x="7467603" y="1905000"/>
              <a:chExt cx="146299" cy="307848"/>
            </a:xfrm>
            <a:effectLst/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69"/>
            <p:cNvGrpSpPr/>
            <p:nvPr/>
          </p:nvGrpSpPr>
          <p:grpSpPr>
            <a:xfrm>
              <a:off x="1831977" y="3032512"/>
              <a:ext cx="164587" cy="143241"/>
              <a:chOff x="7467603" y="1905000"/>
              <a:chExt cx="146299" cy="307848"/>
            </a:xfrm>
            <a:effectLst/>
          </p:grpSpPr>
          <p:cxnSp>
            <p:nvCxnSpPr>
              <p:cNvPr id="171" name="Straight Connector 170"/>
              <p:cNvCxnSpPr/>
              <p:nvPr/>
            </p:nvCxnSpPr>
            <p:spPr>
              <a:xfrm>
                <a:off x="7467603" y="19050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7467603" y="2209800"/>
                <a:ext cx="146299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>
                <a:off x="7390670" y="2058130"/>
                <a:ext cx="307848" cy="1588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Freeform 93"/>
            <p:cNvSpPr/>
            <p:nvPr/>
          </p:nvSpPr>
          <p:spPr>
            <a:xfrm>
              <a:off x="1612901" y="2490643"/>
              <a:ext cx="6819900" cy="1758950"/>
            </a:xfrm>
            <a:custGeom>
              <a:avLst/>
              <a:gdLst>
                <a:gd name="connsiteX0" fmla="*/ 0 w 6819900"/>
                <a:gd name="connsiteY0" fmla="*/ 0 h 1758950"/>
                <a:gd name="connsiteX1" fmla="*/ 323850 w 6819900"/>
                <a:gd name="connsiteY1" fmla="*/ 723900 h 1758950"/>
                <a:gd name="connsiteX2" fmla="*/ 584200 w 6819900"/>
                <a:gd name="connsiteY2" fmla="*/ 1079500 h 1758950"/>
                <a:gd name="connsiteX3" fmla="*/ 1187450 w 6819900"/>
                <a:gd name="connsiteY3" fmla="*/ 1276350 h 1758950"/>
                <a:gd name="connsiteX4" fmla="*/ 2324100 w 6819900"/>
                <a:gd name="connsiteY4" fmla="*/ 1536700 h 1758950"/>
                <a:gd name="connsiteX5" fmla="*/ 3448050 w 6819900"/>
                <a:gd name="connsiteY5" fmla="*/ 1651000 h 1758950"/>
                <a:gd name="connsiteX6" fmla="*/ 4584700 w 6819900"/>
                <a:gd name="connsiteY6" fmla="*/ 1758950 h 1758950"/>
                <a:gd name="connsiteX7" fmla="*/ 5695950 w 6819900"/>
                <a:gd name="connsiteY7" fmla="*/ 1720850 h 1758950"/>
                <a:gd name="connsiteX8" fmla="*/ 6819900 w 6819900"/>
                <a:gd name="connsiteY8" fmla="*/ 1651000 h 1758950"/>
                <a:gd name="connsiteX9" fmla="*/ 6819900 w 6819900"/>
                <a:gd name="connsiteY9" fmla="*/ 1651000 h 175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19900" h="1758950">
                  <a:moveTo>
                    <a:pt x="0" y="0"/>
                  </a:moveTo>
                  <a:lnTo>
                    <a:pt x="323850" y="723900"/>
                  </a:lnTo>
                  <a:lnTo>
                    <a:pt x="584200" y="1079500"/>
                  </a:lnTo>
                  <a:lnTo>
                    <a:pt x="1187450" y="1276350"/>
                  </a:lnTo>
                  <a:lnTo>
                    <a:pt x="2324100" y="1536700"/>
                  </a:lnTo>
                  <a:lnTo>
                    <a:pt x="3448050" y="1651000"/>
                  </a:lnTo>
                  <a:lnTo>
                    <a:pt x="4584700" y="1758950"/>
                  </a:lnTo>
                  <a:lnTo>
                    <a:pt x="5695950" y="1720850"/>
                  </a:lnTo>
                  <a:lnTo>
                    <a:pt x="6819900" y="1651000"/>
                  </a:lnTo>
                  <a:lnTo>
                    <a:pt x="6819900" y="1651000"/>
                  </a:lnTo>
                </a:path>
              </a:pathLst>
            </a:custGeom>
            <a:ln w="158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619251" y="2471593"/>
              <a:ext cx="6807200" cy="1238250"/>
            </a:xfrm>
            <a:custGeom>
              <a:avLst/>
              <a:gdLst>
                <a:gd name="connsiteX0" fmla="*/ 0 w 6807200"/>
                <a:gd name="connsiteY0" fmla="*/ 0 h 1238250"/>
                <a:gd name="connsiteX1" fmla="*/ 292100 w 6807200"/>
                <a:gd name="connsiteY1" fmla="*/ 647700 h 1238250"/>
                <a:gd name="connsiteX2" fmla="*/ 584200 w 6807200"/>
                <a:gd name="connsiteY2" fmla="*/ 977900 h 1238250"/>
                <a:gd name="connsiteX3" fmla="*/ 1155700 w 6807200"/>
                <a:gd name="connsiteY3" fmla="*/ 1168400 h 1238250"/>
                <a:gd name="connsiteX4" fmla="*/ 2292350 w 6807200"/>
                <a:gd name="connsiteY4" fmla="*/ 1238250 h 1238250"/>
                <a:gd name="connsiteX5" fmla="*/ 3422650 w 6807200"/>
                <a:gd name="connsiteY5" fmla="*/ 1104900 h 1238250"/>
                <a:gd name="connsiteX6" fmla="*/ 4578350 w 6807200"/>
                <a:gd name="connsiteY6" fmla="*/ 901700 h 1238250"/>
                <a:gd name="connsiteX7" fmla="*/ 5689600 w 6807200"/>
                <a:gd name="connsiteY7" fmla="*/ 768350 h 1238250"/>
                <a:gd name="connsiteX8" fmla="*/ 6807200 w 6807200"/>
                <a:gd name="connsiteY8" fmla="*/ 117475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7200" h="1238250">
                  <a:moveTo>
                    <a:pt x="0" y="0"/>
                  </a:moveTo>
                  <a:lnTo>
                    <a:pt x="292100" y="647700"/>
                  </a:lnTo>
                  <a:lnTo>
                    <a:pt x="584200" y="977900"/>
                  </a:lnTo>
                  <a:lnTo>
                    <a:pt x="1155700" y="1168400"/>
                  </a:lnTo>
                  <a:lnTo>
                    <a:pt x="2292350" y="1238250"/>
                  </a:lnTo>
                  <a:lnTo>
                    <a:pt x="3422650" y="1104900"/>
                  </a:lnTo>
                  <a:lnTo>
                    <a:pt x="4578350" y="901700"/>
                  </a:lnTo>
                  <a:lnTo>
                    <a:pt x="5689600" y="768350"/>
                  </a:lnTo>
                  <a:lnTo>
                    <a:pt x="6807200" y="1174750"/>
                  </a:lnTo>
                </a:path>
              </a:pathLst>
            </a:custGeom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608677" y="5570393"/>
              <a:ext cx="6803108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494037" y="3263755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94037" y="2484290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494037" y="4040572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494037" y="4799927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94037" y="5566160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>
              <a:off x="1562185" y="5615998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>
              <a:off x="2729540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>
              <a:off x="3851375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>
              <a:off x="4994375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>
              <a:off x="6128909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>
              <a:off x="7265031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>
              <a:off x="8347175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>
            <a:xfrm>
              <a:off x="2548468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4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683001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8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826001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12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397001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959860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16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102860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20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8178801" y="5688925"/>
              <a:ext cx="466341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24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394199" y="6086856"/>
              <a:ext cx="11430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b="1" dirty="0">
                  <a:solidFill>
                    <a:schemeClr val="tx1"/>
                  </a:solidFill>
                  <a:latin typeface="Arial" pitchFamily="31" charset="0"/>
                </a:rPr>
                <a:t>Week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994494" y="5417993"/>
              <a:ext cx="6096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-4.0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994494" y="4639059"/>
              <a:ext cx="6096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-3.0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94494" y="3860128"/>
              <a:ext cx="6096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-2.0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994494" y="3072727"/>
              <a:ext cx="6096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-1.0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113029" y="2319191"/>
              <a:ext cx="6096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0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 rot="16200000">
              <a:off x="-836676" y="3808476"/>
              <a:ext cx="2901696" cy="4663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b="1" dirty="0">
                  <a:solidFill>
                    <a:schemeClr val="tx1"/>
                  </a:solidFill>
                  <a:latin typeface="Arial" pitchFamily="31" charset="0"/>
                </a:rPr>
                <a:t>Mean change in plasma viral load (log</a:t>
              </a:r>
              <a:r>
                <a:rPr lang="en-US" sz="1400" b="1" baseline="-25000" dirty="0">
                  <a:solidFill>
                    <a:schemeClr val="tx1"/>
                  </a:solidFill>
                  <a:latin typeface="Arial" pitchFamily="31" charset="0"/>
                </a:rPr>
                <a:t>10</a:t>
              </a:r>
              <a:r>
                <a:rPr lang="en-US" sz="1400" b="1" dirty="0">
                  <a:solidFill>
                    <a:schemeClr val="tx1"/>
                  </a:solidFill>
                  <a:latin typeface="Arial" pitchFamily="31" charset="0"/>
                </a:rPr>
                <a:t> copies/mL  [±SE]) </a:t>
              </a:r>
            </a:p>
          </p:txBody>
        </p:sp>
        <p:sp>
          <p:nvSpPr>
            <p:cNvPr id="73" name="Rectangle 72"/>
            <p:cNvSpPr>
              <a:spLocks noChangeAspect="1"/>
            </p:cNvSpPr>
            <p:nvPr/>
          </p:nvSpPr>
          <p:spPr>
            <a:xfrm>
              <a:off x="2713866" y="3560914"/>
              <a:ext cx="115821" cy="115821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>
              <a:spLocks/>
            </p:cNvSpPr>
            <p:nvPr/>
          </p:nvSpPr>
          <p:spPr>
            <a:xfrm>
              <a:off x="2162176" y="3357716"/>
              <a:ext cx="106678" cy="134112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>
              <a:spLocks/>
            </p:cNvSpPr>
            <p:nvPr/>
          </p:nvSpPr>
          <p:spPr>
            <a:xfrm>
              <a:off x="3863508" y="3654045"/>
              <a:ext cx="115821" cy="115821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>
              <a:spLocks/>
            </p:cNvSpPr>
            <p:nvPr/>
          </p:nvSpPr>
          <p:spPr>
            <a:xfrm>
              <a:off x="4998725" y="3496062"/>
              <a:ext cx="115821" cy="115819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>
              <a:spLocks/>
            </p:cNvSpPr>
            <p:nvPr/>
          </p:nvSpPr>
          <p:spPr>
            <a:xfrm>
              <a:off x="6137492" y="3314031"/>
              <a:ext cx="115821" cy="115819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>
              <a:spLocks/>
            </p:cNvSpPr>
            <p:nvPr/>
          </p:nvSpPr>
          <p:spPr>
            <a:xfrm>
              <a:off x="7259321" y="3203960"/>
              <a:ext cx="115821" cy="115819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>
              <a:spLocks/>
            </p:cNvSpPr>
            <p:nvPr/>
          </p:nvSpPr>
          <p:spPr>
            <a:xfrm>
              <a:off x="8358636" y="3596821"/>
              <a:ext cx="115821" cy="115819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>
              <a:spLocks noChangeAspect="1"/>
            </p:cNvSpPr>
            <p:nvPr/>
          </p:nvSpPr>
          <p:spPr>
            <a:xfrm>
              <a:off x="1562102" y="2421853"/>
              <a:ext cx="115821" cy="115821"/>
            </a:xfrm>
            <a:prstGeom prst="rect">
              <a:avLst/>
            </a:prstGeom>
            <a:gradFill flip="none" rotWithShape="1">
              <a:gsLst>
                <a:gs pos="0">
                  <a:srgbClr val="285078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rgbClr val="002853"/>
                  </a:gs>
                  <a:gs pos="100000">
                    <a:schemeClr val="accent5">
                      <a:lumMod val="50000"/>
                    </a:schemeClr>
                  </a:gs>
                </a:gsLst>
                <a:lin ang="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>
              <a:spLocks noChangeAspect="1"/>
            </p:cNvSpPr>
            <p:nvPr/>
          </p:nvSpPr>
          <p:spPr>
            <a:xfrm>
              <a:off x="1858435" y="3074082"/>
              <a:ext cx="115820" cy="115820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>
              <a:spLocks/>
            </p:cNvSpPr>
            <p:nvPr/>
          </p:nvSpPr>
          <p:spPr>
            <a:xfrm>
              <a:off x="1858434" y="3138343"/>
              <a:ext cx="115819" cy="115819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>
              <a:spLocks/>
            </p:cNvSpPr>
            <p:nvPr/>
          </p:nvSpPr>
          <p:spPr>
            <a:xfrm>
              <a:off x="7255934" y="4151388"/>
              <a:ext cx="115821" cy="115819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>
              <a:spLocks/>
            </p:cNvSpPr>
            <p:nvPr/>
          </p:nvSpPr>
          <p:spPr>
            <a:xfrm>
              <a:off x="8351526" y="4081619"/>
              <a:ext cx="115819" cy="115816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>
              <a:spLocks/>
            </p:cNvSpPr>
            <p:nvPr/>
          </p:nvSpPr>
          <p:spPr>
            <a:xfrm>
              <a:off x="6141725" y="4183896"/>
              <a:ext cx="115821" cy="115819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>
              <a:spLocks/>
            </p:cNvSpPr>
            <p:nvPr/>
          </p:nvSpPr>
          <p:spPr>
            <a:xfrm>
              <a:off x="5003799" y="4084496"/>
              <a:ext cx="115821" cy="115819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>
              <a:spLocks/>
            </p:cNvSpPr>
            <p:nvPr/>
          </p:nvSpPr>
          <p:spPr>
            <a:xfrm>
              <a:off x="3856579" y="3944796"/>
              <a:ext cx="115819" cy="115816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>
              <a:spLocks/>
            </p:cNvSpPr>
            <p:nvPr/>
          </p:nvSpPr>
          <p:spPr>
            <a:xfrm>
              <a:off x="2714627" y="3709843"/>
              <a:ext cx="115819" cy="118871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>
            <a:xfrm>
              <a:off x="2167468" y="3495599"/>
              <a:ext cx="115819" cy="115819"/>
            </a:xfrm>
            <a:prstGeom prst="rect">
              <a:avLst/>
            </a:prstGeom>
            <a:solidFill>
              <a:srgbClr val="AC9B7A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248150" y="1988993"/>
              <a:ext cx="20574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Etravirine 800 mg bid (old formulation)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6831838" y="2058843"/>
              <a:ext cx="152400" cy="1588"/>
            </a:xfrm>
            <a:prstGeom prst="line">
              <a:avLst/>
            </a:prstGeom>
            <a:ln w="19050" cap="flat" cmpd="sng" algn="ctr">
              <a:solidFill>
                <a:srgbClr val="4B3E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>
              <a:spLocks noChangeAspect="1"/>
            </p:cNvSpPr>
            <p:nvPr/>
          </p:nvSpPr>
          <p:spPr>
            <a:xfrm>
              <a:off x="6723888" y="1988993"/>
              <a:ext cx="134112" cy="134112"/>
            </a:xfrm>
            <a:prstGeom prst="rect">
              <a:avLst/>
            </a:prstGeom>
            <a:solidFill>
              <a:srgbClr val="AC9B7A"/>
            </a:solidFill>
            <a:ln>
              <a:solidFill>
                <a:srgbClr val="4B3E2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>
              <a:spLocks noChangeAspect="1"/>
            </p:cNvSpPr>
            <p:nvPr/>
          </p:nvSpPr>
          <p:spPr>
            <a:xfrm>
              <a:off x="6952488" y="1988993"/>
              <a:ext cx="134112" cy="134112"/>
            </a:xfrm>
            <a:prstGeom prst="rect">
              <a:avLst/>
            </a:prstGeom>
            <a:solidFill>
              <a:srgbClr val="AC9B7A"/>
            </a:solidFill>
            <a:ln>
              <a:solidFill>
                <a:srgbClr val="4B3E2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4064000" y="2058843"/>
              <a:ext cx="152400" cy="1588"/>
            </a:xfrm>
            <a:prstGeom prst="line">
              <a:avLst/>
            </a:prstGeom>
            <a:ln w="19050" cap="flat" cmpd="sng" algn="ctr">
              <a:solidFill>
                <a:srgbClr val="00285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>
              <a:spLocks noChangeAspect="1"/>
            </p:cNvSpPr>
            <p:nvPr/>
          </p:nvSpPr>
          <p:spPr>
            <a:xfrm>
              <a:off x="3962400" y="1988993"/>
              <a:ext cx="134112" cy="134112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ectangle 176"/>
            <p:cNvSpPr>
              <a:spLocks noChangeAspect="1"/>
            </p:cNvSpPr>
            <p:nvPr/>
          </p:nvSpPr>
          <p:spPr>
            <a:xfrm>
              <a:off x="4191000" y="1988993"/>
              <a:ext cx="134112" cy="134112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306314" y="1981200"/>
              <a:ext cx="2304286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Control</a:t>
              </a:r>
              <a:b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</a:br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(investigator selected PI)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49650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</a:t>
            </a:r>
            <a:r>
              <a:rPr lang="en-US" sz="27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Protease Inhibitor in ARV-Experienced</a:t>
            </a:r>
            <a: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TMC125-C227: Results</a:t>
            </a: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24: Proportion of Patients with HIV RNA Less than 50 copies/mL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Ruxrungtham K, et al. HIV Med. 2008;9:883-96.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4256" y="1987276"/>
            <a:ext cx="8162544" cy="4261124"/>
            <a:chOff x="524256" y="1987276"/>
            <a:chExt cx="8162544" cy="4261124"/>
          </a:xfrm>
        </p:grpSpPr>
        <p:cxnSp>
          <p:nvCxnSpPr>
            <p:cNvPr id="41" name="Straight Connector 40"/>
            <p:cNvCxnSpPr/>
            <p:nvPr/>
          </p:nvCxnSpPr>
          <p:spPr>
            <a:xfrm rot="5400000">
              <a:off x="60674" y="4026464"/>
              <a:ext cx="310286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608677" y="5570393"/>
              <a:ext cx="6803108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1494037" y="2484290"/>
              <a:ext cx="118864" cy="3083458"/>
              <a:chOff x="1494037" y="2484290"/>
              <a:chExt cx="118864" cy="3083458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1494037" y="3263755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494037" y="2484290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494037" y="4040572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494037" y="4799927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494037" y="5566160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16200000">
              <a:off x="2729540" y="5629031"/>
              <a:ext cx="118864" cy="1588"/>
            </a:xfrm>
            <a:prstGeom prst="lin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1608669" y="5557360"/>
              <a:ext cx="6798732" cy="131897"/>
              <a:chOff x="1608669" y="5557360"/>
              <a:chExt cx="6798732" cy="131897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6200000">
                <a:off x="1550031" y="5615998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>
                <a:off x="3851375" y="5629031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>
                <a:off x="4994375" y="5629031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>
                <a:off x="6128909" y="5629031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7265031" y="5629031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>
                <a:off x="8347175" y="5629031"/>
                <a:ext cx="118864" cy="1588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1380067" y="5688925"/>
              <a:ext cx="7265075" cy="313944"/>
              <a:chOff x="1380067" y="5688925"/>
              <a:chExt cx="7265075" cy="313944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2548468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4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3683001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8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4826001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12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380067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5959860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16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7102860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20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8178801" y="5688925"/>
                <a:ext cx="466341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24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</p:grpSp>
        <p:sp>
          <p:nvSpPr>
            <p:cNvPr id="65" name="Rounded Rectangle 64"/>
            <p:cNvSpPr/>
            <p:nvPr/>
          </p:nvSpPr>
          <p:spPr>
            <a:xfrm>
              <a:off x="4394199" y="5934456"/>
              <a:ext cx="11430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Week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 rot="16200000">
              <a:off x="-955550" y="3782740"/>
              <a:ext cx="3425955" cy="4663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b="1" dirty="0">
                  <a:solidFill>
                    <a:schemeClr val="tx1"/>
                  </a:solidFill>
                  <a:latin typeface="Arial" pitchFamily="31" charset="0"/>
                </a:rPr>
                <a:t>Patients with HIV RNA &lt; 50 copies/mL 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324350" y="1988993"/>
              <a:ext cx="2057400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Etravirine 800 mg bid (old formulation)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613447" y="2484155"/>
              <a:ext cx="6934200" cy="3086238"/>
            </a:xfrm>
            <a:prstGeom prst="rect">
              <a:avLst/>
            </a:prstGeom>
            <a:solidFill>
              <a:srgbClr val="F2F2F2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 cmpd="sng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6908038" y="2058843"/>
              <a:ext cx="152400" cy="1588"/>
            </a:xfrm>
            <a:prstGeom prst="line">
              <a:avLst/>
            </a:prstGeom>
            <a:ln w="19050" cap="flat" cmpd="sng" algn="ctr">
              <a:solidFill>
                <a:srgbClr val="4B3E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>
              <a:spLocks noChangeAspect="1"/>
            </p:cNvSpPr>
            <p:nvPr/>
          </p:nvSpPr>
          <p:spPr>
            <a:xfrm>
              <a:off x="7028688" y="1988993"/>
              <a:ext cx="134112" cy="134112"/>
            </a:xfrm>
            <a:prstGeom prst="rect">
              <a:avLst/>
            </a:prstGeom>
            <a:solidFill>
              <a:srgbClr val="AC9B7A"/>
            </a:solidFill>
            <a:ln>
              <a:solidFill>
                <a:srgbClr val="4B3E2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4140200" y="2058843"/>
              <a:ext cx="152400" cy="1588"/>
            </a:xfrm>
            <a:prstGeom prst="line">
              <a:avLst/>
            </a:prstGeom>
            <a:ln w="19050" cap="flat" cmpd="sng" algn="ctr">
              <a:solidFill>
                <a:srgbClr val="00285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>
              <a:spLocks noChangeAspect="1"/>
            </p:cNvSpPr>
            <p:nvPr/>
          </p:nvSpPr>
          <p:spPr>
            <a:xfrm>
              <a:off x="4038600" y="1988993"/>
              <a:ext cx="134112" cy="134112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ectangle 176"/>
            <p:cNvSpPr>
              <a:spLocks noChangeAspect="1"/>
            </p:cNvSpPr>
            <p:nvPr/>
          </p:nvSpPr>
          <p:spPr>
            <a:xfrm>
              <a:off x="4267200" y="1988993"/>
              <a:ext cx="134112" cy="134112"/>
            </a:xfrm>
            <a:prstGeom prst="rect">
              <a:avLst/>
            </a:prstGeom>
            <a:solidFill>
              <a:srgbClr val="256EC4"/>
            </a:solidFill>
            <a:ln>
              <a:solidFill>
                <a:srgbClr val="00285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382514" y="1987276"/>
              <a:ext cx="2304286" cy="31394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Control</a:t>
              </a:r>
              <a:b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</a:br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(investigator selected PI)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  <p:sp>
          <p:nvSpPr>
            <p:cNvPr id="178" name="Rectangle 177"/>
            <p:cNvSpPr>
              <a:spLocks noChangeAspect="1"/>
            </p:cNvSpPr>
            <p:nvPr/>
          </p:nvSpPr>
          <p:spPr>
            <a:xfrm>
              <a:off x="6800088" y="1988993"/>
              <a:ext cx="134112" cy="134112"/>
            </a:xfrm>
            <a:prstGeom prst="rect">
              <a:avLst/>
            </a:prstGeom>
            <a:solidFill>
              <a:srgbClr val="AC9B7A"/>
            </a:solidFill>
            <a:ln>
              <a:solidFill>
                <a:srgbClr val="4B3E2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024461" y="2319868"/>
              <a:ext cx="609600" cy="3412069"/>
              <a:chOff x="939801" y="2319868"/>
              <a:chExt cx="609600" cy="3412069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939801" y="5417993"/>
                <a:ext cx="609600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939801" y="4639059"/>
                <a:ext cx="609600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20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939801" y="3885529"/>
                <a:ext cx="609600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40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939801" y="3106595"/>
                <a:ext cx="609600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60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939801" y="2319868"/>
                <a:ext cx="609600" cy="313944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93763"/>
                <a:r>
                  <a:rPr lang="en-US" sz="1400" dirty="0">
                    <a:solidFill>
                      <a:schemeClr val="tx1"/>
                    </a:solidFill>
                    <a:latin typeface="Arial" pitchFamily="31" charset="0"/>
                  </a:rPr>
                  <a:t>80</a:t>
                </a:r>
                <a:endParaRPr lang="en-US" sz="1400" b="1" dirty="0">
                  <a:solidFill>
                    <a:schemeClr val="tx1"/>
                  </a:solidFill>
                  <a:latin typeface="Arial" pitchFamily="31" charset="0"/>
                </a:endParaRPr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1621367" y="4140200"/>
              <a:ext cx="6790266" cy="1418167"/>
            </a:xfrm>
            <a:custGeom>
              <a:avLst/>
              <a:gdLst>
                <a:gd name="connsiteX0" fmla="*/ 0 w 6790266"/>
                <a:gd name="connsiteY0" fmla="*/ 1418167 h 1418167"/>
                <a:gd name="connsiteX1" fmla="*/ 266700 w 6790266"/>
                <a:gd name="connsiteY1" fmla="*/ 1367367 h 1418167"/>
                <a:gd name="connsiteX2" fmla="*/ 1155700 w 6790266"/>
                <a:gd name="connsiteY2" fmla="*/ 876300 h 1418167"/>
                <a:gd name="connsiteX3" fmla="*/ 2286000 w 6790266"/>
                <a:gd name="connsiteY3" fmla="*/ 292100 h 1418167"/>
                <a:gd name="connsiteX4" fmla="*/ 3424766 w 6790266"/>
                <a:gd name="connsiteY4" fmla="*/ 482600 h 1418167"/>
                <a:gd name="connsiteX5" fmla="*/ 4550833 w 6790266"/>
                <a:gd name="connsiteY5" fmla="*/ 342900 h 1418167"/>
                <a:gd name="connsiteX6" fmla="*/ 6790266 w 6790266"/>
                <a:gd name="connsiteY6" fmla="*/ 0 h 141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0266" h="1418167">
                  <a:moveTo>
                    <a:pt x="0" y="1418167"/>
                  </a:moveTo>
                  <a:lnTo>
                    <a:pt x="266700" y="1367367"/>
                  </a:lnTo>
                  <a:lnTo>
                    <a:pt x="1155700" y="876300"/>
                  </a:lnTo>
                  <a:lnTo>
                    <a:pt x="2286000" y="292100"/>
                  </a:lnTo>
                  <a:lnTo>
                    <a:pt x="3424766" y="482600"/>
                  </a:lnTo>
                  <a:lnTo>
                    <a:pt x="4550833" y="342900"/>
                  </a:lnTo>
                  <a:lnTo>
                    <a:pt x="6790266" y="0"/>
                  </a:lnTo>
                </a:path>
              </a:pathLst>
            </a:custGeom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621367" y="2976033"/>
              <a:ext cx="6798733" cy="2603500"/>
            </a:xfrm>
            <a:custGeom>
              <a:avLst/>
              <a:gdLst>
                <a:gd name="connsiteX0" fmla="*/ 0 w 6798733"/>
                <a:gd name="connsiteY0" fmla="*/ 2595034 h 2603500"/>
                <a:gd name="connsiteX1" fmla="*/ 275166 w 6798733"/>
                <a:gd name="connsiteY1" fmla="*/ 2603500 h 2603500"/>
                <a:gd name="connsiteX2" fmla="*/ 1155700 w 6798733"/>
                <a:gd name="connsiteY2" fmla="*/ 1943100 h 2603500"/>
                <a:gd name="connsiteX3" fmla="*/ 2286000 w 6798733"/>
                <a:gd name="connsiteY3" fmla="*/ 1511300 h 2603500"/>
                <a:gd name="connsiteX4" fmla="*/ 3424766 w 6798733"/>
                <a:gd name="connsiteY4" fmla="*/ 567267 h 2603500"/>
                <a:gd name="connsiteX5" fmla="*/ 4550833 w 6798733"/>
                <a:gd name="connsiteY5" fmla="*/ 0 h 2603500"/>
                <a:gd name="connsiteX6" fmla="*/ 6798733 w 6798733"/>
                <a:gd name="connsiteY6" fmla="*/ 173567 h 260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8733" h="2603500">
                  <a:moveTo>
                    <a:pt x="0" y="2595034"/>
                  </a:moveTo>
                  <a:lnTo>
                    <a:pt x="275166" y="2603500"/>
                  </a:lnTo>
                  <a:lnTo>
                    <a:pt x="1155700" y="1943100"/>
                  </a:lnTo>
                  <a:lnTo>
                    <a:pt x="2286000" y="1511300"/>
                  </a:lnTo>
                  <a:lnTo>
                    <a:pt x="3424766" y="567267"/>
                  </a:lnTo>
                  <a:lnTo>
                    <a:pt x="4550833" y="0"/>
                  </a:lnTo>
                  <a:lnTo>
                    <a:pt x="6798733" y="173567"/>
                  </a:lnTo>
                </a:path>
              </a:pathLst>
            </a:custGeom>
            <a:ln>
              <a:solidFill>
                <a:srgbClr val="4B3E2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833033" y="2925231"/>
              <a:ext cx="6638207" cy="2705438"/>
              <a:chOff x="1833033" y="2925231"/>
              <a:chExt cx="6638207" cy="2705438"/>
            </a:xfrm>
            <a:solidFill>
              <a:srgbClr val="AC9B7A"/>
            </a:solidFill>
          </p:grpSpPr>
          <p:sp>
            <p:nvSpPr>
              <p:cNvPr id="51" name="Rectangle 50"/>
              <p:cNvSpPr>
                <a:spLocks/>
              </p:cNvSpPr>
              <p:nvPr/>
            </p:nvSpPr>
            <p:spPr>
              <a:xfrm>
                <a:off x="8352369" y="3077631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>
                <a:spLocks/>
              </p:cNvSpPr>
              <p:nvPr/>
            </p:nvSpPr>
            <p:spPr>
              <a:xfrm>
                <a:off x="4982631" y="3492501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/>
              <p:cNvSpPr>
                <a:spLocks/>
              </p:cNvSpPr>
              <p:nvPr/>
            </p:nvSpPr>
            <p:spPr>
              <a:xfrm>
                <a:off x="1833033" y="5511798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>
                <a:spLocks/>
              </p:cNvSpPr>
              <p:nvPr/>
            </p:nvSpPr>
            <p:spPr>
              <a:xfrm>
                <a:off x="6117165" y="2925231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Rectangle 153"/>
              <p:cNvSpPr>
                <a:spLocks/>
              </p:cNvSpPr>
              <p:nvPr/>
            </p:nvSpPr>
            <p:spPr>
              <a:xfrm>
                <a:off x="3852336" y="4419600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Rectangle 157"/>
              <p:cNvSpPr>
                <a:spLocks/>
              </p:cNvSpPr>
              <p:nvPr/>
            </p:nvSpPr>
            <p:spPr>
              <a:xfrm>
                <a:off x="2726268" y="4881027"/>
                <a:ext cx="118871" cy="118871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1833033" y="4076697"/>
              <a:ext cx="6638207" cy="1490477"/>
              <a:chOff x="1833033" y="4076697"/>
              <a:chExt cx="6638207" cy="1490477"/>
            </a:xfrm>
          </p:grpSpPr>
          <p:sp>
            <p:nvSpPr>
              <p:cNvPr id="76" name="Rectangle 75"/>
              <p:cNvSpPr>
                <a:spLocks/>
              </p:cNvSpPr>
              <p:nvPr/>
            </p:nvSpPr>
            <p:spPr>
              <a:xfrm>
                <a:off x="3852330" y="4364565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 72"/>
              <p:cNvSpPr>
                <a:spLocks noChangeAspect="1"/>
              </p:cNvSpPr>
              <p:nvPr/>
            </p:nvSpPr>
            <p:spPr>
              <a:xfrm>
                <a:off x="1833033" y="5448303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 129"/>
              <p:cNvSpPr>
                <a:spLocks/>
              </p:cNvSpPr>
              <p:nvPr/>
            </p:nvSpPr>
            <p:spPr>
              <a:xfrm>
                <a:off x="4995336" y="4550835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Rectangle 130"/>
              <p:cNvSpPr>
                <a:spLocks/>
              </p:cNvSpPr>
              <p:nvPr/>
            </p:nvSpPr>
            <p:spPr>
              <a:xfrm>
                <a:off x="6117171" y="4423833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Rectangle 131"/>
              <p:cNvSpPr>
                <a:spLocks/>
              </p:cNvSpPr>
              <p:nvPr/>
            </p:nvSpPr>
            <p:spPr>
              <a:xfrm>
                <a:off x="8352369" y="4076697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/>
              <p:cNvSpPr>
                <a:spLocks/>
              </p:cNvSpPr>
              <p:nvPr/>
            </p:nvSpPr>
            <p:spPr>
              <a:xfrm>
                <a:off x="2726268" y="4953000"/>
                <a:ext cx="118871" cy="118871"/>
              </a:xfrm>
              <a:prstGeom prst="rect">
                <a:avLst/>
              </a:prstGeom>
              <a:solidFill>
                <a:srgbClr val="256EC4"/>
              </a:solidFill>
              <a:ln>
                <a:solidFill>
                  <a:srgbClr val="00285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3" name="Rectangle 42"/>
            <p:cNvSpPr>
              <a:spLocks noChangeAspect="1"/>
            </p:cNvSpPr>
            <p:nvPr/>
          </p:nvSpPr>
          <p:spPr>
            <a:xfrm>
              <a:off x="1562097" y="5494866"/>
              <a:ext cx="134112" cy="134112"/>
            </a:xfrm>
            <a:prstGeom prst="rect">
              <a:avLst/>
            </a:prstGeom>
            <a:gradFill flip="none" rotWithShape="1">
              <a:gsLst>
                <a:gs pos="0">
                  <a:srgbClr val="285078"/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rgbClr val="002853"/>
                  </a:gs>
                  <a:gs pos="100000">
                    <a:schemeClr val="accent5">
                      <a:lumMod val="50000"/>
                    </a:schemeClr>
                  </a:gs>
                </a:gsLst>
                <a:lin ang="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249783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</a:t>
            </a:r>
            <a:r>
              <a:rPr lang="en-US" sz="27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Protease Inhibitor in ARV-Experienced</a:t>
            </a:r>
            <a: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TMC125-C227: Conclusions</a:t>
            </a:r>
            <a:endParaRPr lang="en-US" sz="31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Ruxrungtham K, et al. HIV Med. 2008;9:883-96.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315895"/>
          <a:ext cx="9144000" cy="2854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“In a PI-naive population, with baseline NRTI and NNRTI resistance and NRTI recycling, TMC125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etravirine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was not as effective as first use of a PI. Therefore the use of TMC125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etravirine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plus NRTIs alone may not be optimal in PI naive patients with first-line virological failure on an NNRTI-based regimen. Baseline two-class resistance, rather than pharmacokinetics or other factors, was the most likely reason for suboptimal responses.”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87916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0791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46500</TotalTime>
  <Words>526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versus Protease Inhibitor in ARV-Experienced TMC 125-C227</vt:lpstr>
      <vt:lpstr>Etravirine versus Protease Inhibitor in ARV-Experienced TMC125-C227: Study Design</vt:lpstr>
      <vt:lpstr>Etravirine versus Protease Inhibitor in ARV-Experienced TMC125-C227: Study Design</vt:lpstr>
      <vt:lpstr>Etravirine in Patients with Highly Resistant HIV TMC125-C223: Results</vt:lpstr>
      <vt:lpstr>Etravirine versus Protease Inhibitor in ARV-Experienced TMC125-C227: Results</vt:lpstr>
      <vt:lpstr>Etravirine versus Protease Inhibitor in ARV-Experienced TMC125-C227: Results</vt:lpstr>
      <vt:lpstr>Etravirine versus Protease Inhibitor in ARV-Experienced TMC125-C227: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2099</cp:revision>
  <cp:lastPrinted>2008-02-05T14:34:24Z</cp:lastPrinted>
  <dcterms:created xsi:type="dcterms:W3CDTF">2010-11-28T05:36:22Z</dcterms:created>
  <dcterms:modified xsi:type="dcterms:W3CDTF">2020-02-21T19:30:06Z</dcterms:modified>
</cp:coreProperties>
</file>