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299" r:id="rId2"/>
    <p:sldId id="300" r:id="rId3"/>
    <p:sldId id="301" r:id="rId4"/>
    <p:sldId id="302" r:id="rId5"/>
    <p:sldId id="304" r:id="rId6"/>
    <p:sldId id="305" r:id="rId7"/>
    <p:sldId id="1121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37F"/>
    <a:srgbClr val="DBE4E9"/>
    <a:srgbClr val="196297"/>
    <a:srgbClr val="E3E3E3"/>
    <a:srgbClr val="326496"/>
    <a:srgbClr val="676767"/>
    <a:srgbClr val="6C6C6C"/>
    <a:srgbClr val="757575"/>
    <a:srgbClr val="C2C2C2"/>
    <a:srgbClr val="B5C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55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58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723291533003"/>
          <c:y val="0.18572849971091501"/>
          <c:w val="0.81475818994847904"/>
          <c:h val="0.77827136769011596"/>
        </c:manualLayout>
      </c:layout>
      <c:barChart>
        <c:barDir val="col"/>
        <c:grouping val="clustered"/>
        <c:varyColors val="0"/>
        <c:ser>
          <c:idx val="0"/>
          <c:order val="0"/>
          <c:tx>
            <c:v>Series 1</c:v>
          </c:tx>
          <c:spPr>
            <a:solidFill>
              <a:srgbClr val="718B8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903-7441-9E30-73150274ABB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903-7441-9E30-73150274ABB6}"/>
              </c:ext>
            </c:extLst>
          </c:dPt>
          <c:dPt>
            <c:idx val="2"/>
            <c:invertIfNegative val="0"/>
            <c:bubble3D val="0"/>
            <c:spPr>
              <a:solidFill>
                <a:srgbClr val="85737C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A903-7441-9E30-73150274ABB6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903-7441-9E30-73150274ABB6}"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903-7441-9E30-73150274ABB6}"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903-7441-9E30-73150274ABB6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903-7441-9E30-73150274ABB6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03-7441-9E30-73150274ABB6}"/>
                </c:ext>
              </c:extLst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03-7441-9E30-73150274ABB6}"/>
                </c:ext>
              </c:extLst>
            </c:dLbl>
            <c:dLbl>
              <c:idx val="6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03-7441-9E30-73150274ABB6}"/>
                </c:ext>
              </c:extLst>
            </c:dLbl>
            <c:dLbl>
              <c:idx val="7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03-7441-9E30-73150274ABB6}"/>
                </c:ext>
              </c:extLst>
            </c:dLbl>
            <c:dLbl>
              <c:idx val="8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03-7441-9E30-73150274ABB6}"/>
                </c:ext>
              </c:extLst>
            </c:dLbl>
            <c:dLbl>
              <c:idx val="9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03-7441-9E30-73150274ABB6}"/>
                </c:ext>
              </c:extLst>
            </c:dLbl>
            <c:dLbl>
              <c:idx val="1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03-7441-9E30-73150274ABB6}"/>
                </c:ext>
              </c:extLst>
            </c:dLbl>
            <c:numFmt formatCode="0.00" sourceLinked="0"/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Etravirine 400 mg bid + OBT </c:v>
                </c:pt>
                <c:pt idx="1">
                  <c:v>Etravirine 800 mg bid + OBT</c:v>
                </c:pt>
                <c:pt idx="2">
                  <c:v>Control +_x000d_OBT</c:v>
                </c:pt>
              </c:strCache>
            </c:strRef>
          </c:cat>
          <c:val>
            <c:numRef>
              <c:f>Sheet1!$B$2:$B$4</c:f>
              <c:numCache>
                <c:formatCode>0.00</c:formatCode>
                <c:ptCount val="3"/>
                <c:pt idx="0">
                  <c:v>-0.88</c:v>
                </c:pt>
                <c:pt idx="1">
                  <c:v>-1.01</c:v>
                </c:pt>
                <c:pt idx="2">
                  <c:v>-0.14000000000000001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03-7441-9E30-73150274AB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922611464"/>
        <c:axId val="1922607624"/>
      </c:barChart>
      <c:catAx>
        <c:axId val="1922611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19226076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22607624"/>
        <c:scaling>
          <c:orientation val="minMax"/>
          <c:max val="0"/>
          <c:min val="-1.5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Mean Change in HIV RNA from Baseline (Log10 copies/mL)</a:t>
                </a:r>
              </a:p>
            </c:rich>
          </c:tx>
          <c:layout>
            <c:manualLayout>
              <c:xMode val="edge"/>
              <c:yMode val="edge"/>
              <c:x val="1.38888888888889E-2"/>
              <c:y val="0.180259279734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1922611464"/>
        <c:crosses val="autoZero"/>
        <c:crossBetween val="between"/>
        <c:majorUnit val="0.5"/>
        <c:minorUnit val="0.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7464032273744"/>
          <c:y val="0.18572849971091501"/>
          <c:w val="0.82401744920773801"/>
          <c:h val="0.77827136769011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Etravirine 400 mg bid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BC6-014F-9731-B4C128F44BD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BC6-014F-9731-B4C128F44BD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BC6-014F-9731-B4C128F44BD7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BC6-014F-9731-B4C128F44BD7}"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BC6-014F-9731-B4C128F44BD7}"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BC6-014F-9731-B4C128F44BD7}"/>
                </c:ext>
              </c:extLst>
            </c:dLbl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BC6-014F-9731-B4C128F44BD7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C6-014F-9731-B4C128F44BD7}"/>
                </c:ext>
              </c:extLst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C6-014F-9731-B4C128F44BD7}"/>
                </c:ext>
              </c:extLst>
            </c:dLbl>
            <c:dLbl>
              <c:idx val="6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C6-014F-9731-B4C128F44BD7}"/>
                </c:ext>
              </c:extLst>
            </c:dLbl>
            <c:dLbl>
              <c:idx val="7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C6-014F-9731-B4C128F44BD7}"/>
                </c:ext>
              </c:extLst>
            </c:dLbl>
            <c:dLbl>
              <c:idx val="8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C6-014F-9731-B4C128F44BD7}"/>
                </c:ext>
              </c:extLst>
            </c:dLbl>
            <c:dLbl>
              <c:idx val="9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BC6-014F-9731-B4C128F44BD7}"/>
                </c:ext>
              </c:extLst>
            </c:dLbl>
            <c:dLbl>
              <c:idx val="1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BC6-014F-9731-B4C128F44BD7}"/>
                </c:ext>
              </c:extLst>
            </c:dLbl>
            <c:numFmt formatCode="0.00" sourceLinked="0"/>
            <c:spPr>
              <a:noFill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≥3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-1.32</c:v>
                </c:pt>
                <c:pt idx="1">
                  <c:v>-0.56000000000000005</c:v>
                </c:pt>
                <c:pt idx="2">
                  <c:v>-0.62</c:v>
                </c:pt>
                <c:pt idx="3">
                  <c:v>-0.25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BC6-014F-9731-B4C128F44B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Etravirine 800 mg bid</c:v>
                </c:pt>
              </c:strCache>
            </c:strRef>
          </c:tx>
          <c:spPr>
            <a:solidFill>
              <a:srgbClr val="967C4A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Sheet1!$C$2:$C$5</c:f>
              <c:numCache>
                <c:formatCode>General</c:formatCode>
                <c:ptCount val="4"/>
                <c:pt idx="0">
                  <c:v>-1.39</c:v>
                </c:pt>
                <c:pt idx="1">
                  <c:v>-0.87</c:v>
                </c:pt>
                <c:pt idx="2">
                  <c:v>-0.84</c:v>
                </c:pt>
                <c:pt idx="3">
                  <c:v>-0.03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BC6-014F-9731-B4C128F44B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892958520"/>
        <c:axId val="1892922936"/>
      </c:barChart>
      <c:catAx>
        <c:axId val="1892958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Number of Baseline </a:t>
                </a:r>
                <a:r>
                  <a:rPr lang="en-US" sz="1600" dirty="0" err="1"/>
                  <a:t>Etravirine</a:t>
                </a:r>
                <a:r>
                  <a:rPr lang="en-US" sz="1600" baseline="0" dirty="0"/>
                  <a:t> </a:t>
                </a:r>
                <a:r>
                  <a:rPr lang="en-US" sz="1600" dirty="0"/>
                  <a:t>Resistance-Associated </a:t>
                </a:r>
                <a:r>
                  <a:rPr lang="en-US" sz="1600" baseline="0" dirty="0"/>
                  <a:t> </a:t>
                </a:r>
                <a:r>
                  <a:rPr lang="en-US" sz="1600" dirty="0"/>
                  <a:t>Mutations</a:t>
                </a:r>
              </a:p>
            </c:rich>
          </c:tx>
          <c:layout>
            <c:manualLayout>
              <c:xMode val="edge"/>
              <c:yMode val="edge"/>
              <c:x val="0.18255091170079199"/>
              <c:y val="1.3591394326909101E-3"/>
            </c:manualLayout>
          </c:layout>
          <c:overlay val="0"/>
        </c:title>
        <c:numFmt formatCode="General" sourceLinked="1"/>
        <c:majorTickMark val="out"/>
        <c:minorTickMark val="none"/>
        <c:tickLblPos val="high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189292293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92922936"/>
        <c:scaling>
          <c:orientation val="minMax"/>
          <c:max val="0"/>
          <c:min val="-2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Mean Change in HIV RNA from Baseline (Log10 copies/mL)</a:t>
                </a:r>
              </a:p>
            </c:rich>
          </c:tx>
          <c:layout>
            <c:manualLayout>
              <c:xMode val="edge"/>
              <c:yMode val="edge"/>
              <c:x val="1.38888888888889E-2"/>
              <c:y val="0.198832885324317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1892958520"/>
        <c:crosses val="autoZero"/>
        <c:crossBetween val="between"/>
        <c:majorUnit val="0.5"/>
        <c:minorUnit val="0.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r"/>
      <c:layout>
        <c:manualLayout>
          <c:xMode val="edge"/>
          <c:yMode val="edge"/>
          <c:x val="0.68849528801646698"/>
          <c:y val="0.70756150495929904"/>
          <c:w val="0.27933399152851202"/>
          <c:h val="0.22716299630770401"/>
        </c:manualLayout>
      </c:layout>
      <c:overlay val="0"/>
      <c:spPr>
        <a:solidFill>
          <a:srgbClr val="FFFFFF"/>
        </a:solidFill>
        <a:ln>
          <a:solidFill>
            <a:srgbClr val="53385E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883785360163"/>
          <c:y val="0.12691208200856199"/>
          <c:w val="0.86259769612131798"/>
          <c:h val="0.83708778539246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OBT + ETV 400 mg bid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73-EB4D-96DB-7AB82B5F859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73-EB4D-96DB-7AB82B5F859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73-EB4D-96DB-7AB82B5F8598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873-EB4D-96DB-7AB82B5F8598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73-EB4D-96DB-7AB82B5F8598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73-EB4D-96DB-7AB82B5F8598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73-EB4D-96DB-7AB82B5F8598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73-EB4D-96DB-7AB82B5F8598}"/>
                </c:ext>
              </c:extLst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73-EB4D-96DB-7AB82B5F8598}"/>
                </c:ext>
              </c:extLst>
            </c:dLbl>
            <c:dLbl>
              <c:idx val="6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73-EB4D-96DB-7AB82B5F8598}"/>
                </c:ext>
              </c:extLst>
            </c:dLbl>
            <c:dLbl>
              <c:idx val="7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73-EB4D-96DB-7AB82B5F8598}"/>
                </c:ext>
              </c:extLst>
            </c:dLbl>
            <c:dLbl>
              <c:idx val="8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873-EB4D-96DB-7AB82B5F8598}"/>
                </c:ext>
              </c:extLst>
            </c:dLbl>
            <c:dLbl>
              <c:idx val="9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873-EB4D-96DB-7AB82B5F8598}"/>
                </c:ext>
              </c:extLst>
            </c:dLbl>
            <c:dLbl>
              <c:idx val="1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873-EB4D-96DB-7AB82B5F8598}"/>
                </c:ext>
              </c:extLst>
            </c:dLbl>
            <c:numFmt formatCode="0.0" sourceLinked="0"/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</c:f>
              <c:numCache>
                <c:formatCode>0.0</c:formatCode>
                <c:ptCount val="1"/>
                <c:pt idx="0">
                  <c:v>22.5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873-EB4D-96DB-7AB82B5F8598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OBT + ETV 800 mg bid</c:v>
                </c:pt>
              </c:strCache>
            </c:strRef>
          </c:tx>
          <c:spPr>
            <a:solidFill>
              <a:srgbClr val="967C4A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Sheet1!$B$2</c:f>
              <c:numCache>
                <c:formatCode>General</c:formatCode>
                <c:ptCount val="1"/>
                <c:pt idx="0">
                  <c:v>21.5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873-EB4D-96DB-7AB82B5F8598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OBT + control</c:v>
                </c:pt>
              </c:strCache>
            </c:strRef>
          </c:tx>
          <c:spPr>
            <a:solidFill>
              <a:srgbClr val="6E4B7D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873-EB4D-96DB-7AB82B5F85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49"/>
        <c:axId val="1922459480"/>
        <c:axId val="1922457896"/>
      </c:barChart>
      <c:catAx>
        <c:axId val="1922459480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high"/>
        <c:crossAx val="19224578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22457896"/>
        <c:scaling>
          <c:orientation val="minMax"/>
          <c:max val="4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</a:t>
                </a:r>
                <a:r>
                  <a:rPr lang="en-US" sz="1600" baseline="0" dirty="0"/>
                  <a:t>50 copies/mL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6296296296296302E-3"/>
              <c:y val="0.192641683460911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1922459480"/>
        <c:crosses val="autoZero"/>
        <c:crossBetween val="between"/>
        <c:majorUnit val="5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2097902692718999"/>
          <c:y val="1.8573605590216501E-2"/>
          <c:w val="0.861437007874016"/>
          <c:h val="9.19122916319325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Etravirine in Treatment-Experienced Patients </a:t>
            </a:r>
            <a:br>
              <a:rPr lang="en-US" sz="2400" b="0" dirty="0"/>
            </a:br>
            <a:r>
              <a:rPr lang="en-US" dirty="0">
                <a:ea typeface="ＭＳ Ｐゴシック" pitchFamily="31" charset="-128"/>
                <a:cs typeface="ＭＳ Ｐゴシック" pitchFamily="31" charset="-128"/>
              </a:rPr>
              <a:t>Study TMC125-C223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70951-1661-344C-9FA2-CFCFD57AC3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8200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4627831" y="2788988"/>
            <a:ext cx="434312" cy="1033951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(formerly TMC125) in Patients with Highly Resistant HIV</a:t>
            </a:r>
            <a:r>
              <a:rPr lang="en-US" sz="2400" i="1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i="1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Study TMC125-C223: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Cohen CJ, et al. </a:t>
            </a:r>
            <a:r>
              <a:rPr lang="is-IS" dirty="0"/>
              <a:t>AIDS. 2009;23:423-6. 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257800" y="1957128"/>
            <a:ext cx="363931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OBT + </a:t>
            </a:r>
            <a:b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</a:br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Etravirine 400 mg bid </a:t>
            </a:r>
            <a:r>
              <a:rPr lang="en-US" sz="12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(old formulation*)</a:t>
            </a:r>
            <a:br>
              <a:rPr lang="en-US" sz="12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(n = 77)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276088" y="3266079"/>
            <a:ext cx="3639312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OBT + </a:t>
            </a:r>
            <a:b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</a:br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Etravirine 800 mg bid </a:t>
            </a:r>
            <a:r>
              <a:rPr lang="en-US" sz="12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(old formulation*)</a:t>
            </a:r>
            <a:br>
              <a:rPr lang="en-US" sz="12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(n = 78)</a:t>
            </a: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5276088" y="4471728"/>
            <a:ext cx="363931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OBT + Control </a:t>
            </a:r>
            <a:b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(n = 40)</a:t>
            </a:r>
          </a:p>
        </p:txBody>
      </p:sp>
      <p:sp>
        <p:nvSpPr>
          <p:cNvPr id="13" name="Line 11"/>
          <p:cNvSpPr>
            <a:spLocks noChangeAspect="1" noChangeShapeType="1"/>
          </p:cNvSpPr>
          <p:nvPr/>
        </p:nvSpPr>
        <p:spPr bwMode="auto">
          <a:xfrm rot="20430663">
            <a:off x="4633426" y="3623499"/>
            <a:ext cx="430471" cy="1024812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95799" y="3709728"/>
            <a:ext cx="761483" cy="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08742"/>
              </p:ext>
            </p:extLst>
          </p:nvPr>
        </p:nvGraphicFramePr>
        <p:xfrm>
          <a:off x="304800" y="1398660"/>
          <a:ext cx="4191000" cy="466005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381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TMC125-C223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199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Randomized, controlled, partially-blind, phase 2b trial evaluating the safety and efficacy of phase 2b formulation of </a:t>
                      </a:r>
                      <a:r>
                        <a:rPr lang="en-US" sz="1600" u="none" baseline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etravirine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combined with optimized background therapy (OBT) compared with a standard-of-care regimen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199)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Adults with HIV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&gt;1,000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≥3 NNRTI resistance mutations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OBT + *</a:t>
                      </a:r>
                      <a:r>
                        <a:rPr lang="en-US" sz="1600" b="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Etravirine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400 mg bid 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OBT + *</a:t>
                      </a:r>
                      <a:r>
                        <a:rPr lang="en-US" sz="1600" b="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Etravirine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800 mg bid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OBT + *Control (included at least 3 ARVs: NRTIs, PIs, and/or Enfuvirtide)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Oval 11"/>
          <p:cNvSpPr>
            <a:spLocks noChangeAspect="1"/>
          </p:cNvSpPr>
          <p:nvPr/>
        </p:nvSpPr>
        <p:spPr>
          <a:xfrm>
            <a:off x="4684779" y="3212907"/>
            <a:ext cx="268221" cy="26822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400"/>
              </a:lnSpc>
            </a:pPr>
            <a:r>
              <a:rPr lang="en-US" sz="1200" dirty="0"/>
              <a:t>2x</a:t>
            </a: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4709844" y="3593907"/>
            <a:ext cx="268221" cy="26822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400"/>
              </a:lnSpc>
            </a:pPr>
            <a:r>
              <a:rPr lang="en-US" sz="1200" dirty="0"/>
              <a:t>2x</a:t>
            </a: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684779" y="3974907"/>
            <a:ext cx="268221" cy="26822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400"/>
              </a:lnSpc>
            </a:pPr>
            <a:r>
              <a:rPr lang="en-US" sz="1200" dirty="0"/>
              <a:t>1x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" y="6119087"/>
            <a:ext cx="916228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365760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" pitchFamily="-107" charset="0"/>
                <a:ea typeface="Arial" pitchFamily="-107" charset="0"/>
                <a:cs typeface="Arial" pitchFamily="-107" charset="0"/>
              </a:rPr>
              <a:t>*</a:t>
            </a:r>
            <a:r>
              <a:rPr lang="en-US" sz="1400" dirty="0">
                <a:latin typeface="Arial" pitchFamily="31" charset="0"/>
              </a:rPr>
              <a:t>Old formulation of </a:t>
            </a:r>
            <a:r>
              <a:rPr lang="en-US" sz="1400" dirty="0" err="1">
                <a:latin typeface="Arial" pitchFamily="31" charset="0"/>
              </a:rPr>
              <a:t>etravirine</a:t>
            </a:r>
            <a:r>
              <a:rPr lang="en-US" sz="1400" dirty="0">
                <a:latin typeface="Arial" pitchFamily="31" charset="0"/>
              </a:rPr>
              <a:t> 800 mg equivalent to 200 mg of FDA-approved formulation of </a:t>
            </a:r>
            <a:r>
              <a:rPr lang="en-US" sz="1400" dirty="0" err="1">
                <a:latin typeface="Arial" pitchFamily="31" charset="0"/>
              </a:rPr>
              <a:t>etravirine</a:t>
            </a:r>
            <a:endParaRPr lang="en-US" sz="1400" dirty="0"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75241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(formerly TMC125) in Patients with Highly Resistant </a:t>
            </a:r>
            <a:r>
              <a:rPr lang="en-US" sz="2400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  <a:t>HIV</a:t>
            </a:r>
            <a:r>
              <a:rPr lang="en-US" sz="2400" i="1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i="1" dirty="0">
                <a:solidFill>
                  <a:srgbClr val="F0EADC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Study TMC125-C223: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Change in HIV RNA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Cohen CJ, et al. </a:t>
            </a:r>
            <a:r>
              <a:rPr lang="is-IS" dirty="0"/>
              <a:t>AIDS. 2009;23:423-6. 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568241"/>
              </p:ext>
            </p:extLst>
          </p:nvPr>
        </p:nvGraphicFramePr>
        <p:xfrm>
          <a:off x="457200" y="1828801"/>
          <a:ext cx="8229600" cy="4340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275160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(formerly TMC125) in Patients with Highly Resistant HIV</a:t>
            </a:r>
            <a:r>
              <a:rPr lang="en-US" i="1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i="1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Study TMC125-C223: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Change in HIV RNA, by Baseline </a:t>
            </a:r>
            <a:r>
              <a:rPr lang="en-US" dirty="0" err="1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Etravirine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Mutations</a:t>
            </a: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Cohen CJ, et al. </a:t>
            </a:r>
            <a:r>
              <a:rPr lang="is-IS" dirty="0"/>
              <a:t>AIDS. 2009;23:423-6. 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4347809"/>
              </p:ext>
            </p:extLst>
          </p:nvPr>
        </p:nvGraphicFramePr>
        <p:xfrm>
          <a:off x="261141" y="1905000"/>
          <a:ext cx="8559771" cy="4102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25747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(formerly TMC125) in Patients with Highly Resistant HIV</a:t>
            </a:r>
            <a:r>
              <a:rPr lang="en-US" i="1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i="1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Study TMC125-C223: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 (Intent-to-Treat Analysis) </a:t>
            </a: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Cohen CJ, et al. </a:t>
            </a:r>
            <a:r>
              <a:rPr lang="is-IS" dirty="0"/>
              <a:t>AIDS. 2009;23:423-6. 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552796"/>
              </p:ext>
            </p:extLst>
          </p:nvPr>
        </p:nvGraphicFramePr>
        <p:xfrm>
          <a:off x="457200" y="1905000"/>
          <a:ext cx="8229600" cy="4102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134760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 (formerly TMC125) in Patients with Highly Resistant HIV</a:t>
            </a:r>
            <a:r>
              <a:rPr lang="en-US" sz="2800" i="1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800" i="1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Study TMC125-C223: Week 24 Conclusions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Cohen CJ, et al. </a:t>
            </a:r>
            <a:r>
              <a:rPr lang="is-IS" dirty="0"/>
              <a:t>AIDS. 2009;23:423-6.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718295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Etravirine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demonstrated higher efficacy than control, irrespective of the number of detectable </a:t>
                      </a:r>
                      <a:r>
                        <a:rPr lang="en-US" sz="20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nonnucleoside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reverse transcriptase inhibitor resistance-associated mutations.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44452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344236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46499</TotalTime>
  <Words>411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Etravirine in Treatment-Experienced Patients  Study TMC125-C223</vt:lpstr>
      <vt:lpstr>Etravirine (formerly TMC125) in Patients with Highly Resistant HIV Study TMC125-C223: Study Design</vt:lpstr>
      <vt:lpstr>Etravirine (formerly TMC125) in Patients with Highly Resistant HIV Study TMC125-C223: Results</vt:lpstr>
      <vt:lpstr>Etravirine (formerly TMC125) in Patients with Highly Resistant HIV Study TMC125-C223: Results</vt:lpstr>
      <vt:lpstr>Etravirine (formerly TMC125) in Patients with Highly Resistant HIV Study TMC125-C223: Results</vt:lpstr>
      <vt:lpstr>Etravirine (formerly TMC125) in Patients with Highly Resistant HIV Study TMC125-C223: Week 24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2098</cp:revision>
  <cp:lastPrinted>2008-02-05T14:34:24Z</cp:lastPrinted>
  <dcterms:created xsi:type="dcterms:W3CDTF">2010-11-28T05:36:22Z</dcterms:created>
  <dcterms:modified xsi:type="dcterms:W3CDTF">2020-02-21T19:29:08Z</dcterms:modified>
</cp:coreProperties>
</file>