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943" r:id="rId2"/>
    <p:sldId id="966" r:id="rId3"/>
    <p:sldId id="968" r:id="rId4"/>
    <p:sldId id="967" r:id="rId5"/>
    <p:sldId id="969" r:id="rId6"/>
    <p:sldId id="970" r:id="rId7"/>
    <p:sldId id="974" r:id="rId8"/>
    <p:sldId id="971" r:id="rId9"/>
    <p:sldId id="1090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588" y="-153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75120866529"/>
          <c:y val="0.104040152875627"/>
          <c:w val="0.84859680626864598"/>
          <c:h val="0.77228737855136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Limb fat</c:v>
                </c:pt>
                <c:pt idx="1">
                  <c:v>Trunk Fat</c:v>
                </c:pt>
                <c:pt idx="2">
                  <c:v>Lean Mass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11.4</c:v>
                </c:pt>
                <c:pt idx="1">
                  <c:v>14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1-4D8C-BDEA-D33A8FB25C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Limb fat</c:v>
                </c:pt>
                <c:pt idx="1">
                  <c:v>Trunk Fat</c:v>
                </c:pt>
                <c:pt idx="2">
                  <c:v>Lean Mass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14.8</c:v>
                </c:pt>
                <c:pt idx="1">
                  <c:v>19.399999999999999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11-4D8C-BDEA-D33A8FB25C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Limb fat</c:v>
                </c:pt>
                <c:pt idx="1">
                  <c:v>Trunk Fat</c:v>
                </c:pt>
                <c:pt idx="2">
                  <c:v>Lean Mass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14.2</c:v>
                </c:pt>
                <c:pt idx="1">
                  <c:v>20.8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11-4D8C-BDEA-D33A8FB25C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8302584"/>
        <c:axId val="1824793048"/>
      </c:barChart>
      <c:catAx>
        <c:axId val="-2018302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8247930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24793048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Mean change</a:t>
                </a:r>
                <a:r>
                  <a:rPr lang="en-US" sz="1500" baseline="0" dirty="0" smtClean="0"/>
                  <a:t> from baseline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1.42591081073159E-2"/>
              <c:y val="0.132151310033613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18302584"/>
        <c:crosses val="autoZero"/>
        <c:crossBetween val="between"/>
        <c:majorUnit val="5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8370422047172499"/>
          <c:y val="2.3868398029193699E-3"/>
          <c:w val="0.79567596520718697"/>
          <c:h val="8.1575954321499305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259491006599"/>
          <c:y val="0.104040152875627"/>
          <c:w val="0.83933933222510904"/>
          <c:h val="0.74997584388296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Spine</c:v>
                </c:pt>
                <c:pt idx="1">
                  <c:v>Hip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-4</c:v>
                </c:pt>
                <c:pt idx="1">
                  <c:v>-3.9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9-4234-A4EC-EA1B40ED9E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Spine</c:v>
                </c:pt>
                <c:pt idx="1">
                  <c:v>Hip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-1.6</c:v>
                </c:pt>
                <c:pt idx="1">
                  <c:v>-2.2000000000000002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79-4234-A4EC-EA1B40ED9E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Darunavir + Ritonavir 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Spine</c:v>
                </c:pt>
                <c:pt idx="1">
                  <c:v>Hip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-3.6</c:v>
                </c:pt>
                <c:pt idx="1">
                  <c:v>-3.4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79-4234-A4EC-EA1B40ED9E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25359560"/>
        <c:axId val="1825256152"/>
      </c:barChart>
      <c:catAx>
        <c:axId val="1825359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8252561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25256152"/>
        <c:scaling>
          <c:orientation val="minMax"/>
          <c:max val="1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Mean change</a:t>
                </a:r>
                <a:r>
                  <a:rPr lang="en-US" sz="1500" baseline="0" dirty="0" smtClean="0"/>
                  <a:t> in BMD from baseline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2.04307106617794E-2"/>
              <c:y val="7.97898505658680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825359560"/>
        <c:crosses val="autoZero"/>
        <c:crossBetween val="between"/>
        <c:majorUnit val="1"/>
        <c:minorUnit val="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65106928077323"/>
          <c:y val="2.3868398029193699E-3"/>
          <c:w val="0.81427332412688502"/>
          <c:h val="8.1575954321499305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0.104040152875627"/>
          <c:w val="0.81928149606299205"/>
          <c:h val="0.7371996592531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Spine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0E-408B-8FFC-BC8DC03FD7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Spine</c:v>
                </c:pt>
              </c:strCache>
            </c:strRef>
          </c:cat>
          <c:val>
            <c:numRef>
              <c:f>Sheet1!$C$2:$C$2</c:f>
              <c:numCache>
                <c:formatCode>0.0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0E-408B-8FFC-BC8DC03FD7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Darunavir + Ritonavir 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Spine</c:v>
                </c:pt>
              </c:strCache>
            </c:strRef>
          </c:cat>
          <c:val>
            <c:numRef>
              <c:f>Sheet1!$D$2:$D$2</c:f>
              <c:numCache>
                <c:formatCode>0.0</c:formatCode>
                <c:ptCount val="1"/>
                <c:pt idx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0E-408B-8FFC-BC8DC03FD7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-50"/>
        <c:axId val="2070969976"/>
        <c:axId val="2071012472"/>
      </c:barChart>
      <c:catAx>
        <c:axId val="20709699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20710124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1012472"/>
        <c:scaling>
          <c:orientation val="minMax"/>
          <c:max val="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Carotid</a:t>
                </a:r>
                <a:r>
                  <a:rPr lang="en-US" sz="1500" baseline="0" dirty="0" smtClean="0"/>
                  <a:t> IMT Progression (</a:t>
                </a:r>
                <a:r>
                  <a:rPr lang="en-US" sz="1500" baseline="0" dirty="0" err="1" smtClean="0"/>
                  <a:t>μm</a:t>
                </a:r>
                <a:r>
                  <a:rPr lang="en-US" sz="1500" baseline="0" dirty="0" smtClean="0"/>
                  <a:t>/year)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2.9688184705316499E-2"/>
              <c:y val="8.536768430262009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2070969976"/>
        <c:crosses val="autoZero"/>
        <c:crossBetween val="between"/>
        <c:majorUnit val="5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9287935020793501"/>
          <c:y val="2.3868398029193699E-3"/>
          <c:w val="0.80501585008334797"/>
          <c:h val="8.1575954321499305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smtClean="0"/>
              <a:t>TDF/FTC + [Atazanavir/r or Darunavir/r or Raltegravir]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 smtClean="0"/>
              <a:t>ACTG 5260s (</a:t>
            </a:r>
            <a:r>
              <a:rPr lang="en-US" dirty="0" err="1"/>
              <a:t>S</a:t>
            </a:r>
            <a:r>
              <a:rPr lang="en-US" dirty="0" err="1" smtClean="0"/>
              <a:t>ubstudy</a:t>
            </a:r>
            <a:r>
              <a:rPr lang="en-US" dirty="0" smtClean="0"/>
              <a:t> of 5257)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91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74444" y="288926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7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7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of ACTG 5257):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/>
              <a:t>McComsey</a:t>
            </a:r>
            <a:r>
              <a:rPr lang="en-US" dirty="0"/>
              <a:t> </a:t>
            </a:r>
            <a:r>
              <a:rPr lang="en-US" dirty="0" smtClean="0"/>
              <a:t>GA, et al. </a:t>
            </a:r>
            <a:r>
              <a:rPr lang="ro-RO" dirty="0"/>
              <a:t>Clin Infect Dis. </a:t>
            </a:r>
            <a:r>
              <a:rPr lang="ro-RO" dirty="0" smtClean="0"/>
              <a:t>2016;62:</a:t>
            </a:r>
            <a:r>
              <a:rPr lang="ro-RO" dirty="0"/>
              <a:t>853-62.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16315" y="1935480"/>
            <a:ext cx="2791968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300 mg QD +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 100 mg QD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 pitchFamily="22" charset="0"/>
              </a:rPr>
              <a:t>TDF</a:t>
            </a: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-FTC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QD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109)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34603" y="3232679"/>
            <a:ext cx="2791968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Raltegravir 400 mg BID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100 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QD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 pitchFamily="22" charset="0"/>
              </a:rPr>
              <a:t>TDF</a:t>
            </a: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-FTC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106)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6034603" y="4549630"/>
            <a:ext cx="2791968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Darunavir 800 mg +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100 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QD +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 pitchFamily="22" charset="0"/>
              </a:rPr>
              <a:t>TDF</a:t>
            </a: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-FTC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</a:rPr>
              <a:t>(n=113)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5380039" y="372377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42412" y="38100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5803"/>
              </p:ext>
            </p:extLst>
          </p:nvPr>
        </p:nvGraphicFramePr>
        <p:xfrm>
          <a:off x="230926" y="1487846"/>
          <a:ext cx="5181600" cy="4660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5260s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of an open-label, randomized, phase 3 trial with objectives of comparing cardiovascular markers, changes in immune activation, and effects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on body composition of 3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NNRTI-sparing antiretroviral regimens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328)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Substudy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of ACTG 5257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Exclusions: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DM, or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U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ncontrolled thyroid disease, or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Use of lipid lowering therapy 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ATV 300 mg + RTV 100 mg + TDF-FTC QD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 400 mg BID + TDF-FTC QD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DRV 800 mg QD + RTV 100 mg QD+ TDF-FTC QD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77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Changes in Measures of Body Composition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McComsey</a:t>
            </a:r>
            <a:r>
              <a:rPr lang="en-US" dirty="0"/>
              <a:t> GA, et al. </a:t>
            </a:r>
            <a:r>
              <a:rPr lang="ro-RO" dirty="0"/>
              <a:t>Clin Infect Dis. </a:t>
            </a:r>
            <a:r>
              <a:rPr lang="ro-RO" dirty="0" smtClean="0"/>
              <a:t>2016;62:</a:t>
            </a:r>
            <a:r>
              <a:rPr lang="ro-RO" dirty="0"/>
              <a:t>853-62.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427027"/>
              </p:ext>
            </p:extLst>
          </p:nvPr>
        </p:nvGraphicFramePr>
        <p:xfrm>
          <a:off x="460978" y="1905000"/>
          <a:ext cx="822204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959315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4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4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McComsey</a:t>
            </a:r>
            <a:r>
              <a:rPr lang="en-US" dirty="0"/>
              <a:t> GA, et al. </a:t>
            </a:r>
            <a:r>
              <a:rPr lang="ro-RO" dirty="0"/>
              <a:t>Clin Infect Dis. </a:t>
            </a:r>
            <a:r>
              <a:rPr lang="ro-RO" dirty="0" smtClean="0"/>
              <a:t>2016;62:</a:t>
            </a:r>
            <a:r>
              <a:rPr lang="ro-RO" dirty="0"/>
              <a:t>853-62.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02099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treatment-naive participants initiating ART with TDF/FTC, no differences in lean mass and regional fat were found with RAL when compared with ATV/r or DRV/r over 96 weeks.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22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Changes in Bone Mineral Density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Brown TT,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2015;212:</a:t>
            </a:r>
            <a:r>
              <a:rPr lang="pt-BR" dirty="0"/>
              <a:t>1241-9.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118157"/>
              </p:ext>
            </p:extLst>
          </p:nvPr>
        </p:nvGraphicFramePr>
        <p:xfrm>
          <a:off x="454819" y="1905000"/>
          <a:ext cx="8231187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6424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4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4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Brown TT,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2015;212:</a:t>
            </a:r>
            <a:r>
              <a:rPr lang="pt-BR" dirty="0"/>
              <a:t>1241-9.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41045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“BMD losses 96 weeks after ART initiation were similar in magnitude among patients receiving PIs, ATV/r, or DRV/r but lowest among those receiving RAL. Inflammation and immune activation/senescence before ART initiation independently predicted subsequent BMD loss.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8700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After Week 112: Progression in Carotid Intimal Media Thickness (IMT)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Source: Stein </a:t>
            </a:r>
            <a:r>
              <a:rPr lang="en-US" dirty="0"/>
              <a:t>JH, et al. </a:t>
            </a:r>
            <a:r>
              <a:rPr lang="is-IS" dirty="0"/>
              <a:t>AIDS. </a:t>
            </a:r>
            <a:r>
              <a:rPr lang="is-IS" dirty="0" smtClean="0"/>
              <a:t>2015;29:</a:t>
            </a:r>
            <a:r>
              <a:rPr lang="is-IS" dirty="0"/>
              <a:t>1775-83.</a:t>
            </a:r>
            <a:r>
              <a:rPr lang="en-US" dirty="0"/>
              <a:t> </a:t>
            </a:r>
            <a:endParaRPr lang="en-US" dirty="0">
              <a:latin typeface="Arial" pitchFamily="31" charset="0"/>
            </a:endParaRPr>
          </a:p>
          <a:p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279805"/>
              </p:ext>
            </p:extLst>
          </p:nvPr>
        </p:nvGraphicFramePr>
        <p:xfrm>
          <a:off x="454819" y="19050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63095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Darunavir/r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Atazanavir/r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ACTG 5260s (</a:t>
            </a:r>
            <a:r>
              <a:rPr lang="en-US" sz="2400" dirty="0" err="1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> of ACTG 5257): </a:t>
            </a:r>
            <a:r>
              <a:rPr lang="en-US" sz="24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Stein JH, et al. </a:t>
            </a:r>
            <a:r>
              <a:rPr lang="is-IS" dirty="0"/>
              <a:t>AIDS. </a:t>
            </a:r>
            <a:r>
              <a:rPr lang="is-IS" dirty="0" smtClean="0"/>
              <a:t>2015;29:</a:t>
            </a:r>
            <a:r>
              <a:rPr lang="is-IS" dirty="0"/>
              <a:t>1775-</a:t>
            </a:r>
            <a:r>
              <a:rPr lang="is-IS" dirty="0" smtClean="0"/>
              <a:t>83.</a:t>
            </a:r>
            <a:r>
              <a:rPr lang="en-US" dirty="0" smtClean="0"/>
              <a:t>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23354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ART-naive HIV-infected individuals at low cardiovascular disease risk, carotid IMT progressed more slowly in participants initiating ATV/r than those initiating DRV/r, with intermediate changes associated with RAL. This effect may be due, in part, to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hyperbilirubinemia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95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368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Times New Roman</vt:lpstr>
      <vt:lpstr>NCRC</vt:lpstr>
      <vt:lpstr>TDF/FTC + [Atazanavir/r or Darunavir/r or Raltegravir] ACTG 5260s (Substudy of 5257)</vt:lpstr>
      <vt:lpstr>Raltegravir vs Darunavir/r vs Atazanavir/r ACTG 5260s (substudy of ACTG 5257): Study Design</vt:lpstr>
      <vt:lpstr>Raltegravir vs Darunavir/r vs Atazanavir/r ACTG 5260s (substudy of ACTG 5257): Result </vt:lpstr>
      <vt:lpstr>Raltegravir vs Darunavir/r vs Atazanavir/r ACTG 5260s (substudy of ACTG 5257): Conclusions</vt:lpstr>
      <vt:lpstr>Raltegravir vs Darunavir/r vs Atazanavir/r ACTG 5260s (substudy of ACTG 5257): Result </vt:lpstr>
      <vt:lpstr>Raltegravir vs Darunavir/r vs Atazanavir/r ACTG 5260s (substudy of ACTG 5257): Conclusions</vt:lpstr>
      <vt:lpstr>Raltegravir vs Darunavir/r vs Atazanavir/r ACTG 5260s (substudy of ACTG 5257): Result </vt:lpstr>
      <vt:lpstr>Raltegravir vs Darunavir/r vs Atazanavir/r ACTG 5260s (substudy of ACTG 5257):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1643</cp:revision>
  <cp:lastPrinted>2008-02-05T14:34:24Z</cp:lastPrinted>
  <dcterms:created xsi:type="dcterms:W3CDTF">2010-11-28T05:36:22Z</dcterms:created>
  <dcterms:modified xsi:type="dcterms:W3CDTF">2017-05-24T16:53:58Z</dcterms:modified>
</cp:coreProperties>
</file>