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10"/>
  </p:notesMasterIdLst>
  <p:handoutMasterIdLst>
    <p:handoutMasterId r:id="rId11"/>
  </p:handoutMasterIdLst>
  <p:sldIdLst>
    <p:sldId id="1022" r:id="rId2"/>
    <p:sldId id="1023" r:id="rId3"/>
    <p:sldId id="1025" r:id="rId4"/>
    <p:sldId id="1026" r:id="rId5"/>
    <p:sldId id="1027" r:id="rId6"/>
    <p:sldId id="1028" r:id="rId7"/>
    <p:sldId id="1024" r:id="rId8"/>
    <p:sldId id="1090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588" y="-153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94560597"/>
          <c:y val="0.104816102084364"/>
          <c:w val="0.82601761556664899"/>
          <c:h val="0.72750166459915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 + Ritonavir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94</c:v>
                </c:pt>
                <c:pt idx="1">
                  <c:v>100</c:v>
                </c:pt>
                <c:pt idx="2" formatCode="0.0">
                  <c:v>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4-4CE6-90A9-D66908F206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Ritonavir + 2NRTIs 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EBC4-4CE6-90A9-D66908F206B8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 formatCode="General">
                  <c:v>99</c:v>
                </c:pt>
                <c:pt idx="1">
                  <c:v>97.7</c:v>
                </c:pt>
                <c:pt idx="2" formatCode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C4-4CE6-90A9-D66908F206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21407608"/>
        <c:axId val="-2021414952"/>
      </c:barChart>
      <c:catAx>
        <c:axId val="-2021407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214149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14149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effectLst/>
                  </a:rPr>
                  <a:t>HIV RNA &lt;400</a:t>
                </a:r>
                <a:r>
                  <a:rPr lang="en-US" sz="1600" baseline="0" dirty="0" smtClean="0">
                    <a:effectLst/>
                  </a:rPr>
                  <a:t> copies/mL </a:t>
                </a:r>
                <a:r>
                  <a:rPr lang="en-US" sz="1600" dirty="0" smtClean="0">
                    <a:effectLst/>
                  </a:rPr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6797657237289799E-2"/>
              <c:y val="0.145497478005648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21407608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20303416933994"/>
          <c:y val="1.8543358318437099E-2"/>
          <c:w val="0.76854111986001705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48668222027799"/>
          <c:y val="8.7272193964711406E-2"/>
          <c:w val="0.83527692718965696"/>
          <c:h val="0.7450455727188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 + Ritonavir 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87.5</c:v>
                </c:pt>
                <c:pt idx="1">
                  <c:v>90.9</c:v>
                </c:pt>
                <c:pt idx="2">
                  <c:v>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12-4316-A27F-CBB0F04F0D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Ritonavir + 2NRTIs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92</c:v>
                </c:pt>
                <c:pt idx="1">
                  <c:v>95.6</c:v>
                </c:pt>
                <c:pt idx="2">
                  <c:v>97.1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12-4316-A27F-CBB0F04F0D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21531368"/>
        <c:axId val="-2021537528"/>
      </c:barChart>
      <c:catAx>
        <c:axId val="-2021531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215375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153752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 sz="1600" b="1" i="0" baseline="0" dirty="0" smtClean="0">
                    <a:effectLst/>
                    <a:latin typeface="Arial"/>
                    <a:cs typeface="Arial"/>
                  </a:rPr>
                  <a:t>HIV RNA &lt;400 copies/mL (%)</a:t>
                </a:r>
                <a:endParaRPr lang="en-US" sz="1600" dirty="0">
                  <a:effectLst/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7.5383979780305199E-3"/>
              <c:y val="0.12795356988599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21531368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0178489841547601"/>
          <c:y val="9.9945019878491196E-4"/>
          <c:w val="0.78705963837853599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04816102084364"/>
          <c:w val="0.82601761556664899"/>
          <c:h val="0.72750166459915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 + Ritonavir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73.5</c:v>
                </c:pt>
                <c:pt idx="1">
                  <c:v>74.400000000000006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A6-4542-893C-5EFA0A7314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Ritonavir + 2NRTIs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80.400000000000006</c:v>
                </c:pt>
                <c:pt idx="1">
                  <c:v>76.7</c:v>
                </c:pt>
                <c:pt idx="2">
                  <c:v>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A6-4542-893C-5EFA0A7314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21635304"/>
        <c:axId val="-2021636232"/>
      </c:barChart>
      <c:catAx>
        <c:axId val="-2021635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216362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1636232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effectLst/>
                  </a:rPr>
                  <a:t>HIV RNA &lt; 50 copies/mL</a:t>
                </a:r>
                <a:r>
                  <a:rPr lang="en-US" sz="1600" baseline="0" dirty="0" smtClean="0">
                    <a:effectLst/>
                  </a:rPr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711237484203401E-2"/>
              <c:y val="0.13380153925921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2163530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2956267619325399"/>
          <c:y val="1.8543358318437099E-2"/>
          <c:w val="0.75002260134149901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04816102084364"/>
          <c:w val="0.82601761556664899"/>
          <c:h val="0.72750166459915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 + Ritonavir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73.2</c:v>
                </c:pt>
                <c:pt idx="1">
                  <c:v>72.7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7-4CA4-AE2C-C62CE5BF1A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Ritonavir + 2NRTIs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80.5</c:v>
                </c:pt>
                <c:pt idx="1">
                  <c:v>77.8</c:v>
                </c:pt>
                <c:pt idx="2">
                  <c:v>85.3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B7-4CA4-AE2C-C62CE5BF1A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16554600"/>
        <c:axId val="-2016540248"/>
      </c:barChart>
      <c:catAx>
        <c:axId val="-2016554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165402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654024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effectLst/>
                  </a:rPr>
                  <a:t>HIV RNA &lt; 50 copies/mL</a:t>
                </a:r>
                <a:r>
                  <a:rPr lang="en-US" sz="1600" baseline="0" dirty="0" smtClean="0">
                    <a:effectLst/>
                  </a:rPr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711237484203401E-2"/>
              <c:y val="0.13380153925921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16554600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64747861378439"/>
          <c:y val="1.8543358318437099E-2"/>
          <c:w val="0.814837416156314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Darunavir/r Monotherapy versus Triple Therapy </a:t>
            </a:r>
            <a:br>
              <a:rPr lang="en-US" sz="2400" b="0" dirty="0" smtClean="0"/>
            </a:br>
            <a:r>
              <a:rPr lang="en-US" dirty="0" smtClean="0"/>
              <a:t>MONOI-ANRS 136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787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450724" y="2964843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450724" y="3557952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Darunavir/r </a:t>
            </a:r>
            <a:r>
              <a:rPr lang="en-US" sz="2400" dirty="0" err="1">
                <a:solidFill>
                  <a:srgbClr val="E7F1CA"/>
                </a:solidFill>
              </a:rPr>
              <a:t>M</a:t>
            </a:r>
            <a:r>
              <a:rPr lang="en-US" sz="2400" dirty="0" err="1" smtClean="0">
                <a:solidFill>
                  <a:srgbClr val="E7F1CA"/>
                </a:solidFill>
              </a:rPr>
              <a:t>onotherapy</a:t>
            </a:r>
            <a:r>
              <a:rPr lang="en-US" sz="2400" dirty="0" smtClean="0">
                <a:solidFill>
                  <a:srgbClr val="E7F1CA"/>
                </a:solidFill>
              </a:rPr>
              <a:t> versus Triple Therapy 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MONOI-ANRS 136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pt-BR" dirty="0" err="1" smtClean="0"/>
              <a:t>Katlama</a:t>
            </a:r>
            <a:r>
              <a:rPr lang="pt-BR" dirty="0" smtClean="0"/>
              <a:t> </a:t>
            </a:r>
            <a:r>
              <a:rPr lang="pt-BR" dirty="0"/>
              <a:t>C</a:t>
            </a:r>
            <a:r>
              <a:rPr lang="pt-BR" dirty="0" smtClean="0"/>
              <a:t>, et al. </a:t>
            </a:r>
            <a:r>
              <a:rPr lang="is-IS" dirty="0"/>
              <a:t>AIDS. 2010;24:2365-74.</a:t>
            </a:r>
            <a:endParaRPr lang="pt-BR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23479" y="2220113"/>
            <a:ext cx="2739521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Darunavir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600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mg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BID +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Ritonavir 100 mg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BID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112)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023479" y="3872134"/>
            <a:ext cx="2739521" cy="12283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Darunavir 600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mg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BID +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Ritonavir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100 mg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BID +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2 NRTIs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=113)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86864"/>
              </p:ext>
            </p:extLst>
          </p:nvPr>
        </p:nvGraphicFramePr>
        <p:xfrm>
          <a:off x="304800" y="1444545"/>
          <a:ext cx="5257800" cy="4307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MONOI-ANRS 136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open-label, phase 3 trial to evaluate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noninferiority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of darunavir + ritonavir (monotherapy) versus darunavir + ritonavir + 2NRTIs (triple therapy) in virologically suppressed patients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226)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≥18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&lt;400 copies/mL x 18 months on 3-drug Rx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 at screening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nadir &gt;50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history of virologic failure on PI-based regimen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Arms*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Darunavir 600 mg BID + RTV 100 mg BID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Darunavir 600 mg BID + RTV 100 mg BID + 2NRTIs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892015"/>
            <a:ext cx="5257800" cy="307777"/>
          </a:xfrm>
          <a:prstGeom prst="rect">
            <a:avLst/>
          </a:prstGeom>
          <a:solidFill>
            <a:srgbClr val="E6EBF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*Both </a:t>
            </a:r>
            <a:r>
              <a:rPr lang="en-US" sz="1400" dirty="0">
                <a:latin typeface="Arial"/>
              </a:rPr>
              <a:t>arms: </a:t>
            </a:r>
            <a:r>
              <a:rPr lang="en-US" sz="1400" dirty="0" smtClean="0">
                <a:latin typeface="Arial"/>
              </a:rPr>
              <a:t>8-</a:t>
            </a:r>
            <a:r>
              <a:rPr lang="en-US" sz="1400" dirty="0">
                <a:latin typeface="Arial"/>
              </a:rPr>
              <a:t>week run-in with DRV/r + 2 NRTIs</a:t>
            </a:r>
          </a:p>
        </p:txBody>
      </p:sp>
    </p:spTree>
    <p:extLst>
      <p:ext uri="{BB962C8B-B14F-4D97-AF65-F5344CB8AC3E}">
        <p14:creationId xmlns:p14="http://schemas.microsoft.com/office/powerpoint/2010/main" val="3555382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Darunavir/r </a:t>
            </a:r>
            <a:r>
              <a:rPr lang="en-US" sz="2400" dirty="0" err="1">
                <a:solidFill>
                  <a:srgbClr val="E7F1CA"/>
                </a:solidFill>
              </a:rPr>
              <a:t>Monotherapy</a:t>
            </a:r>
            <a:r>
              <a:rPr lang="en-US" sz="2400" dirty="0">
                <a:solidFill>
                  <a:srgbClr val="E7F1CA"/>
                </a:solidFill>
              </a:rPr>
              <a:t> versus Triple Therapy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MONOI-ANRS 136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HIV RNA &lt;400 copies/mL, </a:t>
            </a: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by Baseline HIV RNA (Per Protocol Analysis)</a:t>
            </a:r>
            <a:endParaRPr lang="en-US" sz="18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pt-BR" dirty="0" err="1"/>
              <a:t>Katlama</a:t>
            </a:r>
            <a:r>
              <a:rPr lang="pt-BR" dirty="0"/>
              <a:t> C, et al. </a:t>
            </a:r>
            <a:r>
              <a:rPr lang="is-IS" dirty="0"/>
              <a:t>AIDS. 2010;24:2365-74.</a:t>
            </a:r>
            <a:endParaRPr lang="pt-BR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700358"/>
              </p:ext>
            </p:extLst>
          </p:nvPr>
        </p:nvGraphicFramePr>
        <p:xfrm>
          <a:off x="457200" y="175260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148463" y="5696771"/>
            <a:ext cx="4184901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60614" y="5693483"/>
            <a:ext cx="4172617" cy="33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/>
              </a:rPr>
              <a:t>         </a:t>
            </a:r>
            <a:r>
              <a:rPr lang="en-US" sz="1600" b="1" dirty="0" smtClean="0">
                <a:latin typeface="Arial"/>
              </a:rPr>
              <a:t>Baseline HIV RNA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6077" y="6172200"/>
            <a:ext cx="9162288" cy="2885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 smtClean="0">
                <a:latin typeface="Arial"/>
              </a:rPr>
              <a:t>Treatment failure = virologic failure, treatment modification/discontinuation, withdrawal</a:t>
            </a:r>
          </a:p>
        </p:txBody>
      </p:sp>
    </p:spTree>
    <p:extLst>
      <p:ext uri="{BB962C8B-B14F-4D97-AF65-F5344CB8AC3E}">
        <p14:creationId xmlns:p14="http://schemas.microsoft.com/office/powerpoint/2010/main" val="20055501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Darunavir/r </a:t>
            </a:r>
            <a:r>
              <a:rPr lang="en-US" sz="2400" dirty="0" err="1">
                <a:solidFill>
                  <a:srgbClr val="E7F1CA"/>
                </a:solidFill>
              </a:rPr>
              <a:t>Monotherapy</a:t>
            </a:r>
            <a:r>
              <a:rPr lang="en-US" sz="2400" dirty="0">
                <a:solidFill>
                  <a:srgbClr val="E7F1CA"/>
                </a:solidFill>
              </a:rPr>
              <a:t> versus Triple Therapy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MONOI-ANRS 136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HIV RNA &lt;400 copies/mL, by Baseline HIV RNA (ITT Analysis)</a:t>
            </a:r>
            <a:endParaRPr lang="en-US" sz="18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pt-BR" dirty="0" err="1"/>
              <a:t>Katlama</a:t>
            </a:r>
            <a:r>
              <a:rPr lang="pt-BR" dirty="0"/>
              <a:t> C, et al. </a:t>
            </a:r>
            <a:r>
              <a:rPr lang="is-IS" dirty="0"/>
              <a:t>AIDS. 2010;24:2365-74.</a:t>
            </a:r>
            <a:endParaRPr lang="pt-BR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712772"/>
              </p:ext>
            </p:extLst>
          </p:nvPr>
        </p:nvGraphicFramePr>
        <p:xfrm>
          <a:off x="457200" y="1828804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114802" y="5736516"/>
            <a:ext cx="4203188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60614" y="6068044"/>
            <a:ext cx="4172617" cy="33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/>
              </a:rPr>
              <a:t>         </a:t>
            </a:r>
            <a:r>
              <a:rPr lang="en-US" sz="1600" b="1" dirty="0" smtClean="0">
                <a:latin typeface="Arial"/>
              </a:rPr>
              <a:t>Baseline HIV RNA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6077" y="6172200"/>
            <a:ext cx="9162288" cy="2885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 smtClean="0">
                <a:latin typeface="Arial"/>
              </a:rPr>
              <a:t>Treatment failure = virologic failure, treatment modification/discontinuation, withdrawal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5720712"/>
            <a:ext cx="4172617" cy="30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/>
              </a:rPr>
              <a:t>         </a:t>
            </a:r>
            <a:r>
              <a:rPr lang="en-US" sz="1600" b="1" dirty="0" smtClean="0">
                <a:latin typeface="Arial"/>
              </a:rPr>
              <a:t>Baseline HIV RNA </a:t>
            </a:r>
          </a:p>
        </p:txBody>
      </p:sp>
    </p:spTree>
    <p:extLst>
      <p:ext uri="{BB962C8B-B14F-4D97-AF65-F5344CB8AC3E}">
        <p14:creationId xmlns:p14="http://schemas.microsoft.com/office/powerpoint/2010/main" val="19507209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Darunavir/r </a:t>
            </a:r>
            <a:r>
              <a:rPr lang="en-US" sz="2400" dirty="0" err="1">
                <a:solidFill>
                  <a:srgbClr val="E7F1CA"/>
                </a:solidFill>
              </a:rPr>
              <a:t>Monotherapy</a:t>
            </a:r>
            <a:r>
              <a:rPr lang="en-US" sz="2400" dirty="0">
                <a:solidFill>
                  <a:srgbClr val="E7F1CA"/>
                </a:solidFill>
              </a:rPr>
              <a:t> versus Triple Therapy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MONOI-ANRS 136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HIV RNA </a:t>
            </a:r>
            <a:r>
              <a:rPr lang="en-US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&lt;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5</a:t>
            </a:r>
            <a:r>
              <a:rPr lang="en-US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0 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copies/mL, </a:t>
            </a: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by Baseline HIV RNA (Per Protocol Analysis)</a:t>
            </a:r>
            <a:endParaRPr lang="en-US" sz="18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pt-BR" dirty="0" err="1"/>
              <a:t>Katlama</a:t>
            </a:r>
            <a:r>
              <a:rPr lang="pt-BR" dirty="0"/>
              <a:t> C, et al. </a:t>
            </a:r>
            <a:r>
              <a:rPr lang="is-IS" dirty="0"/>
              <a:t>AIDS. 2010;24:2365-74.</a:t>
            </a:r>
            <a:endParaRPr lang="pt-BR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01225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229289" y="5802513"/>
            <a:ext cx="406603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67200" y="5890508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</a:rPr>
              <a:t>Baseline HIV RNA </a:t>
            </a:r>
          </a:p>
        </p:txBody>
      </p:sp>
    </p:spTree>
    <p:extLst>
      <p:ext uri="{BB962C8B-B14F-4D97-AF65-F5344CB8AC3E}">
        <p14:creationId xmlns:p14="http://schemas.microsoft.com/office/powerpoint/2010/main" val="39076016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Darunavir/r </a:t>
            </a:r>
            <a:r>
              <a:rPr lang="en-US" sz="2400" dirty="0" err="1">
                <a:solidFill>
                  <a:srgbClr val="E7F1CA"/>
                </a:solidFill>
              </a:rPr>
              <a:t>Monotherapy</a:t>
            </a:r>
            <a:r>
              <a:rPr lang="en-US" sz="2400" dirty="0">
                <a:solidFill>
                  <a:srgbClr val="E7F1CA"/>
                </a:solidFill>
              </a:rPr>
              <a:t> versus Triple Therapy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MONOI-ANRS 136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HIV RNA </a:t>
            </a:r>
            <a:r>
              <a:rPr lang="en-US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&lt;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5</a:t>
            </a:r>
            <a:r>
              <a:rPr lang="en-US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0 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copies/mL, </a:t>
            </a:r>
            <a:r>
              <a:rPr lang="en-US" sz="18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by Baseline HIV RNA (ITT Analysis)</a:t>
            </a:r>
            <a:endParaRPr lang="en-US" sz="18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pt-BR" dirty="0" err="1"/>
              <a:t>Katlama</a:t>
            </a:r>
            <a:r>
              <a:rPr lang="pt-BR" dirty="0"/>
              <a:t> C, et al. </a:t>
            </a:r>
            <a:r>
              <a:rPr lang="is-IS" dirty="0"/>
              <a:t>AIDS. 2010;24:2365-74.</a:t>
            </a:r>
            <a:endParaRPr lang="pt-BR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062553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219435" y="5838969"/>
            <a:ext cx="4047742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42893" y="5837020"/>
            <a:ext cx="404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/>
              </a:rPr>
              <a:t>         </a:t>
            </a:r>
            <a:r>
              <a:rPr lang="en-US" sz="1600" b="1" dirty="0" smtClean="0">
                <a:latin typeface="Arial"/>
              </a:rPr>
              <a:t>Baseline HIV RNA </a:t>
            </a:r>
          </a:p>
        </p:txBody>
      </p:sp>
    </p:spTree>
    <p:extLst>
      <p:ext uri="{BB962C8B-B14F-4D97-AF65-F5344CB8AC3E}">
        <p14:creationId xmlns:p14="http://schemas.microsoft.com/office/powerpoint/2010/main" val="17791369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Darunavir/r </a:t>
            </a:r>
            <a:r>
              <a:rPr lang="en-US" sz="2400" dirty="0" err="1">
                <a:solidFill>
                  <a:srgbClr val="E7F1CA"/>
                </a:solidFill>
              </a:rPr>
              <a:t>Monotherapy</a:t>
            </a:r>
            <a:r>
              <a:rPr lang="en-US" sz="2400" dirty="0">
                <a:solidFill>
                  <a:srgbClr val="E7F1CA"/>
                </a:solidFill>
              </a:rPr>
              <a:t> versus Triple Therapy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MONOI-ANRS 136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Conclusions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it-IT" dirty="0"/>
              <a:t> </a:t>
            </a:r>
            <a:r>
              <a:rPr lang="pt-BR" dirty="0" err="1"/>
              <a:t>Katlama</a:t>
            </a:r>
            <a:r>
              <a:rPr lang="pt-BR" dirty="0"/>
              <a:t> C, et al. </a:t>
            </a:r>
            <a:r>
              <a:rPr lang="is-IS" dirty="0"/>
              <a:t>AIDS. 2010;24:2365-74.</a:t>
            </a:r>
            <a:endParaRPr lang="pt-B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99677"/>
              </p:ext>
            </p:extLst>
          </p:nvPr>
        </p:nvGraphicFramePr>
        <p:xfrm>
          <a:off x="0" y="225044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Darunavir/r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monotherapy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exhibited efficacy rate over 85% with concordant results in the magnitude of difference with darunavir/r triple drug regimen in both intent-to-treat and per protocol analyses, but discordant conclusions with respect to the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noninferiority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margin. Patients failing on darunavir/r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monotherapy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had no emergence of new darunavir resistance mutations preserving future treatment options.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137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073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48747</TotalTime>
  <Words>370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Darunavir/r Monotherapy versus Triple Therapy  MONOI-ANRS 136 Trial</vt:lpstr>
      <vt:lpstr>Darunavir/r Monotherapy versus Triple Therapy  MONOI-ANRS 136: Study Design</vt:lpstr>
      <vt:lpstr>Darunavir/r Monotherapy versus Triple Therapy  MONOI-ANRS 136: Result </vt:lpstr>
      <vt:lpstr>Darunavir/r Monotherapy versus Triple Therapy  MONOI-ANRS 136: Result </vt:lpstr>
      <vt:lpstr>Darunavir/r Monotherapy versus Triple Therapy  MONOI-ANRS 136: Result </vt:lpstr>
      <vt:lpstr>Darunavir/r Monotherapy versus Triple Therapy  MONOI-ANRS 136: Result </vt:lpstr>
      <vt:lpstr>Darunavir/r Monotherapy versus Triple Therapy  MONOI-ANRS 136: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1647</cp:revision>
  <cp:lastPrinted>2008-02-05T14:34:24Z</cp:lastPrinted>
  <dcterms:created xsi:type="dcterms:W3CDTF">2010-11-28T05:36:22Z</dcterms:created>
  <dcterms:modified xsi:type="dcterms:W3CDTF">2017-05-24T16:40:10Z</dcterms:modified>
</cp:coreProperties>
</file>