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6" r:id="rId2"/>
    <p:sldId id="1117" r:id="rId3"/>
    <p:sldId id="1118" r:id="rId4"/>
    <p:sldId id="1119" r:id="rId5"/>
    <p:sldId id="1120" r:id="rId6"/>
    <p:sldId id="1109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4C80"/>
    <a:srgbClr val="D2BCDD"/>
    <a:srgbClr val="E6EBF2"/>
    <a:srgbClr val="29547F"/>
    <a:srgbClr val="295480"/>
    <a:srgbClr val="C7D6D8"/>
    <a:srgbClr val="BECDCE"/>
    <a:srgbClr val="C4D6CF"/>
    <a:srgbClr val="B4CBCE"/>
    <a:srgbClr val="97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480" y="-62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22360010204016"/>
          <c:w val="0.844536186448916"/>
          <c:h val="0.788905343017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 + Ritonavir</c:v>
                </c:pt>
              </c:strCache>
            </c:strRef>
          </c:tx>
          <c:spPr>
            <a:solidFill>
              <a:srgbClr val="326496"/>
            </a:solidFill>
            <a:ln w="12700" cmpd="sng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Sheet1!$B$2</c:f>
              <c:numCache>
                <c:formatCode>0</c:formatCode>
                <c:ptCount val="1"/>
                <c:pt idx="0">
                  <c:v>93.0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Ritonavir + 2NRTIs </c:v>
                </c:pt>
              </c:strCache>
            </c:strRef>
          </c:tx>
          <c:spPr>
            <a:solidFill>
              <a:schemeClr val="accent5"/>
            </a:solidFill>
            <a:ln w="12700" cmpd="sng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Sheet1!$C$2</c:f>
              <c:numCache>
                <c:formatCode>0</c:formatCode>
                <c:ptCount val="1"/>
                <c:pt idx="0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-2116188696"/>
        <c:axId val="2124016904"/>
      </c:barChart>
      <c:catAx>
        <c:axId val="-211618869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240169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2401690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HIV RNA &lt;40 copies/mL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18340867113833"/>
              <c:y val="0.19228123299138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618869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83266379896957"/>
          <c:y val="0.0185433583184371"/>
          <c:w val="0.787412632448722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820445489076"/>
          <c:y val="0.124240454716172"/>
          <c:w val="0.830715874826571"/>
          <c:h val="0.700297584349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 + Ritonavir</c:v>
                </c:pt>
              </c:strCache>
            </c:strRef>
          </c:tx>
          <c:spPr>
            <a:solidFill>
              <a:srgbClr val="326496"/>
            </a:solidFill>
            <a:ln w="12700" cmpd="sng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-4.8</c:v>
                </c:pt>
                <c:pt idx="1">
                  <c:v>-4.4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Ritonavir + 2NRTIs</c:v>
                </c:pt>
              </c:strCache>
            </c:strRef>
          </c:tx>
          <c:spPr>
            <a:solidFill>
              <a:srgbClr val="967C4A"/>
            </a:solidFill>
            <a:ln w="12700" cmpd="sng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-0.6</c:v>
                </c:pt>
                <c:pt idx="1">
                  <c:v>-3.0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119994072"/>
        <c:axId val="-2036870376"/>
      </c:barChart>
      <c:catAx>
        <c:axId val="-2119994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Study Week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62569079485174"/>
              <c:y val="0.926417647328983"/>
            </c:manualLayout>
          </c:layout>
          <c:overlay val="0"/>
        </c:title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368703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6870376"/>
        <c:scaling>
          <c:orientation val="minMax"/>
          <c:max val="10.0"/>
          <c:min val="-10.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 dirty="0" smtClean="0"/>
                  <a:t>Median</a:t>
                </a:r>
                <a:r>
                  <a:rPr lang="en-US" sz="1500" baseline="0" dirty="0" smtClean="0"/>
                  <a:t> Reduction in *FMD (%)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.0126698834021976"/>
              <c:y val="0.16551318874525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-2119994072"/>
        <c:crosses val="autoZero"/>
        <c:crossBetween val="between"/>
        <c:majorUnit val="5.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7473783913979"/>
          <c:y val="0.0196075944960216"/>
          <c:w val="0.785141113600267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Darunavir + RTV Monotherapy versus Triple Therapy </a:t>
            </a:r>
            <a:br>
              <a:rPr lang="en-US" sz="2400" b="0" dirty="0" smtClean="0"/>
            </a:br>
            <a:r>
              <a:rPr lang="en-US" dirty="0" smtClean="0"/>
              <a:t>MONARCH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970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396236" y="317505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396236" y="376816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Darunavir</a:t>
            </a:r>
            <a:r>
              <a:rPr lang="en-US" sz="2400" dirty="0">
                <a:solidFill>
                  <a:srgbClr val="E7F1CA"/>
                </a:solidFill>
              </a:rPr>
              <a:t> </a:t>
            </a:r>
            <a:r>
              <a:rPr lang="en-US" sz="2400" dirty="0" smtClean="0">
                <a:solidFill>
                  <a:srgbClr val="E7F1CA"/>
                </a:solidFill>
              </a:rPr>
              <a:t>+ RTV </a:t>
            </a:r>
            <a:r>
              <a:rPr lang="en-US" sz="2400" dirty="0">
                <a:solidFill>
                  <a:srgbClr val="E7F1CA"/>
                </a:solidFill>
              </a:rPr>
              <a:t>M</a:t>
            </a:r>
            <a:r>
              <a:rPr lang="en-US" sz="2400" dirty="0" smtClean="0">
                <a:solidFill>
                  <a:srgbClr val="E7F1CA"/>
                </a:solidFill>
              </a:rPr>
              <a:t>onotherapy versus Triple Therapy 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MONARCH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it-IT" dirty="0" err="1"/>
              <a:t>Guaraldi</a:t>
            </a:r>
            <a:r>
              <a:rPr lang="it-IT" dirty="0"/>
              <a:t> G, et al. HIV </a:t>
            </a:r>
            <a:r>
              <a:rPr lang="it-IT" dirty="0" err="1"/>
              <a:t>Clin</a:t>
            </a:r>
            <a:r>
              <a:rPr lang="it-IT" dirty="0"/>
              <a:t> Trials. 2013;14:140-8.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08239" y="2430327"/>
            <a:ext cx="2602361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Darunavir 800 mg QD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+ Ritonavir 100 mg QD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15)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008239" y="4082348"/>
            <a:ext cx="2602361" cy="12283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Darunavir 800 mg QD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+ Ritonavir 100 mg QD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2 NRTIs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15)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79390"/>
              </p:ext>
            </p:extLst>
          </p:nvPr>
        </p:nvGraphicFramePr>
        <p:xfrm>
          <a:off x="228600" y="1676400"/>
          <a:ext cx="5257800" cy="438169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257800"/>
              </a:tblGrid>
              <a:tr h="469933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MONARCH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91175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phase II, open label trial evaluate change in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cardiometabolic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and endothelial function in patients with HIV infection switching to ritonavir-boosted darunavir (monotherapy) versus ritonavir-boosted darunavir + 2NRTIs (triple therapy)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30)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&lt;50 copies/mL x 24 weeks on 3-drug ART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&gt;200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nadir &gt;100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PI resistance or history of virologic failure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Darunavir 800 mg QD + RTV 100 mg QD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Darunavir 800 mg QD + RTV 100 mg QD + 2 NRTIs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1192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Darunavir</a:t>
            </a:r>
            <a:r>
              <a:rPr lang="en-US" sz="2400" dirty="0">
                <a:solidFill>
                  <a:srgbClr val="E7F1CA"/>
                </a:solidFill>
              </a:rPr>
              <a:t> </a:t>
            </a:r>
            <a:r>
              <a:rPr lang="en-US" sz="2400" dirty="0" smtClean="0">
                <a:solidFill>
                  <a:srgbClr val="E7F1CA"/>
                </a:solidFill>
              </a:rPr>
              <a:t>+RTV Monotherapy </a:t>
            </a:r>
            <a:r>
              <a:rPr lang="en-US" sz="2400" dirty="0">
                <a:solidFill>
                  <a:srgbClr val="E7F1CA"/>
                </a:solidFill>
              </a:rPr>
              <a:t>versus Triple Therapy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MONARCH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 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 (Intent-to-Treat)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it-IT" dirty="0" err="1"/>
              <a:t>Guaraldi</a:t>
            </a:r>
            <a:r>
              <a:rPr lang="it-IT" dirty="0"/>
              <a:t> G, et al. HIV </a:t>
            </a:r>
            <a:r>
              <a:rPr lang="it-IT" dirty="0" err="1"/>
              <a:t>Clin</a:t>
            </a:r>
            <a:r>
              <a:rPr lang="it-IT" dirty="0"/>
              <a:t> Trials. 2013;14:140-8.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194467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3772463" y="5448491"/>
            <a:ext cx="957070" cy="29260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14/15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5448491"/>
            <a:ext cx="957070" cy="29260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15/15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734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 smtClean="0">
                <a:solidFill>
                  <a:srgbClr val="E7F1CA"/>
                </a:solidFill>
              </a:rPr>
              <a:t>Darunavir</a:t>
            </a:r>
            <a:r>
              <a:rPr lang="en-US" sz="2400" dirty="0">
                <a:solidFill>
                  <a:srgbClr val="E7F1CA"/>
                </a:solidFill>
              </a:rPr>
              <a:t> </a:t>
            </a:r>
            <a:r>
              <a:rPr lang="en-US" sz="2400" dirty="0" smtClean="0">
                <a:solidFill>
                  <a:srgbClr val="E7F1CA"/>
                </a:solidFill>
              </a:rPr>
              <a:t>+RTV Monotherapy </a:t>
            </a:r>
            <a:r>
              <a:rPr lang="en-US" sz="2400" dirty="0">
                <a:solidFill>
                  <a:srgbClr val="E7F1CA"/>
                </a:solidFill>
              </a:rPr>
              <a:t>versus Triple Therapy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MONARCH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Weeks 24 and 48: Change in Brachial Artery FMD 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it-IT" dirty="0" err="1"/>
              <a:t>Guaraldi</a:t>
            </a:r>
            <a:r>
              <a:rPr lang="it-IT" dirty="0"/>
              <a:t> G, et al. HIV </a:t>
            </a:r>
            <a:r>
              <a:rPr lang="it-IT" dirty="0" err="1"/>
              <a:t>Clin</a:t>
            </a:r>
            <a:r>
              <a:rPr lang="it-IT" dirty="0"/>
              <a:t> Trials. 2013;14:140-8.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157076"/>
              </p:ext>
            </p:extLst>
          </p:nvPr>
        </p:nvGraphicFramePr>
        <p:xfrm>
          <a:off x="574883" y="1752602"/>
          <a:ext cx="7994233" cy="4245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108016"/>
            <a:ext cx="9162288" cy="3169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200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*FMD 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= F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low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-mediated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dilation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37789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Darunavir</a:t>
            </a:r>
            <a:r>
              <a:rPr lang="en-US" sz="2400" dirty="0">
                <a:solidFill>
                  <a:srgbClr val="E7F1CA"/>
                </a:solidFill>
              </a:rPr>
              <a:t> </a:t>
            </a:r>
            <a:r>
              <a:rPr lang="en-US" sz="2400" dirty="0" smtClean="0">
                <a:solidFill>
                  <a:srgbClr val="E7F1CA"/>
                </a:solidFill>
              </a:rPr>
              <a:t>+ RTV </a:t>
            </a:r>
            <a:r>
              <a:rPr lang="en-US" sz="2400" dirty="0">
                <a:solidFill>
                  <a:srgbClr val="E7F1CA"/>
                </a:solidFill>
              </a:rPr>
              <a:t>M</a:t>
            </a:r>
            <a:r>
              <a:rPr lang="en-US" sz="2400" dirty="0" smtClean="0">
                <a:solidFill>
                  <a:srgbClr val="E7F1CA"/>
                </a:solidFill>
              </a:rPr>
              <a:t>onotherapy versus Triple Therapy 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MONARCH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Conclusions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it-IT" dirty="0" err="1" smtClean="0"/>
              <a:t>Guaraldi</a:t>
            </a:r>
            <a:r>
              <a:rPr lang="it-IT" dirty="0" smtClean="0"/>
              <a:t> G, et al. HIV </a:t>
            </a:r>
            <a:r>
              <a:rPr lang="it-IT" dirty="0" err="1"/>
              <a:t>Clin</a:t>
            </a:r>
            <a:r>
              <a:rPr lang="it-IT" dirty="0"/>
              <a:t> Trials. 2013;14:140-8.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26553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 the MONARCH trial, switching from triple combination treatment to DRV/r, with or without nucleoside analogues, did not translate into clinically meaningful reductions in endothelial function as measured by FMD.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87641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44484</TotalTime>
  <Words>260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Darunavir + RTV Monotherapy versus Triple Therapy  MONARCH Trial</vt:lpstr>
      <vt:lpstr>Darunavir + RTV Monotherapy versus Triple Therapy  MONARCH: Study Design</vt:lpstr>
      <vt:lpstr>Darunavir +RTV Monotherapy versus Triple Therapy  MONARCH: Result </vt:lpstr>
      <vt:lpstr>Darunavir +RTV Monotherapy versus Triple Therapy  MONARCH: Result </vt:lpstr>
      <vt:lpstr>Darunavir + RTV Monotherapy versus Triple Therapy  MONARCH: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1955</cp:revision>
  <cp:lastPrinted>2008-02-05T14:34:24Z</cp:lastPrinted>
  <dcterms:created xsi:type="dcterms:W3CDTF">2010-11-28T05:36:22Z</dcterms:created>
  <dcterms:modified xsi:type="dcterms:W3CDTF">2017-12-02T17:28:51Z</dcterms:modified>
</cp:coreProperties>
</file>