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960" r:id="rId2"/>
    <p:sldId id="990" r:id="rId3"/>
    <p:sldId id="992" r:id="rId4"/>
    <p:sldId id="1087" r:id="rId5"/>
    <p:sldId id="991" r:id="rId6"/>
    <p:sldId id="1090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588" y="-153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5674151146524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Tipranavir + RTV + OBR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solidFill>
                  <a:sysClr val="window" lastClr="FFFFFF">
                    <a:alpha val="50000"/>
                  </a:sysClr>
                </a:solidFill>
              </a:ln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</c:v>
                </c:pt>
                <c:pt idx="1">
                  <c:v>HIV RNA &lt;50 copies/mL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100</c:v>
                </c:pt>
                <c:pt idx="1">
                  <c:v>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E-4FFD-84FB-33B4A52D87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RTV + OBR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</c:v>
                </c:pt>
                <c:pt idx="1">
                  <c:v>HIV RNA &lt;50 copies/mL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E-4FFD-84FB-33B4A52D87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25139544"/>
        <c:axId val="2102068536"/>
      </c:barChart>
      <c:catAx>
        <c:axId val="182513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21020685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0206853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Levels Below Threshold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6797657237289799E-2"/>
              <c:y val="0.110409661766344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2513954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9437749100806798"/>
          <c:y val="1.8543358318437099E-2"/>
          <c:w val="0.67630152133761001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7428541958489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Tipranavir + RTV + OBR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Adverse Events 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E-4344-8A5B-15B5AED2FC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RTV + OBR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Adverse Events </c:v>
                </c:pt>
              </c:strCache>
            </c:strRef>
          </c:cat>
          <c:val>
            <c:numRef>
              <c:f>Sheet1!$C$2</c:f>
              <c:numCache>
                <c:formatCode>0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E-4344-8A5B-15B5AED2FC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18320424"/>
        <c:axId val="-2018317272"/>
      </c:barChart>
      <c:catAx>
        <c:axId val="-201832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-20183172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317272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9087683484008901E-3"/>
              <c:y val="0.329708513261997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18320424"/>
        <c:crosses val="autoZero"/>
        <c:crossBetween val="between"/>
        <c:maj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11044157674735"/>
          <c:y val="1.8543358318437099E-2"/>
          <c:w val="0.77661016331291899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0" dirty="0" smtClean="0"/>
              <a:t>Darunavir/r vs. Tipranavir/r in Treatment Experienced</a:t>
            </a:r>
            <a:r>
              <a:rPr lang="en-US" sz="2200" b="0" dirty="0"/>
              <a:t/>
            </a:r>
            <a:br>
              <a:rPr lang="en-US" sz="2200" b="0" dirty="0"/>
            </a:br>
            <a:r>
              <a:rPr lang="en-US" dirty="0" smtClean="0"/>
              <a:t>POTENT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8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59225" y="2910852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59225" y="3503961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Tipranavir</a:t>
            </a:r>
            <a:r>
              <a:rPr lang="en-US" sz="2400" dirty="0" smtClean="0">
                <a:solidFill>
                  <a:srgbClr val="E7F1CA"/>
                </a:solidFill>
              </a:rPr>
              <a:t>/</a:t>
            </a:r>
            <a:r>
              <a:rPr lang="en-US" sz="2400" dirty="0">
                <a:solidFill>
                  <a:srgbClr val="E7F1CA"/>
                </a:solidFill>
              </a:rPr>
              <a:t>r </a:t>
            </a:r>
            <a:r>
              <a:rPr lang="en-US" sz="2400" dirty="0" smtClean="0">
                <a:solidFill>
                  <a:srgbClr val="E7F1CA"/>
                </a:solidFill>
              </a:rPr>
              <a:t>versus Darunavir</a:t>
            </a:r>
            <a:r>
              <a:rPr lang="en-US" sz="2400" dirty="0">
                <a:solidFill>
                  <a:srgbClr val="E7F1CA"/>
                </a:solidFill>
              </a:rPr>
              <a:t>/r </a:t>
            </a:r>
            <a:r>
              <a:rPr lang="en-US" sz="2400" dirty="0" smtClean="0">
                <a:solidFill>
                  <a:srgbClr val="E7F1CA"/>
                </a:solidFill>
              </a:rPr>
              <a:t>in Treatment-Experienced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POTENT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Elgadi</a:t>
            </a:r>
            <a:r>
              <a:rPr lang="en-US" dirty="0" smtClean="0"/>
              <a:t> MM, et al. </a:t>
            </a:r>
            <a:r>
              <a:rPr lang="de-DE" dirty="0"/>
              <a:t>Drugs R D. </a:t>
            </a:r>
            <a:r>
              <a:rPr lang="de-DE" dirty="0" smtClean="0"/>
              <a:t>2011;11:</a:t>
            </a:r>
            <a:r>
              <a:rPr lang="de-DE" dirty="0"/>
              <a:t>295-</a:t>
            </a:r>
            <a:r>
              <a:rPr lang="de-DE" dirty="0" smtClean="0"/>
              <a:t>302.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31980" y="2166122"/>
            <a:ext cx="2902210" cy="11368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Tipranavir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itonavir BID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OBR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31980" y="3846574"/>
            <a:ext cx="2902210" cy="11368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Darunavir + Ritonavir BID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 OBR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27451"/>
              </p:ext>
            </p:extLst>
          </p:nvPr>
        </p:nvGraphicFramePr>
        <p:xfrm>
          <a:off x="304800" y="1390554"/>
          <a:ext cx="5029200" cy="432444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POTENT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275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 trial to compare the efficacy and safety of ritonavir-boosted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tipranavir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with ritonavir-boosted darunavir in triple-class treatment-experienced HIV-infected patients with PI resistance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(n=39)</a:t>
                      </a:r>
                      <a:r>
                        <a:rPr lang="en-US" sz="1600" b="1" u="none" baseline="3000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^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Triple class ARV treatment experience</a:t>
                      </a:r>
                      <a:b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≥500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≥50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Documented resistance to more than one PI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Tipranavir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500 mg BID + RTV 200 mg BID + OBR*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Darunavir 600 mg BID + RTV 100 mg bid + OBR*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943600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 smtClean="0">
                <a:latin typeface="Arial"/>
                <a:cs typeface="Arial"/>
              </a:rPr>
              <a:t>*OBR = Optimized background regimen: ≥</a:t>
            </a:r>
            <a:r>
              <a:rPr lang="en-US" sz="1400" dirty="0">
                <a:latin typeface="Arial"/>
                <a:cs typeface="Arial"/>
              </a:rPr>
              <a:t>2 </a:t>
            </a:r>
            <a:r>
              <a:rPr lang="en-US" sz="1400" dirty="0" smtClean="0">
                <a:latin typeface="Arial"/>
                <a:cs typeface="Arial"/>
              </a:rPr>
              <a:t>active antiretroviral agents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5273531"/>
            <a:ext cx="3535680" cy="584776"/>
          </a:xfrm>
          <a:prstGeom prst="rect">
            <a:avLst/>
          </a:prstGeom>
          <a:solidFill>
            <a:srgbClr val="F4E3EA"/>
          </a:solidFill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/>
              </a:rPr>
              <a:t>^</a:t>
            </a:r>
            <a:r>
              <a:rPr lang="en-US" sz="1600" dirty="0" smtClean="0">
                <a:latin typeface="Arial"/>
              </a:rPr>
              <a:t>Trial stopped early due to slow enrollment (only 39/800 randomized)</a:t>
            </a:r>
          </a:p>
        </p:txBody>
      </p:sp>
    </p:spTree>
    <p:extLst>
      <p:ext uri="{BB962C8B-B14F-4D97-AF65-F5344CB8AC3E}">
        <p14:creationId xmlns:p14="http://schemas.microsoft.com/office/powerpoint/2010/main" val="8167256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Tipranavir</a:t>
            </a:r>
            <a:r>
              <a:rPr lang="en-US" sz="2400" dirty="0">
                <a:solidFill>
                  <a:srgbClr val="E7F1CA"/>
                </a:solidFill>
              </a:rPr>
              <a:t>/r versus Darunavir/r in Treatment-Experienced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POTENT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Data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Elgadi</a:t>
            </a:r>
            <a:r>
              <a:rPr lang="en-US" dirty="0"/>
              <a:t> MM, et al. </a:t>
            </a:r>
            <a:r>
              <a:rPr lang="de-DE" dirty="0"/>
              <a:t>Drugs R D. </a:t>
            </a:r>
            <a:r>
              <a:rPr lang="de-DE" dirty="0" smtClean="0"/>
              <a:t>2011;11:</a:t>
            </a:r>
            <a:r>
              <a:rPr lang="de-DE" dirty="0"/>
              <a:t>295-302.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44000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2715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Tipranavir</a:t>
            </a:r>
            <a:r>
              <a:rPr lang="en-US" sz="2400" dirty="0">
                <a:solidFill>
                  <a:srgbClr val="E7F1CA"/>
                </a:solidFill>
              </a:rPr>
              <a:t>/r versus Darunavir/r in Treatment-Experienced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POTENT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32: Drug-Related Adverse Events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Elgadi</a:t>
            </a:r>
            <a:r>
              <a:rPr lang="en-US" dirty="0"/>
              <a:t> MM, et al. </a:t>
            </a:r>
            <a:r>
              <a:rPr lang="de-DE" dirty="0"/>
              <a:t>Drugs R D. </a:t>
            </a:r>
            <a:r>
              <a:rPr lang="de-DE" dirty="0" smtClean="0"/>
              <a:t>2011;11:</a:t>
            </a:r>
            <a:r>
              <a:rPr lang="de-DE" dirty="0"/>
              <a:t>295-302.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480529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42073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</a:rPr>
              <a:t>Tipranavir</a:t>
            </a:r>
            <a:r>
              <a:rPr lang="en-US" sz="2400" dirty="0">
                <a:solidFill>
                  <a:srgbClr val="E7F1CA"/>
                </a:solidFill>
              </a:rPr>
              <a:t>/r versus Darunavir/r in Treatment-Experienced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POTENT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Elgadi</a:t>
            </a:r>
            <a:r>
              <a:rPr lang="en-US" dirty="0"/>
              <a:t> MM, et al. </a:t>
            </a:r>
            <a:r>
              <a:rPr lang="de-DE" dirty="0"/>
              <a:t>Drugs R D. </a:t>
            </a:r>
            <a:r>
              <a:rPr lang="de-DE" dirty="0" smtClean="0"/>
              <a:t>2011;11:</a:t>
            </a:r>
            <a:r>
              <a:rPr lang="de-DE" dirty="0"/>
              <a:t>295-302.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861997"/>
              </p:ext>
            </p:extLst>
          </p:nvPr>
        </p:nvGraphicFramePr>
        <p:xfrm>
          <a:off x="0" y="247904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Conclusions/Significance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TPV/r- and DRV/r-based regimens showed similar short-term safety and efficacy. These data support the use of next-generation PIs such as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tipranavir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or darunavir with novel class antiretroviral agents (integrase inhibitors, CCR5 antagonists, or fusion inhibitors).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3137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48756</TotalTime>
  <Words>212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Darunavir/r vs. Tipranavir/r in Treatment Experienced POTENT Trial</vt:lpstr>
      <vt:lpstr>Tipranavir/r versus Darunavir/r in Treatment-Experienced  POTENT: Study Design</vt:lpstr>
      <vt:lpstr>Tipranavir/r versus Darunavir/r in Treatment-Experienced  POTENT: Result </vt:lpstr>
      <vt:lpstr>Tipranavir/r versus Darunavir/r in Treatment-Experienced  POTENT: Result </vt:lpstr>
      <vt:lpstr>Tipranavir/r versus Darunavir/r in Treatment-Experienced  POTENT: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1655</cp:revision>
  <cp:lastPrinted>2008-02-05T14:34:24Z</cp:lastPrinted>
  <dcterms:created xsi:type="dcterms:W3CDTF">2010-11-28T05:36:22Z</dcterms:created>
  <dcterms:modified xsi:type="dcterms:W3CDTF">2017-05-24T16:49:38Z</dcterms:modified>
</cp:coreProperties>
</file>