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9" r:id="rId1"/>
  </p:sldMasterIdLst>
  <p:notesMasterIdLst>
    <p:notesMasterId r:id="rId10"/>
  </p:notesMasterIdLst>
  <p:handoutMasterIdLst>
    <p:handoutMasterId r:id="rId11"/>
  </p:handoutMasterIdLst>
  <p:sldIdLst>
    <p:sldId id="1037" r:id="rId2"/>
    <p:sldId id="1021" r:id="rId3"/>
    <p:sldId id="1018" r:id="rId4"/>
    <p:sldId id="981" r:id="rId5"/>
    <p:sldId id="993" r:id="rId6"/>
    <p:sldId id="1027" r:id="rId7"/>
    <p:sldId id="982" r:id="rId8"/>
    <p:sldId id="1038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7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CF7"/>
    <a:srgbClr val="BBDFE9"/>
    <a:srgbClr val="D5E3F4"/>
    <a:srgbClr val="B2D5CB"/>
    <a:srgbClr val="92BCA7"/>
    <a:srgbClr val="858E89"/>
    <a:srgbClr val="D3CCC1"/>
    <a:srgbClr val="6F8E74"/>
    <a:srgbClr val="5A8E5B"/>
    <a:srgbClr val="9E81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25" d="100"/>
          <a:sy n="125" d="100"/>
        </p:scale>
        <p:origin x="-1512" y="-1456"/>
      </p:cViewPr>
      <p:guideLst>
        <p:guide orient="horz" pos="407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94560597"/>
          <c:y val="0.10748853112295501"/>
          <c:w val="0.82601761556664899"/>
          <c:h val="0.72482926625057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Elvitegravir Arm</c:v>
                </c:pt>
              </c:strCache>
            </c:strRef>
          </c:tx>
          <c:spPr>
            <a:solidFill>
              <a:srgbClr val="9E814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ITT-TLOVR</c:v>
                </c:pt>
              </c:strCache>
            </c:strRef>
          </c:cat>
          <c:val>
            <c:numRef>
              <c:f>Sheet1!$B$2:$B$2</c:f>
              <c:numCache>
                <c:formatCode>0</c:formatCode>
                <c:ptCount val="1"/>
                <c:pt idx="0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B2-4C61-BBEC-A2477D6AEB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Raltegravir Arm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ITT-TLOVR</c:v>
                </c:pt>
              </c:strCache>
            </c:strRef>
          </c:cat>
          <c:val>
            <c:numRef>
              <c:f>Sheet1!$C$2:$C$2</c:f>
              <c:numCache>
                <c:formatCode>0</c:formatCode>
                <c:ptCount val="1"/>
                <c:pt idx="0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B2-4C61-BBEC-A2477D6AEB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3"/>
        <c:axId val="1442092792"/>
        <c:axId val="1441867944"/>
      </c:barChart>
      <c:catAx>
        <c:axId val="1442092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Baseline HIV RNA</a:t>
                </a:r>
              </a:p>
            </c:rich>
          </c:tx>
          <c:layout>
            <c:manualLayout>
              <c:xMode val="edge"/>
              <c:yMode val="edge"/>
              <c:x val="0.43647078837367598"/>
              <c:y val="0.91457550455768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44186794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441867944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HIV </a:t>
                </a:r>
                <a:r>
                  <a:rPr lang="en-US" sz="1600" dirty="0"/>
                  <a:t>RNA &lt; 50 copies/</a:t>
                </a:r>
                <a:r>
                  <a:rPr lang="en-US" sz="1600" dirty="0" smtClean="0"/>
                  <a:t>mL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3.08641975308642E-3"/>
              <c:y val="0.183509278931561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1442092792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3326637989695699"/>
          <c:y val="9.2682355497793693E-3"/>
          <c:w val="0.53760134149897898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94560597"/>
          <c:y val="0.10748853112295501"/>
          <c:w val="0.82601761556664899"/>
          <c:h val="0.72482926625057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Elvitegravir Arm</c:v>
                </c:pt>
              </c:strCache>
            </c:strRef>
          </c:tx>
          <c:spPr>
            <a:solidFill>
              <a:srgbClr val="9E814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ITT-TLOVR</c:v>
                </c:pt>
                <c:pt idx="1">
                  <c:v>ITT-Per Protocol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59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40-4DCE-A883-22AFC8B83E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Raltegravir Arm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ITT-TLOVR</c:v>
                </c:pt>
                <c:pt idx="1">
                  <c:v>ITT-Per Protocol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58</c:v>
                </c:pt>
                <c:pt idx="1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40-4DCE-A883-22AFC8B83E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16760600"/>
        <c:axId val="1903416008"/>
      </c:barChart>
      <c:catAx>
        <c:axId val="-2116760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Baseline HIV RNA</a:t>
                </a:r>
              </a:p>
            </c:rich>
          </c:tx>
          <c:layout>
            <c:manualLayout>
              <c:xMode val="edge"/>
              <c:yMode val="edge"/>
              <c:x val="0.43647078837367598"/>
              <c:y val="0.91457550455768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90341600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903416008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Patients (%) </a:t>
                </a:r>
                <a:r>
                  <a:rPr lang="en-US" sz="1600" dirty="0" smtClean="0"/>
                  <a:t>with</a:t>
                </a:r>
                <a:br>
                  <a:rPr lang="en-US" sz="1600" dirty="0" smtClean="0"/>
                </a:br>
                <a:r>
                  <a:rPr lang="en-US" sz="1600" dirty="0" smtClean="0"/>
                  <a:t> </a:t>
                </a:r>
                <a:r>
                  <a:rPr lang="en-US" sz="1600" dirty="0"/>
                  <a:t>HIV RNA &lt; 50 copies/ml</a:t>
                </a:r>
              </a:p>
            </c:rich>
          </c:tx>
          <c:layout>
            <c:manualLayout>
              <c:xMode val="edge"/>
              <c:yMode val="edge"/>
              <c:x val="3.08641975308642E-3"/>
              <c:y val="0.183509278931561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116760600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3326637989695699"/>
          <c:y val="9.2682355497793693E-3"/>
          <c:w val="0.53760134149897898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848668222027799"/>
          <c:y val="0.10748853112295501"/>
          <c:w val="0.83527692718965696"/>
          <c:h val="0.72482926625057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Elvitegravir Arm</c:v>
                </c:pt>
              </c:strCache>
            </c:strRef>
          </c:tx>
          <c:spPr>
            <a:solidFill>
              <a:srgbClr val="9E814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Baseline HIV RNA_x000d_ ≤100,000 copies/mL</c:v>
                </c:pt>
                <c:pt idx="1">
                  <c:v>Baseline HIV RNA_x000d_&gt;100,000 copies/mL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66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C5-4C42-94C1-6250E5579F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Raltegravir Arm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Baseline HIV RNA_x000d_ ≤100,000 copies/mL</c:v>
                </c:pt>
                <c:pt idx="1">
                  <c:v>Baseline HIV RNA_x000d_&gt;100,000 copies/mL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64</c:v>
                </c:pt>
                <c:pt idx="1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C5-4C42-94C1-6250E5579F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1800384360"/>
        <c:axId val="-1183441560"/>
      </c:barChart>
      <c:catAx>
        <c:axId val="1800384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>
                <a:latin typeface="Arial"/>
                <a:cs typeface="Arial"/>
              </a:defRPr>
            </a:pPr>
            <a:endParaRPr lang="en-US"/>
          </a:p>
        </c:txPr>
        <c:crossAx val="-118344156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183441560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HIV </a:t>
                </a:r>
                <a:r>
                  <a:rPr lang="en-US" sz="1600" dirty="0"/>
                  <a:t>RNA &lt; 50 copies/</a:t>
                </a:r>
                <a:r>
                  <a:rPr lang="en-US" sz="1600" dirty="0" smtClean="0"/>
                  <a:t>mL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9.2592592592592605E-3"/>
              <c:y val="0.180522453034402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1800384360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4329858073296402"/>
          <c:y val="0"/>
          <c:w val="0.52081012442889096"/>
          <c:h val="8.3330628686844696E-2"/>
        </c:manualLayout>
      </c:layout>
      <c:overlay val="0"/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0" dirty="0"/>
              <a:t>Elvitegravir versus Raltegravir in Treatment Experienced </a:t>
            </a:r>
            <a:r>
              <a:rPr lang="en-US" sz="2700" b="0" dirty="0" smtClean="0"/>
              <a:t/>
            </a:r>
            <a:br>
              <a:rPr lang="en-US" sz="2700" b="0" dirty="0" smtClean="0"/>
            </a:br>
            <a:r>
              <a:rPr lang="en-US" sz="3600" dirty="0" smtClean="0"/>
              <a:t>Study 0145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0318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Elvitegravir versus Raltegravir in Treatment Experienced</a:t>
            </a:r>
            <a:r>
              <a:rPr lang="en-US" dirty="0" smtClean="0"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dirty="0" smtClean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0145: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</a:t>
            </a:r>
            <a:r>
              <a:rPr lang="en-US" dirty="0" smtClean="0"/>
              <a:t>: Molina JM, et al. </a:t>
            </a:r>
            <a:r>
              <a:rPr lang="en-US" dirty="0" smtClean="0">
                <a:latin typeface="Arial" pitchFamily="22" charset="0"/>
              </a:rPr>
              <a:t>Lancet.  2012;12:27-35</a:t>
            </a:r>
            <a:r>
              <a:rPr lang="en-US" dirty="0" smtClean="0">
                <a:latin typeface="Arial" pitchFamily="31" charset="0"/>
              </a:rPr>
              <a:t>.</a:t>
            </a:r>
            <a:r>
              <a:rPr lang="en-US" dirty="0" smtClean="0"/>
              <a:t>  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501651" y="2222500"/>
            <a:ext cx="3413749" cy="1182619"/>
          </a:xfrm>
          <a:prstGeom prst="rect">
            <a:avLst/>
          </a:prstGeom>
          <a:solidFill>
            <a:srgbClr val="EBDFC1"/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Elvitegravir*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(150 mg QD) </a:t>
            </a: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+</a:t>
            </a:r>
          </a:p>
          <a:p>
            <a:pPr algn="ctr"/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Ritonavir + Protease Inhibitor +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n-US" sz="1800" baseline="30000" dirty="0" smtClean="0">
                <a:solidFill>
                  <a:srgbClr val="000000"/>
                </a:solidFill>
                <a:latin typeface="Arial"/>
                <a:cs typeface="Arial"/>
              </a:rPr>
              <a:t>rd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 Antiretroviral Agent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 = 351)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4791387" y="2999043"/>
            <a:ext cx="557779" cy="61393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ltGray">
          <a:xfrm>
            <a:off x="5501651" y="3859789"/>
            <a:ext cx="3413749" cy="1182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Raltegravir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(400 mg BID)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Ritonavir + Protease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Inhibitor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+ 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n-US" sz="1800" baseline="30000" dirty="0">
                <a:solidFill>
                  <a:srgbClr val="000000"/>
                </a:solidFill>
                <a:latin typeface="Arial"/>
                <a:cs typeface="Arial"/>
              </a:rPr>
              <a:t>rd</a:t>
            </a: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 Antiretroviral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Agent</a:t>
            </a: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 = 351)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062246"/>
            <a:ext cx="9162288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274320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*Elvitegravir dose reduced to 85 mg QD with ritonavir-atazanavir and ritonavir-lopinavir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rot="20430663">
            <a:off x="4791387" y="3730205"/>
            <a:ext cx="557779" cy="61393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11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684047"/>
              </p:ext>
            </p:extLst>
          </p:nvPr>
        </p:nvGraphicFramePr>
        <p:xfrm>
          <a:off x="182033" y="1447800"/>
          <a:ext cx="4770967" cy="437896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770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0145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796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double-blind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phase 3 study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comparing the safety and efficacy of elvitegravir versus raltegravir with efavirenz, in combination with background regimen</a:t>
                      </a:r>
                      <a:endParaRPr lang="en-US" sz="1600" u="sng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702)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Treatment-experienced patients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</a:t>
                      </a:r>
                      <a:r>
                        <a:rPr lang="en-US" sz="1600" u="sng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18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 1000 copies/mL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Stable regimen for at least 30 days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Resistance to at least 2 classes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AIDS condition in prior 30 days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Elvitegravir + TDF-FTC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Raltegravir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+ Background (RTV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+ PI + 3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rd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Drug)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8362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Elvitegravir versus Raltegravir in Treatment Experienced</a:t>
            </a:r>
            <a:r>
              <a:rPr lang="en-US" dirty="0"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0145</a:t>
            </a: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31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Results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Response ( ITT-TLOVR*)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Molina JM, et al. </a:t>
            </a:r>
            <a:r>
              <a:rPr lang="en-US" dirty="0">
                <a:latin typeface="Arial" pitchFamily="22" charset="0"/>
              </a:rPr>
              <a:t>Lancet.  2012;12:27-35</a:t>
            </a:r>
            <a:r>
              <a:rPr lang="en-US" dirty="0">
                <a:latin typeface="Arial" pitchFamily="31" charset="0"/>
              </a:rPr>
              <a:t>.</a:t>
            </a:r>
            <a:r>
              <a:rPr lang="en-US" dirty="0"/>
              <a:t>  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463840"/>
              </p:ext>
            </p:extLst>
          </p:nvPr>
        </p:nvGraphicFramePr>
        <p:xfrm>
          <a:off x="457200" y="1828804"/>
          <a:ext cx="8229600" cy="425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81001" y="6169223"/>
            <a:ext cx="5105399" cy="276999"/>
          </a:xfrm>
          <a:prstGeom prst="rect">
            <a:avLst/>
          </a:prstGeom>
          <a:solidFill>
            <a:srgbClr val="FFFFFF"/>
          </a:solidFill>
          <a:ln w="317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200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*</a:t>
            </a:r>
            <a:r>
              <a:rPr lang="en-US" sz="1200" dirty="0" smtClean="0">
                <a:latin typeface="Arial" pitchFamily="31" charset="0"/>
              </a:rPr>
              <a:t>ITT-TLOVR = Intention to Treat-Time to Loss of Virologic Response</a:t>
            </a:r>
            <a:endParaRPr lang="en-US" sz="1200" dirty="0"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98828" y="4945380"/>
            <a:ext cx="91396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207/351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84800" y="4945380"/>
            <a:ext cx="91396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203/351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9879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Elvitegravir versus Raltegravir in Treatment Experienced</a:t>
            </a:r>
            <a:r>
              <a:rPr lang="en-US" dirty="0"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0145</a:t>
            </a: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31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Results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2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Response ( ITT-TLOVR and Per Protocol*)</a:t>
            </a:r>
            <a:endParaRPr lang="en-US" sz="22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Molina JM, et al. </a:t>
            </a:r>
            <a:r>
              <a:rPr lang="en-US" dirty="0">
                <a:latin typeface="Arial" pitchFamily="22" charset="0"/>
              </a:rPr>
              <a:t>Lancet.  2012;12:27-35</a:t>
            </a:r>
            <a:r>
              <a:rPr lang="en-US" dirty="0">
                <a:latin typeface="Arial" pitchFamily="31" charset="0"/>
              </a:rPr>
              <a:t>.</a:t>
            </a:r>
            <a:r>
              <a:rPr lang="en-US" dirty="0"/>
              <a:t>  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080494"/>
              </p:ext>
            </p:extLst>
          </p:nvPr>
        </p:nvGraphicFramePr>
        <p:xfrm>
          <a:off x="457200" y="1828804"/>
          <a:ext cx="8229600" cy="425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81001" y="6169223"/>
            <a:ext cx="5105399" cy="276999"/>
          </a:xfrm>
          <a:prstGeom prst="rect">
            <a:avLst/>
          </a:prstGeom>
          <a:solidFill>
            <a:srgbClr val="FFFFFF"/>
          </a:solidFill>
          <a:ln w="317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200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*</a:t>
            </a:r>
            <a:r>
              <a:rPr lang="en-US" sz="1200" dirty="0" smtClean="0">
                <a:latin typeface="Arial" pitchFamily="31" charset="0"/>
              </a:rPr>
              <a:t>ITT-TLOVR = Intention to Treat-Time to Loss of Virologic Response</a:t>
            </a:r>
            <a:endParaRPr lang="en-US" sz="1200" dirty="0"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65800" y="4914900"/>
            <a:ext cx="91396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202/271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34638" y="4914900"/>
            <a:ext cx="91396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197/269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2200" y="4914900"/>
            <a:ext cx="91396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207/351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31038" y="4914900"/>
            <a:ext cx="91396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203/351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1834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Elvitegravir versus Raltegravir in Treatment Experienced</a:t>
            </a:r>
            <a:r>
              <a:rPr lang="en-US" dirty="0"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0145</a:t>
            </a: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31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Results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Response (</a:t>
            </a:r>
            <a:r>
              <a:rPr lang="en-US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mITT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)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Molina JM, et al. </a:t>
            </a:r>
            <a:r>
              <a:rPr lang="en-US" dirty="0">
                <a:latin typeface="Arial" pitchFamily="22" charset="0"/>
              </a:rPr>
              <a:t>Lancet.  2012;12:27-35</a:t>
            </a:r>
            <a:r>
              <a:rPr lang="en-US" dirty="0">
                <a:latin typeface="Arial" pitchFamily="31" charset="0"/>
              </a:rPr>
              <a:t>.</a:t>
            </a:r>
            <a:r>
              <a:rPr lang="en-US" dirty="0"/>
              <a:t>  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211679"/>
              </p:ext>
            </p:extLst>
          </p:nvPr>
        </p:nvGraphicFramePr>
        <p:xfrm>
          <a:off x="457200" y="1828804"/>
          <a:ext cx="8229600" cy="425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81001" y="6169223"/>
            <a:ext cx="5105399" cy="276999"/>
          </a:xfrm>
          <a:prstGeom prst="rect">
            <a:avLst/>
          </a:prstGeom>
          <a:solidFill>
            <a:srgbClr val="FFFFFF"/>
          </a:solidFill>
          <a:ln w="317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200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*</a:t>
            </a:r>
            <a:r>
              <a:rPr lang="en-US" sz="1200" dirty="0" smtClean="0">
                <a:latin typeface="Arial" pitchFamily="31" charset="0"/>
              </a:rPr>
              <a:t>ITT-TLOVR = Intention to Treat-Time to Loss of Virologic Response</a:t>
            </a:r>
            <a:endParaRPr lang="en-US" sz="1200" dirty="0"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24100" y="4965700"/>
            <a:ext cx="91396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171/261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0900" y="4965700"/>
            <a:ext cx="91396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168/261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91200" y="4965700"/>
            <a:ext cx="91396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39/90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0" y="4965700"/>
            <a:ext cx="91396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34/90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535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Elvitegravir versus Raltegravir in Treatment Experienced</a:t>
            </a:r>
            <a:r>
              <a:rPr lang="en-US" dirty="0"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0145</a:t>
            </a: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31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Results</a:t>
            </a:r>
            <a:endParaRPr lang="en-US" sz="31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Molina JM, et al. </a:t>
            </a:r>
            <a:r>
              <a:rPr lang="en-US" dirty="0">
                <a:latin typeface="Arial" pitchFamily="22" charset="0"/>
              </a:rPr>
              <a:t>Lancet.  2012;12:27-35</a:t>
            </a:r>
            <a:r>
              <a:rPr lang="en-US" dirty="0">
                <a:latin typeface="Arial" pitchFamily="31" charset="0"/>
              </a:rPr>
              <a:t>.</a:t>
            </a:r>
            <a:r>
              <a:rPr lang="en-US" dirty="0"/>
              <a:t>  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8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511589"/>
              </p:ext>
            </p:extLst>
          </p:nvPr>
        </p:nvGraphicFramePr>
        <p:xfrm>
          <a:off x="457200" y="1524000"/>
          <a:ext cx="8229600" cy="467019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09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Resistance Development by Week 48</a:t>
                      </a: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505">
                <a:tc>
                  <a:txBody>
                    <a:bodyPr/>
                    <a:lstStyle/>
                    <a:p>
                      <a:pPr marL="0" indent="0" algn="l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Subjects with Virologic Failure</a:t>
                      </a: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Elvitegravir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61)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Raltegravir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(n= 75)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303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Any NRTI-Resistance</a:t>
                      </a: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 of 59 (12%)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10 of 75 (13%)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303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Any PI-Resistance</a:t>
                      </a: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 of 59 (7%)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 of 75 (4%)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303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Any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Integrase-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Resistance</a:t>
                      </a: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16 of 60 (27%)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15 of 72 (21%)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303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T66I/A</a:t>
                      </a:r>
                    </a:p>
                  </a:txBody>
                  <a:tcPr marL="274320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 (12%)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303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E92Q</a:t>
                      </a:r>
                    </a:p>
                  </a:txBody>
                  <a:tcPr marL="274320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 (8%)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 (1)%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303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T97A</a:t>
                      </a:r>
                    </a:p>
                  </a:txBody>
                  <a:tcPr marL="274320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 (5%)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 (4)%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944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Y143R/H/C</a:t>
                      </a:r>
                    </a:p>
                  </a:txBody>
                  <a:tcPr marL="274320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 (1)%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944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S147G</a:t>
                      </a:r>
                    </a:p>
                  </a:txBody>
                  <a:tcPr marL="274320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 (5%)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944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Q148R/H</a:t>
                      </a:r>
                    </a:p>
                  </a:txBody>
                  <a:tcPr marL="274320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 (5%)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 (6)%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944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N155H</a:t>
                      </a:r>
                    </a:p>
                  </a:txBody>
                  <a:tcPr marL="274320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 (5%)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 (13)%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4101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Elvitegravir versus Raltegravir in Treatment 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Experienced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0145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Molina JM, et al. </a:t>
            </a:r>
            <a:r>
              <a:rPr lang="en-US" dirty="0">
                <a:latin typeface="Arial" pitchFamily="22" charset="0"/>
              </a:rPr>
              <a:t>Lancet.  2012;12:27-35</a:t>
            </a:r>
            <a:r>
              <a:rPr lang="en-US" dirty="0">
                <a:latin typeface="Arial" pitchFamily="31" charset="0"/>
              </a:rPr>
              <a:t>.</a:t>
            </a:r>
            <a:r>
              <a:rPr lang="en-US" dirty="0"/>
              <a:t>  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803240"/>
              </p:ext>
            </p:extLst>
          </p:nvPr>
        </p:nvGraphicFramePr>
        <p:xfrm>
          <a:off x="0" y="2514600"/>
          <a:ext cx="9144000" cy="214375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lvitegravir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used in combination with a ritonavir-boosted protease inhibitor in treatment-experienced patients has similar efficacy and safety to raltegravir. Since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elvitegravir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can be given once a day compared with twice a day for raltegravir,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elvitegravir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might improve patients' adherence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3960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88583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37920</TotalTime>
  <Words>426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Geneva</vt:lpstr>
      <vt:lpstr>Lucida Grande</vt:lpstr>
      <vt:lpstr>Times New Roman</vt:lpstr>
      <vt:lpstr>NCRC</vt:lpstr>
      <vt:lpstr>Elvitegravir versus Raltegravir in Treatment Experienced  Study 0145</vt:lpstr>
      <vt:lpstr>Elvitegravir versus Raltegravir in Treatment Experienced Study 0145: Design</vt:lpstr>
      <vt:lpstr>Elvitegravir versus Raltegravir in Treatment Experienced Study 0145: Results</vt:lpstr>
      <vt:lpstr>Elvitegravir versus Raltegravir in Treatment Experienced Study 0145: Results</vt:lpstr>
      <vt:lpstr>Elvitegravir versus Raltegravir in Treatment Experienced Study 0145: Results</vt:lpstr>
      <vt:lpstr>Elvitegravir versus Raltegravir in Treatment Experienced Study 0145: Results</vt:lpstr>
      <vt:lpstr>Elvitegravir versus Raltegravir in Treatment Experienced Study 0145: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1523</cp:revision>
  <cp:lastPrinted>2008-02-05T14:34:24Z</cp:lastPrinted>
  <dcterms:created xsi:type="dcterms:W3CDTF">2010-11-28T05:36:22Z</dcterms:created>
  <dcterms:modified xsi:type="dcterms:W3CDTF">2017-05-22T18:54:26Z</dcterms:modified>
</cp:coreProperties>
</file>