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9"/>
  </p:notesMasterIdLst>
  <p:handoutMasterIdLst>
    <p:handoutMasterId r:id="rId10"/>
  </p:handoutMasterIdLst>
  <p:sldIdLst>
    <p:sldId id="905" r:id="rId2"/>
    <p:sldId id="1051" r:id="rId3"/>
    <p:sldId id="907" r:id="rId4"/>
    <p:sldId id="926" r:id="rId5"/>
    <p:sldId id="1052" r:id="rId6"/>
    <p:sldId id="1053" r:id="rId7"/>
    <p:sldId id="1203" r:id="rId8"/>
  </p:sldIdLst>
  <p:sldSz cx="9144000" cy="6858000" type="screen4x3"/>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1" orient="horz" pos="4319">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9358"/>
    <a:srgbClr val="A76C56"/>
    <a:srgbClr val="956C96"/>
    <a:srgbClr val="54737F"/>
    <a:srgbClr val="DBE4E9"/>
    <a:srgbClr val="658020"/>
    <a:srgbClr val="9E844F"/>
    <a:srgbClr val="98655B"/>
    <a:srgbClr val="AD7468"/>
    <a:srgbClr val="BF9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03" autoAdjust="0"/>
    <p:restoredTop sz="94919" autoAdjust="0"/>
  </p:normalViewPr>
  <p:slideViewPr>
    <p:cSldViewPr snapToGrid="0" showGuides="1">
      <p:cViewPr varScale="1">
        <p:scale>
          <a:sx n="85" d="100"/>
          <a:sy n="85" d="100"/>
        </p:scale>
        <p:origin x="1421" y="36"/>
      </p:cViewPr>
      <p:guideLst>
        <p:guide orient="horz" pos="4319"/>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2" d="100"/>
        <a:sy n="132" d="100"/>
      </p:scale>
      <p:origin x="0" y="5952"/>
    </p:cViewPr>
  </p:sorterViewPr>
  <p:notesViewPr>
    <p:cSldViewPr snapToGrid="0" showGuides="1">
      <p:cViewPr varScale="1">
        <p:scale>
          <a:sx n="78" d="100"/>
          <a:sy n="78" d="100"/>
        </p:scale>
        <p:origin x="-2680" y="-96"/>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1393688747622099"/>
          <c:y val="0.11943591426071699"/>
          <c:w val="0.87664631943942795"/>
          <c:h val="0.75227577004909796"/>
        </c:manualLayout>
      </c:layout>
      <c:barChart>
        <c:barDir val="col"/>
        <c:grouping val="clustered"/>
        <c:varyColors val="0"/>
        <c:ser>
          <c:idx val="0"/>
          <c:order val="0"/>
          <c:tx>
            <c:strRef>
              <c:f>Sheet1!$B$1</c:f>
              <c:strCache>
                <c:ptCount val="1"/>
                <c:pt idx="0">
                  <c:v>Optimized Background Therapy + Raltegravir </c:v>
                </c:pt>
              </c:strCache>
            </c:strRef>
          </c:tx>
          <c:spPr>
            <a:solidFill>
              <a:schemeClr val="accent1"/>
            </a:solidFill>
            <a:ln w="12700">
              <a:noFill/>
            </a:ln>
            <a:effectLst/>
            <a:scene3d>
              <a:camera prst="orthographicFront"/>
              <a:lightRig rig="threePt" dir="t"/>
            </a:scene3d>
            <a:sp3d>
              <a:bevelT/>
            </a:sp3d>
          </c:spPr>
          <c:invertIfNegative val="0"/>
          <c:dLbls>
            <c:numFmt formatCode="0" sourceLinked="0"/>
            <c:spPr>
              <a:noFill/>
              <a:ln>
                <a:noFill/>
              </a:ln>
              <a:effectLst/>
            </c:spPr>
            <c:txPr>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HIV RNA &lt;400 copies/mL</c:v>
                </c:pt>
                <c:pt idx="1">
                  <c:v>HIV RNA &lt;50 copies/mL</c:v>
                </c:pt>
              </c:strCache>
            </c:strRef>
          </c:cat>
          <c:val>
            <c:numRef>
              <c:f>Sheet1!$B$2:$B$3</c:f>
              <c:numCache>
                <c:formatCode>0.0</c:formatCode>
                <c:ptCount val="2"/>
                <c:pt idx="0">
                  <c:v>72.3</c:v>
                </c:pt>
                <c:pt idx="1">
                  <c:v>62.1</c:v>
                </c:pt>
              </c:numCache>
            </c:numRef>
          </c:val>
          <c:extLst>
            <c:ext xmlns:c16="http://schemas.microsoft.com/office/drawing/2014/chart" uri="{C3380CC4-5D6E-409C-BE32-E72D297353CC}">
              <c16:uniqueId val="{00000000-2712-644C-B54D-C71A1F66A165}"/>
            </c:ext>
          </c:extLst>
        </c:ser>
        <c:ser>
          <c:idx val="1"/>
          <c:order val="1"/>
          <c:tx>
            <c:strRef>
              <c:f>Sheet1!$C$1</c:f>
              <c:strCache>
                <c:ptCount val="1"/>
                <c:pt idx="0">
                  <c:v>Optimized Background Therapy</c:v>
                </c:pt>
              </c:strCache>
            </c:strRef>
          </c:tx>
          <c:spPr>
            <a:solidFill>
              <a:srgbClr val="947942"/>
            </a:solidFill>
            <a:ln w="12700">
              <a:noFill/>
            </a:ln>
            <a:effectLst/>
            <a:scene3d>
              <a:camera prst="orthographicFront"/>
              <a:lightRig rig="threePt" dir="t"/>
            </a:scene3d>
            <a:sp3d>
              <a:bevelT/>
            </a:sp3d>
          </c:spPr>
          <c:invertIfNegative val="0"/>
          <c:dLbls>
            <c:numFmt formatCode="0" sourceLinked="0"/>
            <c:spPr>
              <a:noFill/>
              <a:ln>
                <a:noFill/>
              </a:ln>
              <a:effectLst/>
            </c:spPr>
            <c:txPr>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HIV RNA &lt;400 copies/mL</c:v>
                </c:pt>
                <c:pt idx="1">
                  <c:v>HIV RNA &lt;50 copies/mL</c:v>
                </c:pt>
              </c:strCache>
            </c:strRef>
          </c:cat>
          <c:val>
            <c:numRef>
              <c:f>Sheet1!$C$2:$C$3</c:f>
              <c:numCache>
                <c:formatCode>0.0</c:formatCode>
                <c:ptCount val="2"/>
                <c:pt idx="0">
                  <c:v>37.1</c:v>
                </c:pt>
                <c:pt idx="1">
                  <c:v>32.9</c:v>
                </c:pt>
              </c:numCache>
            </c:numRef>
          </c:val>
          <c:extLst>
            <c:ext xmlns:c16="http://schemas.microsoft.com/office/drawing/2014/chart" uri="{C3380CC4-5D6E-409C-BE32-E72D297353CC}">
              <c16:uniqueId val="{00000001-2712-644C-B54D-C71A1F66A165}"/>
            </c:ext>
          </c:extLst>
        </c:ser>
        <c:dLbls>
          <c:showLegendKey val="0"/>
          <c:showVal val="1"/>
          <c:showCatName val="0"/>
          <c:showSerName val="0"/>
          <c:showPercent val="0"/>
          <c:showBubbleSize val="0"/>
        </c:dLbls>
        <c:gapWidth val="125"/>
        <c:axId val="-2060234760"/>
        <c:axId val="-2113496104"/>
      </c:barChart>
      <c:catAx>
        <c:axId val="-2060234760"/>
        <c:scaling>
          <c:orientation val="minMax"/>
        </c:scaling>
        <c:delete val="0"/>
        <c:axPos val="b"/>
        <c:numFmt formatCode="General" sourceLinked="0"/>
        <c:majorTickMark val="out"/>
        <c:minorTickMark val="none"/>
        <c:tickLblPos val="nextTo"/>
        <c:spPr>
          <a:ln w="12700" cap="flat" cmpd="sng" algn="ctr">
            <a:solidFill>
              <a:srgbClr val="000000"/>
            </a:solidFill>
            <a:prstDash val="solid"/>
            <a:round/>
            <a:headEnd type="none" w="med" len="med"/>
            <a:tailEnd type="none" w="med" len="med"/>
          </a:ln>
        </c:spPr>
        <c:txPr>
          <a:bodyPr/>
          <a:lstStyle/>
          <a:p>
            <a:pPr>
              <a:defRPr sz="1600"/>
            </a:pPr>
            <a:endParaRPr lang="en-US"/>
          </a:p>
        </c:txPr>
        <c:crossAx val="-2113496104"/>
        <c:crosses val="autoZero"/>
        <c:auto val="1"/>
        <c:lblAlgn val="ctr"/>
        <c:lblOffset val="1"/>
        <c:tickLblSkip val="1"/>
        <c:tickMarkSkip val="1"/>
        <c:noMultiLvlLbl val="0"/>
      </c:catAx>
      <c:valAx>
        <c:axId val="-2113496104"/>
        <c:scaling>
          <c:orientation val="minMax"/>
          <c:max val="100"/>
        </c:scaling>
        <c:delete val="0"/>
        <c:axPos val="l"/>
        <c:title>
          <c:tx>
            <c:rich>
              <a:bodyPr/>
              <a:lstStyle/>
              <a:p>
                <a:pPr>
                  <a:defRPr sz="1800"/>
                </a:pPr>
                <a:r>
                  <a:rPr lang="en-US" sz="1800" dirty="0"/>
                  <a:t>Patients (%)</a:t>
                </a:r>
              </a:p>
            </c:rich>
          </c:tx>
          <c:layout>
            <c:manualLayout>
              <c:xMode val="edge"/>
              <c:yMode val="edge"/>
              <c:x val="6.0235016494497801E-3"/>
              <c:y val="0.28866592353666598"/>
            </c:manualLayout>
          </c:layout>
          <c:overlay val="0"/>
        </c:title>
        <c:numFmt formatCode="0" sourceLinked="0"/>
        <c:majorTickMark val="out"/>
        <c:minorTickMark val="none"/>
        <c:tickLblPos val="nextTo"/>
        <c:spPr>
          <a:ln w="12700" cmpd="sng">
            <a:solidFill>
              <a:srgbClr val="000000"/>
            </a:solidFill>
          </a:ln>
        </c:spPr>
        <c:txPr>
          <a:bodyPr/>
          <a:lstStyle/>
          <a:p>
            <a:pPr>
              <a:defRPr sz="1600">
                <a:solidFill>
                  <a:srgbClr val="000000"/>
                </a:solidFill>
              </a:defRPr>
            </a:pPr>
            <a:endParaRPr lang="en-US"/>
          </a:p>
        </c:txPr>
        <c:crossAx val="-2060234760"/>
        <c:crosses val="autoZero"/>
        <c:crossBetween val="between"/>
        <c:majorUnit val="20"/>
        <c:minorUnit val="20"/>
      </c:valAx>
      <c:spPr>
        <a:solidFill>
          <a:srgbClr val="E6EBF2"/>
        </a:solidFill>
        <a:ln w="12700" cmpd="sng">
          <a:solidFill>
            <a:schemeClr val="tx1"/>
          </a:solidFill>
        </a:ln>
        <a:effectLst/>
      </c:spPr>
    </c:plotArea>
    <c:legend>
      <c:legendPos val="t"/>
      <c:layout>
        <c:manualLayout>
          <c:xMode val="edge"/>
          <c:yMode val="edge"/>
          <c:x val="9.8149124708035301E-2"/>
          <c:y val="8.9208803718812194E-3"/>
          <c:w val="0.89871245261009003"/>
          <c:h val="7.1941601049868797E-2"/>
        </c:manualLayout>
      </c:layout>
      <c:overlay val="0"/>
      <c:spPr>
        <a:noFill/>
      </c:spPr>
      <c:txPr>
        <a:bodyPr/>
        <a:lstStyle/>
        <a:p>
          <a:pPr>
            <a:defRPr sz="1600"/>
          </a:pPr>
          <a:endParaRPr lang="en-US"/>
        </a:p>
      </c:tx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800">
          <a:solidFill>
            <a:srgbClr val="000000"/>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19968163701759"/>
          <c:y val="0.15744782644332"/>
          <c:w val="0.87077075435015105"/>
          <c:h val="0.66609798618037297"/>
        </c:manualLayout>
      </c:layout>
      <c:barChart>
        <c:barDir val="col"/>
        <c:grouping val="clustered"/>
        <c:varyColors val="0"/>
        <c:ser>
          <c:idx val="0"/>
          <c:order val="0"/>
          <c:tx>
            <c:strRef>
              <c:f>Sheet1!$B$1</c:f>
              <c:strCache>
                <c:ptCount val="1"/>
                <c:pt idx="0">
                  <c:v>Optimized Background Therapy + Raltegravir</c:v>
                </c:pt>
              </c:strCache>
            </c:strRef>
          </c:tx>
          <c:spPr>
            <a:solidFill>
              <a:schemeClr val="accent1"/>
            </a:solidFill>
            <a:ln w="12700">
              <a:noFill/>
            </a:ln>
            <a:effectLst/>
            <a:scene3d>
              <a:camera prst="orthographicFront"/>
              <a:lightRig rig="threePt" dir="t"/>
            </a:scene3d>
            <a:sp3d>
              <a:bevelT/>
            </a:sp3d>
          </c:spPr>
          <c:invertIfNegative val="0"/>
          <c:dLbls>
            <c:numFmt formatCode="0" sourceLinked="0"/>
            <c:spPr>
              <a:noFill/>
            </c:spPr>
            <c:txPr>
              <a:bodyPr/>
              <a:lstStyle/>
              <a:p>
                <a:pPr>
                  <a:defRPr sz="1600">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Overall</c:v>
                </c:pt>
                <c:pt idx="1">
                  <c:v>≤100,000 copies/mL</c:v>
                </c:pt>
                <c:pt idx="2">
                  <c:v>&gt;100,000 copies/mL</c:v>
                </c:pt>
              </c:strCache>
            </c:strRef>
          </c:cat>
          <c:val>
            <c:numRef>
              <c:f>Sheet1!$B$2:$B$4</c:f>
              <c:numCache>
                <c:formatCode>0</c:formatCode>
                <c:ptCount val="3"/>
                <c:pt idx="0">
                  <c:v>62</c:v>
                </c:pt>
                <c:pt idx="1">
                  <c:v>70</c:v>
                </c:pt>
                <c:pt idx="2">
                  <c:v>47</c:v>
                </c:pt>
              </c:numCache>
            </c:numRef>
          </c:val>
          <c:extLst>
            <c:ext xmlns:c16="http://schemas.microsoft.com/office/drawing/2014/chart" uri="{C3380CC4-5D6E-409C-BE32-E72D297353CC}">
              <c16:uniqueId val="{00000000-69CC-8E41-831D-D237F4424129}"/>
            </c:ext>
          </c:extLst>
        </c:ser>
        <c:ser>
          <c:idx val="1"/>
          <c:order val="1"/>
          <c:tx>
            <c:strRef>
              <c:f>Sheet1!$C$1</c:f>
              <c:strCache>
                <c:ptCount val="1"/>
                <c:pt idx="0">
                  <c:v>Optimized Background Therapy</c:v>
                </c:pt>
              </c:strCache>
            </c:strRef>
          </c:tx>
          <c:spPr>
            <a:solidFill>
              <a:schemeClr val="accent5"/>
            </a:solidFill>
            <a:ln w="12700">
              <a:noFill/>
            </a:ln>
            <a:effectLst/>
            <a:scene3d>
              <a:camera prst="orthographicFront"/>
              <a:lightRig rig="threePt" dir="t"/>
            </a:scene3d>
            <a:sp3d>
              <a:bevelT/>
            </a:sp3d>
          </c:spPr>
          <c:invertIfNegative val="0"/>
          <c:dLbls>
            <c:numFmt formatCode="0" sourceLinked="0"/>
            <c:spPr>
              <a:noFill/>
            </c:spPr>
            <c:txPr>
              <a:bodyPr/>
              <a:lstStyle/>
              <a:p>
                <a:pPr>
                  <a:defRPr sz="1600">
                    <a:solidFill>
                      <a:srgbClr val="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Overall</c:v>
                </c:pt>
                <c:pt idx="1">
                  <c:v>≤100,000 copies/mL</c:v>
                </c:pt>
                <c:pt idx="2">
                  <c:v>&gt;100,000 copies/mL</c:v>
                </c:pt>
              </c:strCache>
            </c:strRef>
          </c:cat>
          <c:val>
            <c:numRef>
              <c:f>Sheet1!$C$2:$C$4</c:f>
              <c:numCache>
                <c:formatCode>0</c:formatCode>
                <c:ptCount val="3"/>
                <c:pt idx="0">
                  <c:v>25</c:v>
                </c:pt>
                <c:pt idx="1">
                  <c:v>36</c:v>
                </c:pt>
                <c:pt idx="2">
                  <c:v>13</c:v>
                </c:pt>
              </c:numCache>
            </c:numRef>
          </c:val>
          <c:extLst>
            <c:ext xmlns:c16="http://schemas.microsoft.com/office/drawing/2014/chart" uri="{C3380CC4-5D6E-409C-BE32-E72D297353CC}">
              <c16:uniqueId val="{00000001-69CC-8E41-831D-D237F4424129}"/>
            </c:ext>
          </c:extLst>
        </c:ser>
        <c:dLbls>
          <c:showLegendKey val="0"/>
          <c:showVal val="1"/>
          <c:showCatName val="0"/>
          <c:showSerName val="0"/>
          <c:showPercent val="0"/>
          <c:showBubbleSize val="0"/>
        </c:dLbls>
        <c:gapWidth val="100"/>
        <c:axId val="-2061030568"/>
        <c:axId val="-2060498872"/>
      </c:barChart>
      <c:catAx>
        <c:axId val="-2061030568"/>
        <c:scaling>
          <c:orientation val="minMax"/>
        </c:scaling>
        <c:delete val="0"/>
        <c:axPos val="b"/>
        <c:title>
          <c:tx>
            <c:rich>
              <a:bodyPr/>
              <a:lstStyle/>
              <a:p>
                <a:pPr>
                  <a:defRPr/>
                </a:pPr>
                <a:r>
                  <a:rPr lang="en-US" dirty="0"/>
                  <a:t>Baseline</a:t>
                </a:r>
                <a:r>
                  <a:rPr lang="en-US" baseline="0" dirty="0"/>
                  <a:t> HIV RNA</a:t>
                </a:r>
                <a:endParaRPr lang="en-US" dirty="0"/>
              </a:p>
            </c:rich>
          </c:tx>
          <c:layout>
            <c:manualLayout>
              <c:xMode val="edge"/>
              <c:yMode val="edge"/>
              <c:x val="0.56378560318849003"/>
              <c:y val="0.92714397148032801"/>
            </c:manualLayout>
          </c:layout>
          <c:overlay val="0"/>
        </c:title>
        <c:numFmt formatCode="General" sourceLinked="1"/>
        <c:majorTickMark val="out"/>
        <c:minorTickMark val="none"/>
        <c:tickLblPos val="nextTo"/>
        <c:spPr>
          <a:ln w="12700" cap="flat" cmpd="sng" algn="ctr">
            <a:solidFill>
              <a:srgbClr val="000000"/>
            </a:solidFill>
            <a:prstDash val="solid"/>
            <a:round/>
            <a:headEnd type="none" w="med" len="med"/>
            <a:tailEnd type="none" w="med" len="med"/>
          </a:ln>
        </c:spPr>
        <c:txPr>
          <a:bodyPr/>
          <a:lstStyle/>
          <a:p>
            <a:pPr>
              <a:defRPr sz="1600" b="0"/>
            </a:pPr>
            <a:endParaRPr lang="en-US"/>
          </a:p>
        </c:txPr>
        <c:crossAx val="-2060498872"/>
        <c:crossesAt val="0"/>
        <c:auto val="0"/>
        <c:lblAlgn val="ctr"/>
        <c:lblOffset val="1"/>
        <c:tickLblSkip val="1"/>
        <c:tickMarkSkip val="1"/>
        <c:noMultiLvlLbl val="0"/>
      </c:catAx>
      <c:valAx>
        <c:axId val="-2060498872"/>
        <c:scaling>
          <c:orientation val="minMax"/>
          <c:max val="100"/>
          <c:min val="0"/>
        </c:scaling>
        <c:delete val="0"/>
        <c:axPos val="l"/>
        <c:title>
          <c:tx>
            <c:rich>
              <a:bodyPr/>
              <a:lstStyle/>
              <a:p>
                <a:pPr>
                  <a:defRPr sz="1800"/>
                </a:pPr>
                <a:r>
                  <a:rPr lang="en-US" sz="1600" dirty="0"/>
                  <a:t>HIV RNA &lt; 50 copies/mL (%)</a:t>
                </a:r>
              </a:p>
            </c:rich>
          </c:tx>
          <c:layout>
            <c:manualLayout>
              <c:xMode val="edge"/>
              <c:yMode val="edge"/>
              <c:x val="4.4519782249441003E-3"/>
              <c:y val="0.169591111823305"/>
            </c:manualLayout>
          </c:layout>
          <c:overlay val="0"/>
        </c:title>
        <c:numFmt formatCode="0" sourceLinked="0"/>
        <c:majorTickMark val="out"/>
        <c:minorTickMark val="none"/>
        <c:tickLblPos val="nextTo"/>
        <c:spPr>
          <a:ln w="12700" cmpd="sng">
            <a:solidFill>
              <a:srgbClr val="000000"/>
            </a:solidFill>
          </a:ln>
        </c:spPr>
        <c:txPr>
          <a:bodyPr/>
          <a:lstStyle/>
          <a:p>
            <a:pPr>
              <a:defRPr sz="1600">
                <a:solidFill>
                  <a:srgbClr val="000000"/>
                </a:solidFill>
              </a:defRPr>
            </a:pPr>
            <a:endParaRPr lang="en-US"/>
          </a:p>
        </c:txPr>
        <c:crossAx val="-2061030568"/>
        <c:crosses val="autoZero"/>
        <c:crossBetween val="between"/>
        <c:majorUnit val="20"/>
        <c:minorUnit val="20"/>
      </c:valAx>
      <c:spPr>
        <a:solidFill>
          <a:srgbClr val="E6EBF2"/>
        </a:solidFill>
        <a:ln w="12700" cap="flat" cmpd="sng" algn="ctr">
          <a:solidFill>
            <a:srgbClr val="000000"/>
          </a:solidFill>
          <a:prstDash val="solid"/>
          <a:round/>
          <a:headEnd type="none" w="med" len="med"/>
          <a:tailEnd type="none" w="med" len="med"/>
        </a:ln>
        <a:effectLst/>
      </c:spPr>
    </c:plotArea>
    <c:legend>
      <c:legendPos val="t"/>
      <c:layout>
        <c:manualLayout>
          <c:xMode val="edge"/>
          <c:yMode val="edge"/>
          <c:x val="5.4991251093613303E-2"/>
          <c:y val="1.46199234330435E-2"/>
          <c:w val="0.94500874890638698"/>
          <c:h val="8.6561458474352301E-2"/>
        </c:manualLayout>
      </c:layout>
      <c:overlay val="0"/>
      <c:spPr>
        <a:noFill/>
      </c:spPr>
      <c:txPr>
        <a:bodyPr/>
        <a:lstStyle/>
        <a:p>
          <a:pPr>
            <a:defRPr sz="1600"/>
          </a:pPr>
          <a:endParaRPr lang="en-US"/>
        </a:p>
      </c:tx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800">
          <a:solidFill>
            <a:srgbClr val="000000"/>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9968163701759"/>
          <c:y val="0.11943591426071699"/>
          <c:w val="0.86151149509089098"/>
          <c:h val="0.67040452180319499"/>
        </c:manualLayout>
      </c:layout>
      <c:barChart>
        <c:barDir val="col"/>
        <c:grouping val="clustered"/>
        <c:varyColors val="0"/>
        <c:ser>
          <c:idx val="0"/>
          <c:order val="0"/>
          <c:tx>
            <c:strRef>
              <c:f>Sheet1!$B$1</c:f>
              <c:strCache>
                <c:ptCount val="1"/>
                <c:pt idx="0">
                  <c:v>Optimized Background Therapy + Raltegravir </c:v>
                </c:pt>
              </c:strCache>
            </c:strRef>
          </c:tx>
          <c:spPr>
            <a:solidFill>
              <a:schemeClr val="accent1"/>
            </a:solidFill>
            <a:ln w="12700">
              <a:noFill/>
            </a:ln>
            <a:effectLst/>
            <a:scene3d>
              <a:camera prst="orthographicFront"/>
              <a:lightRig rig="threePt" dir="t"/>
            </a:scene3d>
            <a:sp3d>
              <a:bevelT/>
            </a:sp3d>
          </c:spPr>
          <c:invertIfNegative val="0"/>
          <c:dLbls>
            <c:numFmt formatCode="0" sourceLinked="0"/>
            <c:spPr>
              <a:noFill/>
              <a:ln>
                <a:noFill/>
              </a:ln>
              <a:effectLst/>
            </c:spPr>
            <c:txPr>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HIV RNA &lt;400 copies/mL</c:v>
                </c:pt>
                <c:pt idx="1">
                  <c:v>HIV RNA &lt;50 copies/mL</c:v>
                </c:pt>
              </c:strCache>
            </c:strRef>
          </c:cat>
          <c:val>
            <c:numRef>
              <c:f>Sheet1!$B$2:$B$3</c:f>
              <c:numCache>
                <c:formatCode>0.0</c:formatCode>
                <c:ptCount val="2"/>
                <c:pt idx="0">
                  <c:v>53.8</c:v>
                </c:pt>
                <c:pt idx="1">
                  <c:v>50.5</c:v>
                </c:pt>
              </c:numCache>
            </c:numRef>
          </c:val>
          <c:extLst>
            <c:ext xmlns:c16="http://schemas.microsoft.com/office/drawing/2014/chart" uri="{C3380CC4-5D6E-409C-BE32-E72D297353CC}">
              <c16:uniqueId val="{00000000-3A5C-8442-A981-792D1E3717B1}"/>
            </c:ext>
          </c:extLst>
        </c:ser>
        <c:ser>
          <c:idx val="1"/>
          <c:order val="1"/>
          <c:tx>
            <c:strRef>
              <c:f>Sheet1!$C$1</c:f>
              <c:strCache>
                <c:ptCount val="1"/>
                <c:pt idx="0">
                  <c:v>Optimized Background Therapy</c:v>
                </c:pt>
              </c:strCache>
            </c:strRef>
          </c:tx>
          <c:spPr>
            <a:solidFill>
              <a:srgbClr val="947942"/>
            </a:solidFill>
            <a:ln w="12700">
              <a:noFill/>
            </a:ln>
            <a:effectLst/>
            <a:scene3d>
              <a:camera prst="orthographicFront"/>
              <a:lightRig rig="threePt" dir="t"/>
            </a:scene3d>
            <a:sp3d>
              <a:bevelT/>
            </a:sp3d>
          </c:spPr>
          <c:invertIfNegative val="0"/>
          <c:dLbls>
            <c:numFmt formatCode="0" sourceLinked="0"/>
            <c:spPr>
              <a:noFill/>
              <a:ln>
                <a:noFill/>
              </a:ln>
              <a:effectLst/>
            </c:spPr>
            <c:txPr>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HIV RNA &lt;400 copies/mL</c:v>
                </c:pt>
                <c:pt idx="1">
                  <c:v>HIV RNA &lt;50 copies/mL</c:v>
                </c:pt>
              </c:strCache>
            </c:strRef>
          </c:cat>
          <c:val>
            <c:numRef>
              <c:f>Sheet1!$C$2:$C$3</c:f>
              <c:numCache>
                <c:formatCode>0.0</c:formatCode>
                <c:ptCount val="2"/>
                <c:pt idx="0">
                  <c:v>23.3</c:v>
                </c:pt>
                <c:pt idx="1">
                  <c:v>21.6</c:v>
                </c:pt>
              </c:numCache>
            </c:numRef>
          </c:val>
          <c:extLst>
            <c:ext xmlns:c16="http://schemas.microsoft.com/office/drawing/2014/chart" uri="{C3380CC4-5D6E-409C-BE32-E72D297353CC}">
              <c16:uniqueId val="{00000001-3A5C-8442-A981-792D1E3717B1}"/>
            </c:ext>
          </c:extLst>
        </c:ser>
        <c:dLbls>
          <c:showLegendKey val="0"/>
          <c:showVal val="1"/>
          <c:showCatName val="0"/>
          <c:showSerName val="0"/>
          <c:showPercent val="0"/>
          <c:showBubbleSize val="0"/>
        </c:dLbls>
        <c:gapWidth val="125"/>
        <c:axId val="-2060559944"/>
        <c:axId val="-2128382552"/>
      </c:barChart>
      <c:catAx>
        <c:axId val="-2060559944"/>
        <c:scaling>
          <c:orientation val="minMax"/>
        </c:scaling>
        <c:delete val="0"/>
        <c:axPos val="b"/>
        <c:title>
          <c:tx>
            <c:rich>
              <a:bodyPr/>
              <a:lstStyle/>
              <a:p>
                <a:pPr>
                  <a:defRPr/>
                </a:pPr>
                <a:r>
                  <a:rPr lang="en-US" dirty="0"/>
                  <a:t>HIV RNA Threshold </a:t>
                </a:r>
              </a:p>
            </c:rich>
          </c:tx>
          <c:layout>
            <c:manualLayout>
              <c:xMode val="edge"/>
              <c:yMode val="edge"/>
              <c:x val="0.41774569845435999"/>
              <c:y val="0.89590643274853798"/>
            </c:manualLayout>
          </c:layout>
          <c:overlay val="0"/>
        </c:title>
        <c:numFmt formatCode="General" sourceLinked="0"/>
        <c:majorTickMark val="out"/>
        <c:minorTickMark val="none"/>
        <c:tickLblPos val="nextTo"/>
        <c:spPr>
          <a:ln w="12700" cap="flat" cmpd="sng" algn="ctr">
            <a:solidFill>
              <a:srgbClr val="000000"/>
            </a:solidFill>
            <a:prstDash val="solid"/>
            <a:round/>
            <a:headEnd type="none" w="med" len="med"/>
            <a:tailEnd type="none" w="med" len="med"/>
          </a:ln>
        </c:spPr>
        <c:txPr>
          <a:bodyPr/>
          <a:lstStyle/>
          <a:p>
            <a:pPr>
              <a:defRPr sz="1600"/>
            </a:pPr>
            <a:endParaRPr lang="en-US"/>
          </a:p>
        </c:txPr>
        <c:crossAx val="-2128382552"/>
        <c:crosses val="autoZero"/>
        <c:auto val="1"/>
        <c:lblAlgn val="ctr"/>
        <c:lblOffset val="1"/>
        <c:tickLblSkip val="1"/>
        <c:tickMarkSkip val="1"/>
        <c:noMultiLvlLbl val="0"/>
      </c:catAx>
      <c:valAx>
        <c:axId val="-2128382552"/>
        <c:scaling>
          <c:orientation val="minMax"/>
          <c:max val="100"/>
        </c:scaling>
        <c:delete val="0"/>
        <c:axPos val="l"/>
        <c:title>
          <c:tx>
            <c:rich>
              <a:bodyPr/>
              <a:lstStyle/>
              <a:p>
                <a:pPr>
                  <a:defRPr sz="1800"/>
                </a:pPr>
                <a:r>
                  <a:rPr lang="en-US" sz="1800" dirty="0"/>
                  <a:t>Patients (%)</a:t>
                </a:r>
              </a:p>
            </c:rich>
          </c:tx>
          <c:layout>
            <c:manualLayout>
              <c:xMode val="edge"/>
              <c:yMode val="edge"/>
              <c:x val="7.5383979780305199E-3"/>
              <c:y val="0.28281806879403198"/>
            </c:manualLayout>
          </c:layout>
          <c:overlay val="0"/>
        </c:title>
        <c:numFmt formatCode="0" sourceLinked="0"/>
        <c:majorTickMark val="out"/>
        <c:minorTickMark val="none"/>
        <c:tickLblPos val="nextTo"/>
        <c:spPr>
          <a:ln w="12700" cmpd="sng">
            <a:solidFill>
              <a:srgbClr val="000000"/>
            </a:solidFill>
          </a:ln>
        </c:spPr>
        <c:txPr>
          <a:bodyPr/>
          <a:lstStyle/>
          <a:p>
            <a:pPr>
              <a:defRPr sz="1600">
                <a:solidFill>
                  <a:srgbClr val="000000"/>
                </a:solidFill>
              </a:defRPr>
            </a:pPr>
            <a:endParaRPr lang="en-US"/>
          </a:p>
        </c:txPr>
        <c:crossAx val="-2060559944"/>
        <c:crosses val="autoZero"/>
        <c:crossBetween val="between"/>
        <c:majorUnit val="20"/>
        <c:minorUnit val="20"/>
      </c:valAx>
      <c:spPr>
        <a:solidFill>
          <a:srgbClr val="E6EBF2"/>
        </a:solidFill>
        <a:ln w="12700" cmpd="sng">
          <a:solidFill>
            <a:srgbClr val="000000"/>
          </a:solidFill>
        </a:ln>
        <a:effectLst/>
      </c:spPr>
    </c:plotArea>
    <c:legend>
      <c:legendPos val="t"/>
      <c:layout>
        <c:manualLayout>
          <c:xMode val="edge"/>
          <c:yMode val="edge"/>
          <c:x val="7.2155268785846202E-2"/>
          <c:y val="9.9944743749136593E-4"/>
          <c:w val="0.91723097112860896"/>
          <c:h val="7.1941601049868797E-2"/>
        </c:manualLayout>
      </c:layout>
      <c:overlay val="0"/>
      <c:spPr>
        <a:noFill/>
      </c:spPr>
      <c:txPr>
        <a:bodyPr/>
        <a:lstStyle/>
        <a:p>
          <a:pPr>
            <a:defRPr sz="1600"/>
          </a:pPr>
          <a:endParaRPr lang="en-US"/>
        </a:p>
      </c:tx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800">
          <a:solidFill>
            <a:srgbClr val="000000"/>
          </a:solidFill>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917575" y="857250"/>
            <a:ext cx="5024438"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036877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1_No_URL">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920403"/>
            <a:ext cx="9154751" cy="4982073"/>
          </a:xfrm>
          <a:prstGeom prst="rect">
            <a:avLst/>
          </a:prstGeom>
          <a:noFill/>
          <a:ln>
            <a:noFill/>
          </a:ln>
          <a:effectLst/>
        </p:spPr>
      </p:pic>
      <p:sp>
        <p:nvSpPr>
          <p:cNvPr id="282" name="Title 1"/>
          <p:cNvSpPr>
            <a:spLocks noGrp="1"/>
          </p:cNvSpPr>
          <p:nvPr>
            <p:ph type="ctrTitle" hasCustomPrompt="1"/>
          </p:nvPr>
        </p:nvSpPr>
        <p:spPr>
          <a:xfrm>
            <a:off x="438219" y="1242188"/>
            <a:ext cx="8222726" cy="1828800"/>
          </a:xfrm>
          <a:prstGeom prst="rect">
            <a:avLst/>
          </a:prstGeom>
        </p:spPr>
        <p:txBody>
          <a:bodyPr lIns="91440" anchor="ctr" anchorCtr="0">
            <a:normAutofit/>
          </a:bodyPr>
          <a:lstStyle>
            <a:lvl1pPr algn="l">
              <a:lnSpc>
                <a:spcPts val="4000"/>
              </a:lnSpc>
              <a:defRPr sz="3200" b="0">
                <a:solidFill>
                  <a:schemeClr val="bg1"/>
                </a:solidFill>
              </a:defRPr>
            </a:lvl1pPr>
          </a:lstStyle>
          <a:p>
            <a:r>
              <a:rPr lang="en-US" dirty="0"/>
              <a:t>Click and Add Title of Talk</a:t>
            </a:r>
          </a:p>
        </p:txBody>
      </p:sp>
      <p:sp>
        <p:nvSpPr>
          <p:cNvPr id="272" name="Text Placeholder 15"/>
          <p:cNvSpPr>
            <a:spLocks noGrp="1"/>
          </p:cNvSpPr>
          <p:nvPr>
            <p:ph type="body" sz="quarter" idx="18" hasCustomPrompt="1"/>
          </p:nvPr>
        </p:nvSpPr>
        <p:spPr>
          <a:xfrm>
            <a:off x="443736" y="3194041"/>
            <a:ext cx="8221886" cy="1645920"/>
          </a:xfrm>
          <a:prstGeom prst="rect">
            <a:avLst/>
          </a:prstGeom>
        </p:spPr>
        <p:txBody>
          <a:bodyPr lIns="91440" tIns="91440" rIns="91440" bIns="91440" anchor="ctr" anchorCtr="0">
            <a:noAutofit/>
          </a:bodyPr>
          <a:lstStyle>
            <a:lvl1pPr marL="0" indent="0" algn="l">
              <a:lnSpc>
                <a:spcPts val="2800"/>
              </a:lnSpc>
              <a:spcBef>
                <a:spcPts val="0"/>
              </a:spcBef>
              <a:spcAft>
                <a:spcPts val="0"/>
              </a:spcAft>
              <a:buNone/>
              <a:defRPr sz="2400" baseline="0">
                <a:solidFill>
                  <a:schemeClr val="bg1">
                    <a:lumMod val="95000"/>
                  </a:schemeClr>
                </a:solidFill>
                <a:latin typeface="Arial"/>
              </a:defRPr>
            </a:lvl1pPr>
            <a:lvl2pPr marL="0" indent="0" algn="l">
              <a:spcBef>
                <a:spcPts val="0"/>
              </a:spcBef>
              <a:buNone/>
              <a:defRPr sz="1800" i="1">
                <a:solidFill>
                  <a:schemeClr val="accent2"/>
                </a:solidFill>
                <a:latin typeface="Arial"/>
              </a:defRPr>
            </a:lvl2pPr>
            <a:lvl3pPr marL="0" indent="0" algn="l">
              <a:spcBef>
                <a:spcPts val="0"/>
              </a:spcBef>
              <a:buNone/>
              <a:defRPr sz="1600" i="1">
                <a:solidFill>
                  <a:schemeClr val="accent2"/>
                </a:solidFill>
                <a:latin typeface="Arial"/>
              </a:defRPr>
            </a:lvl3pPr>
            <a:lvl4pPr marL="628650" indent="0" algn="ctr">
              <a:buNone/>
              <a:defRPr/>
            </a:lvl4pPr>
            <a:lvl5pPr marL="803275" indent="0" algn="ctr">
              <a:buNone/>
              <a:defRPr/>
            </a:lvl5pPr>
          </a:lstStyle>
          <a:p>
            <a:pPr lvl="0"/>
            <a:r>
              <a:rPr lang="en-US" dirty="0"/>
              <a:t>Click and Add Speaker Info</a:t>
            </a:r>
          </a:p>
        </p:txBody>
      </p:sp>
      <p:sp>
        <p:nvSpPr>
          <p:cNvPr id="273" name="Date"/>
          <p:cNvSpPr>
            <a:spLocks noGrp="1"/>
          </p:cNvSpPr>
          <p:nvPr>
            <p:ph type="body" sz="quarter" idx="14" hasCustomPrompt="1"/>
          </p:nvPr>
        </p:nvSpPr>
        <p:spPr>
          <a:xfrm>
            <a:off x="462320" y="5289933"/>
            <a:ext cx="8229600" cy="292606"/>
          </a:xfrm>
          <a:prstGeom prst="rect">
            <a:avLst/>
          </a:prstGeom>
        </p:spPr>
        <p:txBody>
          <a:bodyPr anchor="ctr">
            <a:noAutofit/>
          </a:bodyPr>
          <a:lstStyle>
            <a:lvl1pPr marL="0" indent="0" algn="l">
              <a:lnSpc>
                <a:spcPts val="1600"/>
              </a:lnSpc>
              <a:buNone/>
              <a:defRPr sz="140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 y="925122"/>
            <a:ext cx="9162862" cy="0"/>
          </a:xfrm>
          <a:prstGeom prst="line">
            <a:avLst/>
          </a:prstGeom>
          <a:ln w="12700">
            <a:solidFill>
              <a:srgbClr val="CE372B"/>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 y="5905327"/>
            <a:ext cx="9162862" cy="0"/>
          </a:xfrm>
          <a:prstGeom prst="line">
            <a:avLst/>
          </a:prstGeom>
          <a:ln w="12700">
            <a:solidFill>
              <a:srgbClr val="CE372B"/>
            </a:solidFill>
          </a:ln>
          <a:effectLst/>
        </p:spPr>
        <p:style>
          <a:lnRef idx="2">
            <a:schemeClr val="accent1"/>
          </a:lnRef>
          <a:fillRef idx="0">
            <a:schemeClr val="accent1"/>
          </a:fillRef>
          <a:effectRef idx="1">
            <a:schemeClr val="accent1"/>
          </a:effectRef>
          <a:fontRef idx="minor">
            <a:schemeClr val="tx1"/>
          </a:fontRef>
        </p:style>
      </p:cxnSp>
      <p:grpSp>
        <p:nvGrpSpPr>
          <p:cNvPr id="36" name="Logo Horizontal V2">
            <a:extLst>
              <a:ext uri="{FF2B5EF4-FFF2-40B4-BE49-F238E27FC236}">
                <a16:creationId xmlns:a16="http://schemas.microsoft.com/office/drawing/2014/main" id="{5DE3BDE0-5FA9-BC4A-8178-4E992BC84A31}"/>
              </a:ext>
            </a:extLst>
          </p:cNvPr>
          <p:cNvGrpSpPr>
            <a:grpSpLocks noChangeAspect="1"/>
          </p:cNvGrpSpPr>
          <p:nvPr userDrawn="1"/>
        </p:nvGrpSpPr>
        <p:grpSpPr>
          <a:xfrm>
            <a:off x="576463" y="290179"/>
            <a:ext cx="3858507" cy="365760"/>
            <a:chOff x="960861" y="1655928"/>
            <a:chExt cx="4437220" cy="420624"/>
          </a:xfrm>
        </p:grpSpPr>
        <p:pic>
          <p:nvPicPr>
            <p:cNvPr id="37" name="Logomark V2">
              <a:extLst>
                <a:ext uri="{FF2B5EF4-FFF2-40B4-BE49-F238E27FC236}">
                  <a16:creationId xmlns:a16="http://schemas.microsoft.com/office/drawing/2014/main" id="{BCDF5E2B-D575-3248-9F32-8DB56A8A5F6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38" name="Nat HIV Cur logo type horiz">
              <a:extLst>
                <a:ext uri="{FF2B5EF4-FFF2-40B4-BE49-F238E27FC236}">
                  <a16:creationId xmlns:a16="http://schemas.microsoft.com/office/drawing/2014/main" id="{F90C1D5B-C61A-8E43-ADFD-659A78B58C75}"/>
                </a:ext>
              </a:extLst>
            </p:cNvPr>
            <p:cNvGrpSpPr>
              <a:grpSpLocks noChangeAspect="1"/>
            </p:cNvGrpSpPr>
            <p:nvPr/>
          </p:nvGrpSpPr>
          <p:grpSpPr bwMode="auto">
            <a:xfrm>
              <a:off x="1476074" y="1719322"/>
              <a:ext cx="3922007" cy="292608"/>
              <a:chOff x="918" y="1071"/>
              <a:chExt cx="2989" cy="223"/>
            </a:xfrm>
          </p:grpSpPr>
          <p:sp>
            <p:nvSpPr>
              <p:cNvPr id="39" name="Freeform 29">
                <a:extLst>
                  <a:ext uri="{FF2B5EF4-FFF2-40B4-BE49-F238E27FC236}">
                    <a16:creationId xmlns:a16="http://schemas.microsoft.com/office/drawing/2014/main" id="{C00F14E4-0FF9-044F-8D05-A3F88FD753BB}"/>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30">
                <a:extLst>
                  <a:ext uri="{FF2B5EF4-FFF2-40B4-BE49-F238E27FC236}">
                    <a16:creationId xmlns:a16="http://schemas.microsoft.com/office/drawing/2014/main" id="{285628E9-40CF-BF4A-A0C2-1981C438F12F}"/>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31">
                <a:extLst>
                  <a:ext uri="{FF2B5EF4-FFF2-40B4-BE49-F238E27FC236}">
                    <a16:creationId xmlns:a16="http://schemas.microsoft.com/office/drawing/2014/main" id="{ECFE4455-EAC2-F54E-8EBA-57AD72EC8EB5}"/>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32">
                <a:extLst>
                  <a:ext uri="{FF2B5EF4-FFF2-40B4-BE49-F238E27FC236}">
                    <a16:creationId xmlns:a16="http://schemas.microsoft.com/office/drawing/2014/main" id="{4CE28E14-FAD1-9D44-9FE0-95CC10271D20}"/>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33">
                <a:extLst>
                  <a:ext uri="{FF2B5EF4-FFF2-40B4-BE49-F238E27FC236}">
                    <a16:creationId xmlns:a16="http://schemas.microsoft.com/office/drawing/2014/main" id="{3FAE42D7-1C68-1448-8B72-AE18B017BE65}"/>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34">
                <a:extLst>
                  <a:ext uri="{FF2B5EF4-FFF2-40B4-BE49-F238E27FC236}">
                    <a16:creationId xmlns:a16="http://schemas.microsoft.com/office/drawing/2014/main" id="{570D103D-E330-A145-BCC8-F5F9AD0CFE8E}"/>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35">
                <a:extLst>
                  <a:ext uri="{FF2B5EF4-FFF2-40B4-BE49-F238E27FC236}">
                    <a16:creationId xmlns:a16="http://schemas.microsoft.com/office/drawing/2014/main" id="{90444F09-0CAD-7847-B840-E5446ABC569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36">
                <a:extLst>
                  <a:ext uri="{FF2B5EF4-FFF2-40B4-BE49-F238E27FC236}">
                    <a16:creationId xmlns:a16="http://schemas.microsoft.com/office/drawing/2014/main" id="{D7CADE7D-AEE6-EF4F-8D20-C51115BE268F}"/>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37">
                <a:extLst>
                  <a:ext uri="{FF2B5EF4-FFF2-40B4-BE49-F238E27FC236}">
                    <a16:creationId xmlns:a16="http://schemas.microsoft.com/office/drawing/2014/main" id="{DA6A3D9E-7019-F54D-92CA-8DC2F4455CED}"/>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38">
                <a:extLst>
                  <a:ext uri="{FF2B5EF4-FFF2-40B4-BE49-F238E27FC236}">
                    <a16:creationId xmlns:a16="http://schemas.microsoft.com/office/drawing/2014/main" id="{DF7B1DCE-3ECB-5B4F-A72B-7A76BEA8D6EB}"/>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39">
                <a:extLst>
                  <a:ext uri="{FF2B5EF4-FFF2-40B4-BE49-F238E27FC236}">
                    <a16:creationId xmlns:a16="http://schemas.microsoft.com/office/drawing/2014/main" id="{E8243449-E25D-DD42-BAFB-2841EEDB003C}"/>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40">
                <a:extLst>
                  <a:ext uri="{FF2B5EF4-FFF2-40B4-BE49-F238E27FC236}">
                    <a16:creationId xmlns:a16="http://schemas.microsoft.com/office/drawing/2014/main" id="{B6DA0017-A23B-DA49-BE6B-3DC9F25410D7}"/>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41">
                <a:extLst>
                  <a:ext uri="{FF2B5EF4-FFF2-40B4-BE49-F238E27FC236}">
                    <a16:creationId xmlns:a16="http://schemas.microsoft.com/office/drawing/2014/main" id="{CEB270F8-FBBB-4D40-9CB5-35198A58C9AF}"/>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42">
                <a:extLst>
                  <a:ext uri="{FF2B5EF4-FFF2-40B4-BE49-F238E27FC236}">
                    <a16:creationId xmlns:a16="http://schemas.microsoft.com/office/drawing/2014/main" id="{4F9A2DA6-965E-DF46-825E-BE6D9DB7F3DE}"/>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Freeform 43">
                <a:extLst>
                  <a:ext uri="{FF2B5EF4-FFF2-40B4-BE49-F238E27FC236}">
                    <a16:creationId xmlns:a16="http://schemas.microsoft.com/office/drawing/2014/main" id="{2ACAAA25-7623-8941-A231-9413F3EE15DD}"/>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Freeform 44">
                <a:extLst>
                  <a:ext uri="{FF2B5EF4-FFF2-40B4-BE49-F238E27FC236}">
                    <a16:creationId xmlns:a16="http://schemas.microsoft.com/office/drawing/2014/main" id="{8D8D75C5-4920-A54A-96DB-C3ED25121887}"/>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 name="Freeform 45">
                <a:extLst>
                  <a:ext uri="{FF2B5EF4-FFF2-40B4-BE49-F238E27FC236}">
                    <a16:creationId xmlns:a16="http://schemas.microsoft.com/office/drawing/2014/main" id="{B693F4E2-7E6A-8543-9D5B-485D345928FB}"/>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46">
                <a:extLst>
                  <a:ext uri="{FF2B5EF4-FFF2-40B4-BE49-F238E27FC236}">
                    <a16:creationId xmlns:a16="http://schemas.microsoft.com/office/drawing/2014/main" id="{79FCBDCE-8080-844D-9A33-09B25FA07B3D}"/>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47">
                <a:extLst>
                  <a:ext uri="{FF2B5EF4-FFF2-40B4-BE49-F238E27FC236}">
                    <a16:creationId xmlns:a16="http://schemas.microsoft.com/office/drawing/2014/main" id="{C953DD89-4FED-8F4C-9F9B-204DFE0D1E30}"/>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Freeform 48">
                <a:extLst>
                  <a:ext uri="{FF2B5EF4-FFF2-40B4-BE49-F238E27FC236}">
                    <a16:creationId xmlns:a16="http://schemas.microsoft.com/office/drawing/2014/main" id="{53FC9640-29CF-FA4F-8955-C1B280349765}"/>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49">
                <a:extLst>
                  <a:ext uri="{FF2B5EF4-FFF2-40B4-BE49-F238E27FC236}">
                    <a16:creationId xmlns:a16="http://schemas.microsoft.com/office/drawing/2014/main" id="{B627E457-728F-2248-BFE3-AD31E2702155}"/>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pic>
        <p:nvPicPr>
          <p:cNvPr id="33" name="Picture 32" descr="AETC_Program-color-outline-01.png">
            <a:extLst>
              <a:ext uri="{FF2B5EF4-FFF2-40B4-BE49-F238E27FC236}">
                <a16:creationId xmlns:a16="http://schemas.microsoft.com/office/drawing/2014/main" id="{30249935-4EB8-CC49-A8DC-1C3056D339E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81904" y="6104631"/>
            <a:ext cx="1575509" cy="604369"/>
          </a:xfrm>
          <a:prstGeom prst="rect">
            <a:avLst/>
          </a:prstGeom>
        </p:spPr>
      </p:pic>
    </p:spTree>
    <p:extLst>
      <p:ext uri="{BB962C8B-B14F-4D97-AF65-F5344CB8AC3E}">
        <p14:creationId xmlns:p14="http://schemas.microsoft.com/office/powerpoint/2010/main" val="2231869889"/>
      </p:ext>
    </p:extLst>
  </p:cSld>
  <p:clrMapOvr>
    <a:masterClrMapping/>
  </p:clrMapOvr>
  <p:transition spd="slow"/>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31392"/>
          </a:xfrm>
          <a:prstGeom prst="rect">
            <a:avLst/>
          </a:prstGeom>
        </p:spPr>
      </p:pic>
      <p:sp>
        <p:nvSpPr>
          <p:cNvPr id="2" name="Title 1"/>
          <p:cNvSpPr>
            <a:spLocks noGrp="1"/>
          </p:cNvSpPr>
          <p:nvPr>
            <p:ph type="title" hasCustomPrompt="1"/>
          </p:nvPr>
        </p:nvSpPr>
        <p:spPr>
          <a:xfrm>
            <a:off x="323850" y="119172"/>
            <a:ext cx="8497062" cy="1091184"/>
          </a:xfrm>
          <a:prstGeom prst="rect">
            <a:avLst/>
          </a:prstGeom>
        </p:spPr>
        <p:txBody>
          <a:bodyPr anchor="ctr" anchorCtr="0">
            <a:normAutofit/>
          </a:bodyPr>
          <a:lstStyle>
            <a:lvl1pPr algn="l">
              <a:defRPr sz="3200" baseline="0">
                <a:solidFill>
                  <a:schemeClr val="bg1"/>
                </a:solidFill>
                <a:latin typeface="Arial"/>
                <a:cs typeface="Arial"/>
              </a:defRPr>
            </a:lvl1pPr>
          </a:lstStyle>
          <a:p>
            <a:r>
              <a:rPr lang="en-US" dirty="0"/>
              <a:t>Graph/Table/Image: click to add title</a:t>
            </a:r>
          </a:p>
        </p:txBody>
      </p:sp>
      <p:grpSp>
        <p:nvGrpSpPr>
          <p:cNvPr id="8" name="Logo Stacked V2"/>
          <p:cNvGrpSpPr>
            <a:grpSpLocks noChangeAspect="1"/>
          </p:cNvGrpSpPr>
          <p:nvPr/>
        </p:nvGrpSpPr>
        <p:grpSpPr>
          <a:xfrm>
            <a:off x="7725251" y="6495425"/>
            <a:ext cx="1324004" cy="301752"/>
            <a:chOff x="680865" y="3439338"/>
            <a:chExt cx="4686473" cy="1068091"/>
          </a:xfrm>
        </p:grpSpPr>
        <p:pic>
          <p:nvPicPr>
            <p:cNvPr id="9" name="Logomark V2"/>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13" name="Nat HIV Cur logo type stacked"/>
            <p:cNvGrpSpPr>
              <a:grpSpLocks noChangeAspect="1"/>
            </p:cNvGrpSpPr>
            <p:nvPr/>
          </p:nvGrpSpPr>
          <p:grpSpPr bwMode="auto">
            <a:xfrm>
              <a:off x="1898650" y="3455065"/>
              <a:ext cx="3468688" cy="1036638"/>
              <a:chOff x="1196" y="1585"/>
              <a:chExt cx="2185" cy="653"/>
            </a:xfrm>
          </p:grpSpPr>
          <p:sp>
            <p:nvSpPr>
              <p:cNvPr id="14" name="Freeform 5"/>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6"/>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7"/>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8"/>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9"/>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0"/>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1"/>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12"/>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13"/>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14"/>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5"/>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16"/>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7"/>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8"/>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19"/>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20"/>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21"/>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22"/>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23"/>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24"/>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25"/>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cxnSp>
        <p:nvCxnSpPr>
          <p:cNvPr id="35" name="Straight Connector 34"/>
          <p:cNvCxnSpPr/>
          <p:nvPr/>
        </p:nvCxnSpPr>
        <p:spPr>
          <a:xfrm>
            <a:off x="1" y="1227648"/>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
        <p:nvSpPr>
          <p:cNvPr id="36" name="Text Placeholder 5"/>
          <p:cNvSpPr>
            <a:spLocks noGrp="1"/>
          </p:cNvSpPr>
          <p:nvPr>
            <p:ph type="body" sz="quarter" idx="14" hasCustomPrompt="1"/>
          </p:nvPr>
        </p:nvSpPr>
        <p:spPr>
          <a:xfrm>
            <a:off x="323850" y="6461760"/>
            <a:ext cx="7357838" cy="320039"/>
          </a:xfrm>
          <a:prstGeom prst="rect">
            <a:avLst/>
          </a:prstGeom>
        </p:spPr>
        <p:txBody>
          <a:bodyPr vert="horz" anchor="ctr"/>
          <a:lstStyle>
            <a:lvl1pPr marL="0" indent="0" algn="l">
              <a:spcBef>
                <a:spcPts val="0"/>
              </a:spcBef>
              <a:buNone/>
              <a:defRPr sz="1400" b="1" baseline="0">
                <a:solidFill>
                  <a:srgbClr val="285078"/>
                </a:solidFill>
                <a:latin typeface="Arial"/>
                <a:cs typeface="Arial"/>
              </a:defRPr>
            </a:lvl1pPr>
          </a:lstStyle>
          <a:p>
            <a:pPr lvl="0"/>
            <a:r>
              <a:rPr lang="en-US" dirty="0"/>
              <a:t>Click to Add Source</a:t>
            </a:r>
          </a:p>
        </p:txBody>
      </p:sp>
    </p:spTree>
  </p:cSld>
  <p:clrMapOvr>
    <a:masterClrMapping/>
  </p:clrMapOvr>
  <p:transition spd="slow"/>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31392"/>
          </a:xfrm>
          <a:prstGeom prst="rect">
            <a:avLst/>
          </a:prstGeom>
        </p:spPr>
      </p:pic>
      <p:sp>
        <p:nvSpPr>
          <p:cNvPr id="2" name="Title 1"/>
          <p:cNvSpPr>
            <a:spLocks noGrp="1"/>
          </p:cNvSpPr>
          <p:nvPr>
            <p:ph type="title" hasCustomPrompt="1"/>
          </p:nvPr>
        </p:nvSpPr>
        <p:spPr>
          <a:xfrm>
            <a:off x="323850" y="119172"/>
            <a:ext cx="8497062" cy="1091184"/>
          </a:xfrm>
          <a:prstGeom prst="rect">
            <a:avLst/>
          </a:prstGeom>
        </p:spPr>
        <p:txBody>
          <a:bodyPr anchor="ctr" anchorCtr="0">
            <a:normAutofit/>
          </a:bodyPr>
          <a:lstStyle>
            <a:lvl1pPr algn="l">
              <a:defRPr sz="3200">
                <a:solidFill>
                  <a:schemeClr val="bg1"/>
                </a:solidFill>
                <a:latin typeface="Arial"/>
                <a:cs typeface="Arial"/>
              </a:defRPr>
            </a:lvl1pPr>
          </a:lstStyle>
          <a:p>
            <a:r>
              <a:rPr lang="en-US" dirty="0"/>
              <a:t>Data Slide: click to add title</a:t>
            </a:r>
          </a:p>
        </p:txBody>
      </p:sp>
      <p:grpSp>
        <p:nvGrpSpPr>
          <p:cNvPr id="83" name="Logo Stacked V2"/>
          <p:cNvGrpSpPr>
            <a:grpSpLocks noChangeAspect="1"/>
          </p:cNvGrpSpPr>
          <p:nvPr/>
        </p:nvGrpSpPr>
        <p:grpSpPr>
          <a:xfrm>
            <a:off x="7725251" y="6495425"/>
            <a:ext cx="1324004" cy="301752"/>
            <a:chOff x="680865" y="3439338"/>
            <a:chExt cx="4686473" cy="1068091"/>
          </a:xfrm>
        </p:grpSpPr>
        <p:pic>
          <p:nvPicPr>
            <p:cNvPr id="84" name="Logomark V2"/>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85" name="Nat HIV Cur logo type stacked"/>
            <p:cNvGrpSpPr>
              <a:grpSpLocks noChangeAspect="1"/>
            </p:cNvGrpSpPr>
            <p:nvPr/>
          </p:nvGrpSpPr>
          <p:grpSpPr bwMode="auto">
            <a:xfrm>
              <a:off x="1898650" y="3455065"/>
              <a:ext cx="3468688" cy="1036638"/>
              <a:chOff x="1196" y="1585"/>
              <a:chExt cx="2185" cy="653"/>
            </a:xfrm>
          </p:grpSpPr>
          <p:sp>
            <p:nvSpPr>
              <p:cNvPr id="86" name="Freeform 5"/>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7" name="Freeform 6"/>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8" name="Freeform 7"/>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9" name="Freeform 8"/>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0" name="Freeform 9"/>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1" name="Freeform 10"/>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2" name="Freeform 11"/>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 name="Freeform 12"/>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4" name="Freeform 13"/>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5" name="Freeform 14"/>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6" name="Freeform 15"/>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7" name="Freeform 16"/>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8" name="Freeform 17"/>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9" name="Freeform 18"/>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 name="Freeform 19"/>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 name="Freeform 20"/>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 name="Freeform 21"/>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 name="Freeform 22"/>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 name="Freeform 23"/>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 name="Freeform 24"/>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 name="Freeform 25"/>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3" name="Rectangle 2"/>
          <p:cNvSpPr/>
          <p:nvPr/>
        </p:nvSpPr>
        <p:spPr>
          <a:xfrm>
            <a:off x="0" y="1227668"/>
            <a:ext cx="9162288" cy="50292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solidFill>
            </a:endParaRPr>
          </a:p>
        </p:txBody>
      </p:sp>
      <p:cxnSp>
        <p:nvCxnSpPr>
          <p:cNvPr id="32" name="Straight Connector 31"/>
          <p:cNvCxnSpPr/>
          <p:nvPr/>
        </p:nvCxnSpPr>
        <p:spPr>
          <a:xfrm>
            <a:off x="1" y="1227648"/>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
        <p:nvSpPr>
          <p:cNvPr id="34" name="Text Placeholder 5"/>
          <p:cNvSpPr>
            <a:spLocks noGrp="1"/>
          </p:cNvSpPr>
          <p:nvPr>
            <p:ph type="body" sz="quarter" idx="15" hasCustomPrompt="1"/>
          </p:nvPr>
        </p:nvSpPr>
        <p:spPr>
          <a:xfrm>
            <a:off x="318914" y="1254758"/>
            <a:ext cx="8503916" cy="457195"/>
          </a:xfrm>
          <a:prstGeom prst="rect">
            <a:avLst/>
          </a:prstGeom>
        </p:spPr>
        <p:txBody>
          <a:bodyPr vert="horz" anchor="ctr"/>
          <a:lstStyle>
            <a:lvl1pPr marL="0" indent="0" algn="l">
              <a:spcBef>
                <a:spcPts val="0"/>
              </a:spcBef>
              <a:buNone/>
              <a:defRPr sz="20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1" y="6461765"/>
            <a:ext cx="7360835" cy="320034"/>
          </a:xfrm>
          <a:prstGeom prst="rect">
            <a:avLst/>
          </a:prstGeom>
        </p:spPr>
        <p:txBody>
          <a:bodyPr vert="horz" anchor="ctr"/>
          <a:lstStyle>
            <a:lvl1pPr marL="0" indent="0" algn="l">
              <a:spcBef>
                <a:spcPts val="0"/>
              </a:spcBef>
              <a:buNone/>
              <a:defRPr sz="1400" b="1" baseline="0">
                <a:solidFill>
                  <a:srgbClr val="285078"/>
                </a:solidFill>
                <a:latin typeface="Arial"/>
                <a:cs typeface="Arial"/>
              </a:defRPr>
            </a:lvl1pPr>
          </a:lstStyle>
          <a:p>
            <a:pPr lvl="0"/>
            <a:r>
              <a:rPr lang="en-US" dirty="0"/>
              <a:t>Click to Add Source</a:t>
            </a:r>
          </a:p>
        </p:txBody>
      </p:sp>
    </p:spTree>
    <p:extLst>
      <p:ext uri="{BB962C8B-B14F-4D97-AF65-F5344CB8AC3E}">
        <p14:creationId xmlns:p14="http://schemas.microsoft.com/office/powerpoint/2010/main" val="428485266"/>
      </p:ext>
    </p:extLst>
  </p:cSld>
  <p:clrMapOvr>
    <a:masterClrMapping/>
  </p:clrMapOvr>
  <p:transition spd="slow"/>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Graphic Blu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31392"/>
          </a:xfrm>
          <a:prstGeom prst="rect">
            <a:avLst/>
          </a:prstGeom>
        </p:spPr>
      </p:pic>
      <p:sp>
        <p:nvSpPr>
          <p:cNvPr id="2" name="Title 1"/>
          <p:cNvSpPr>
            <a:spLocks noGrp="1"/>
          </p:cNvSpPr>
          <p:nvPr>
            <p:ph type="title" hasCustomPrompt="1"/>
          </p:nvPr>
        </p:nvSpPr>
        <p:spPr>
          <a:xfrm>
            <a:off x="323850" y="119172"/>
            <a:ext cx="8497062" cy="1091184"/>
          </a:xfrm>
          <a:prstGeom prst="rect">
            <a:avLst/>
          </a:prstGeom>
        </p:spPr>
        <p:txBody>
          <a:bodyPr anchor="ctr" anchorCtr="0">
            <a:normAutofit/>
          </a:bodyPr>
          <a:lstStyle>
            <a:lvl1pPr algn="l">
              <a:defRPr sz="32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0" y="1219199"/>
            <a:ext cx="9162288" cy="566928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NatHIVcurriculum_logo_white_thik.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669745" y="6404636"/>
            <a:ext cx="1414549" cy="459025"/>
          </a:xfrm>
          <a:prstGeom prst="rect">
            <a:avLst/>
          </a:prstGeom>
        </p:spPr>
      </p:pic>
      <p:cxnSp>
        <p:nvCxnSpPr>
          <p:cNvPr id="8" name="Straight Connector 7"/>
          <p:cNvCxnSpPr/>
          <p:nvPr/>
        </p:nvCxnSpPr>
        <p:spPr>
          <a:xfrm>
            <a:off x="1" y="1227648"/>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
        <p:nvSpPr>
          <p:cNvPr id="11" name="Text Placeholder 5"/>
          <p:cNvSpPr>
            <a:spLocks noGrp="1"/>
          </p:cNvSpPr>
          <p:nvPr>
            <p:ph type="body" sz="quarter" idx="14" hasCustomPrompt="1"/>
          </p:nvPr>
        </p:nvSpPr>
        <p:spPr>
          <a:xfrm>
            <a:off x="323850" y="6461760"/>
            <a:ext cx="7357838" cy="320039"/>
          </a:xfrm>
          <a:prstGeom prst="rect">
            <a:avLst/>
          </a:prstGeom>
        </p:spPr>
        <p:txBody>
          <a:bodyPr vert="horz" anchor="ctr"/>
          <a:lstStyle>
            <a:lvl1pPr marL="0" indent="0" algn="l">
              <a:spcBef>
                <a:spcPts val="0"/>
              </a:spcBef>
              <a:buNone/>
              <a:defRPr sz="1400" b="1" baseline="0">
                <a:solidFill>
                  <a:schemeClr val="bg1"/>
                </a:solidFill>
                <a:latin typeface="Arial"/>
                <a:cs typeface="Arial"/>
              </a:defRPr>
            </a:lvl1pPr>
          </a:lstStyle>
          <a:p>
            <a:pPr lvl="0"/>
            <a:r>
              <a:rPr lang="en-US" dirty="0"/>
              <a:t>Click to Add Source</a:t>
            </a:r>
          </a:p>
        </p:txBody>
      </p:sp>
    </p:spTree>
    <p:extLst>
      <p:ext uri="{BB962C8B-B14F-4D97-AF65-F5344CB8AC3E}">
        <p14:creationId xmlns:p14="http://schemas.microsoft.com/office/powerpoint/2010/main" val="2706548074"/>
      </p:ext>
    </p:extLst>
  </p:cSld>
  <p:clrMapOvr>
    <a:masterClrMapping/>
  </p:clrMapOvr>
  <p:transition spd="slow"/>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pen Blue_Title">
    <p:spTree>
      <p:nvGrpSpPr>
        <p:cNvPr id="1" name=""/>
        <p:cNvGrpSpPr/>
        <p:nvPr/>
      </p:nvGrpSpPr>
      <p:grpSpPr>
        <a:xfrm>
          <a:off x="0" y="0"/>
          <a:ext cx="0" cy="0"/>
          <a:chOff x="0" y="0"/>
          <a:chExt cx="0" cy="0"/>
        </a:xfrm>
      </p:grpSpPr>
      <p:pic>
        <p:nvPicPr>
          <p:cNvPr id="3" name="Picture 2"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6880688"/>
          </a:xfrm>
          <a:prstGeom prst="rect">
            <a:avLst/>
          </a:prstGeom>
        </p:spPr>
      </p:pic>
      <p:pic>
        <p:nvPicPr>
          <p:cNvPr id="15" name="Picture 14" descr="NatHIVcurriculum_logo_white_thik.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669745" y="6394246"/>
            <a:ext cx="1414549" cy="459025"/>
          </a:xfrm>
          <a:prstGeom prst="rect">
            <a:avLst/>
          </a:prstGeom>
        </p:spPr>
      </p:pic>
      <p:sp>
        <p:nvSpPr>
          <p:cNvPr id="98" name="Title 1"/>
          <p:cNvSpPr>
            <a:spLocks noGrp="1"/>
          </p:cNvSpPr>
          <p:nvPr>
            <p:ph type="title" hasCustomPrompt="1"/>
          </p:nvPr>
        </p:nvSpPr>
        <p:spPr>
          <a:xfrm>
            <a:off x="323850" y="153200"/>
            <a:ext cx="8497062" cy="1091184"/>
          </a:xfrm>
          <a:prstGeom prst="rect">
            <a:avLst/>
          </a:prstGeom>
        </p:spPr>
        <p:txBody>
          <a:bodyPr anchor="ctr" anchorCtr="0">
            <a:normAutofit/>
          </a:bodyPr>
          <a:lstStyle>
            <a:lvl1pPr algn="l">
              <a:defRPr sz="3200" baseline="0">
                <a:solidFill>
                  <a:schemeClr val="bg1"/>
                </a:solidFill>
                <a:latin typeface="Arial"/>
                <a:cs typeface="Arial"/>
              </a:defRPr>
            </a:lvl1pPr>
          </a:lstStyle>
          <a:p>
            <a:r>
              <a:rPr lang="en-US" dirty="0"/>
              <a:t>Open Blue Layout: click to add title</a:t>
            </a:r>
          </a:p>
        </p:txBody>
      </p:sp>
      <p:sp>
        <p:nvSpPr>
          <p:cNvPr id="14" name="Text Placeholder 5"/>
          <p:cNvSpPr>
            <a:spLocks noGrp="1"/>
          </p:cNvSpPr>
          <p:nvPr>
            <p:ph type="body" sz="quarter" idx="14" hasCustomPrompt="1"/>
          </p:nvPr>
        </p:nvSpPr>
        <p:spPr>
          <a:xfrm>
            <a:off x="323850" y="6461760"/>
            <a:ext cx="7357838" cy="320039"/>
          </a:xfrm>
          <a:prstGeom prst="rect">
            <a:avLst/>
          </a:prstGeom>
        </p:spPr>
        <p:txBody>
          <a:bodyPr vert="horz" anchor="ctr"/>
          <a:lstStyle>
            <a:lvl1pPr marL="0" indent="0" algn="l">
              <a:spcBef>
                <a:spcPts val="0"/>
              </a:spcBef>
              <a:buNone/>
              <a:defRPr sz="1400" b="1" baseline="0">
                <a:solidFill>
                  <a:srgbClr val="FFFFFF"/>
                </a:solidFill>
                <a:latin typeface="Arial"/>
                <a:cs typeface="Arial"/>
              </a:defRPr>
            </a:lvl1pPr>
          </a:lstStyle>
          <a:p>
            <a:pPr lvl="0"/>
            <a:r>
              <a:rPr lang="en-US" dirty="0"/>
              <a:t>Click to Add Source</a:t>
            </a:r>
          </a:p>
        </p:txBody>
      </p:sp>
    </p:spTree>
    <p:extLst>
      <p:ext uri="{BB962C8B-B14F-4D97-AF65-F5344CB8AC3E}">
        <p14:creationId xmlns:p14="http://schemas.microsoft.com/office/powerpoint/2010/main" val="2819125834"/>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6880688"/>
          </a:xfrm>
          <a:prstGeom prst="rect">
            <a:avLst/>
          </a:prstGeom>
        </p:spPr>
      </p:pic>
      <p:pic>
        <p:nvPicPr>
          <p:cNvPr id="15" name="Picture 14" descr="NatHIVcurriculum_logo_white_thik.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669745" y="6394246"/>
            <a:ext cx="1414549" cy="459025"/>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129684"/>
            <a:ext cx="8497062" cy="1091184"/>
          </a:xfrm>
          <a:prstGeom prst="rect">
            <a:avLst/>
          </a:prstGeom>
        </p:spPr>
        <p:txBody>
          <a:bodyPr anchor="ctr" anchorCtr="0">
            <a:normAutofit/>
          </a:bodyPr>
          <a:lstStyle>
            <a:lvl1pPr algn="l">
              <a:defRPr sz="3200" baseline="0">
                <a:solidFill>
                  <a:schemeClr val="tx1"/>
                </a:solidFill>
                <a:latin typeface="Arial"/>
                <a:cs typeface="Arial"/>
              </a:defRPr>
            </a:lvl1pPr>
          </a:lstStyle>
          <a:p>
            <a:r>
              <a:rPr lang="en-US" dirty="0"/>
              <a:t>Open White Layout: click to add title</a:t>
            </a:r>
          </a:p>
        </p:txBody>
      </p:sp>
      <p:grpSp>
        <p:nvGrpSpPr>
          <p:cNvPr id="28" name="Logo Stacked V2"/>
          <p:cNvGrpSpPr>
            <a:grpSpLocks noChangeAspect="1"/>
          </p:cNvGrpSpPr>
          <p:nvPr/>
        </p:nvGrpSpPr>
        <p:grpSpPr>
          <a:xfrm>
            <a:off x="7725251" y="6495425"/>
            <a:ext cx="1324004" cy="301752"/>
            <a:chOff x="680865" y="3439338"/>
            <a:chExt cx="4686473" cy="1068091"/>
          </a:xfrm>
        </p:grpSpPr>
        <p:pic>
          <p:nvPicPr>
            <p:cNvPr id="29" name="Logomark V2"/>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0" name="Nat HIV Cur logo type stacked"/>
            <p:cNvGrpSpPr>
              <a:grpSpLocks noChangeAspect="1"/>
            </p:cNvGrpSpPr>
            <p:nvPr/>
          </p:nvGrpSpPr>
          <p:grpSpPr bwMode="auto">
            <a:xfrm>
              <a:off x="1898650" y="3455065"/>
              <a:ext cx="3468688" cy="1036638"/>
              <a:chOff x="1196" y="1585"/>
              <a:chExt cx="2185" cy="653"/>
            </a:xfrm>
          </p:grpSpPr>
          <p:sp>
            <p:nvSpPr>
              <p:cNvPr id="31" name="Freeform 5"/>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6"/>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7"/>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8"/>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9"/>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10"/>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11"/>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12"/>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13"/>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14"/>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15"/>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16"/>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17"/>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18"/>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19"/>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20"/>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21"/>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22"/>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23"/>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24"/>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25"/>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52" name="Text Placeholder 5"/>
          <p:cNvSpPr>
            <a:spLocks noGrp="1"/>
          </p:cNvSpPr>
          <p:nvPr>
            <p:ph type="body" sz="quarter" idx="14" hasCustomPrompt="1"/>
          </p:nvPr>
        </p:nvSpPr>
        <p:spPr>
          <a:xfrm>
            <a:off x="323850" y="6461760"/>
            <a:ext cx="7357838" cy="320039"/>
          </a:xfrm>
          <a:prstGeom prst="rect">
            <a:avLst/>
          </a:prstGeom>
        </p:spPr>
        <p:txBody>
          <a:bodyPr vert="horz" anchor="ctr"/>
          <a:lstStyle>
            <a:lvl1pPr marL="0" indent="0" algn="l">
              <a:spcBef>
                <a:spcPts val="0"/>
              </a:spcBef>
              <a:buNone/>
              <a:defRPr sz="1400" b="1" baseline="0">
                <a:solidFill>
                  <a:srgbClr val="285078"/>
                </a:solidFill>
                <a:latin typeface="Arial"/>
                <a:cs typeface="Arial"/>
              </a:defRPr>
            </a:lvl1pPr>
          </a:lstStyle>
          <a:p>
            <a:pPr lvl="0"/>
            <a:r>
              <a:rPr lang="en-US" dirty="0"/>
              <a:t>Click to Add Source</a:t>
            </a:r>
          </a:p>
        </p:txBody>
      </p:sp>
    </p:spTree>
    <p:extLst>
      <p:ext uri="{BB962C8B-B14F-4D97-AF65-F5344CB8AC3E}">
        <p14:creationId xmlns:p14="http://schemas.microsoft.com/office/powerpoint/2010/main" val="2110182743"/>
      </p:ext>
    </p:extLst>
  </p:cSld>
  <p:clrMapOvr>
    <a:masterClrMapping/>
  </p:clrMapOvr>
  <p:transition spd="slow"/>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31392"/>
          </a:xfrm>
          <a:prstGeom prst="rect">
            <a:avLst/>
          </a:prstGeom>
        </p:spPr>
      </p:pic>
      <p:sp>
        <p:nvSpPr>
          <p:cNvPr id="35" name="Rectangle 34"/>
          <p:cNvSpPr/>
          <p:nvPr userDrawn="1"/>
        </p:nvSpPr>
        <p:spPr>
          <a:xfrm>
            <a:off x="295189" y="119196"/>
            <a:ext cx="8503918" cy="1096832"/>
          </a:xfrm>
          <a:prstGeom prst="rect">
            <a:avLst/>
          </a:prstGeom>
        </p:spPr>
        <p:txBody>
          <a:bodyPr wrap="square" lIns="91440" anchor="ctr">
            <a:normAutofit/>
          </a:bodyPr>
          <a:lstStyle/>
          <a:p>
            <a:pPr defTabSz="457200">
              <a:spcAft>
                <a:spcPts val="0"/>
              </a:spcAft>
            </a:pPr>
            <a:r>
              <a:rPr lang="en-US" sz="3200" cap="none" baseline="0" dirty="0">
                <a:solidFill>
                  <a:schemeClr val="bg1"/>
                </a:solidFill>
                <a:latin typeface="Arial" pitchFamily="-108" charset="0"/>
                <a:ea typeface="ＭＳ Ｐゴシック" pitchFamily="-108" charset="-128"/>
                <a:cs typeface="ＭＳ Ｐゴシック" pitchFamily="-108" charset="-128"/>
              </a:rPr>
              <a:t>Acknowledgment</a:t>
            </a:r>
          </a:p>
        </p:txBody>
      </p:sp>
      <p:sp>
        <p:nvSpPr>
          <p:cNvPr id="36" name="TextBox 35"/>
          <p:cNvSpPr txBox="1"/>
          <p:nvPr userDrawn="1"/>
        </p:nvSpPr>
        <p:spPr>
          <a:xfrm>
            <a:off x="266572" y="1608527"/>
            <a:ext cx="8633487" cy="2574423"/>
          </a:xfrm>
          <a:prstGeom prst="rect">
            <a:avLst/>
          </a:prstGeom>
          <a:noFill/>
        </p:spPr>
        <p:txBody>
          <a:bodyPr wrap="square" rtlCol="0">
            <a:spAutoFit/>
          </a:bodyPr>
          <a:lstStyle/>
          <a:p>
            <a:pPr>
              <a:lnSpc>
                <a:spcPts val="2800"/>
              </a:lnSpc>
            </a:pPr>
            <a:r>
              <a:rPr lang="en-US" sz="2000" dirty="0">
                <a:solidFill>
                  <a:schemeClr val="tx1"/>
                </a:solidFill>
                <a:latin typeface="Arial"/>
              </a:rPr>
              <a:t>The </a:t>
            </a:r>
            <a:r>
              <a:rPr lang="en-US" sz="2000" b="1" dirty="0">
                <a:solidFill>
                  <a:srgbClr val="222869"/>
                </a:solidFill>
                <a:latin typeface="Arial"/>
              </a:rPr>
              <a:t>National </a:t>
            </a:r>
            <a:r>
              <a:rPr lang="en-US" sz="2000" b="1" dirty="0">
                <a:solidFill>
                  <a:srgbClr val="C1171E"/>
                </a:solidFill>
                <a:latin typeface="Arial"/>
              </a:rPr>
              <a:t>HIV </a:t>
            </a:r>
            <a:r>
              <a:rPr lang="en-US" sz="2000" b="1" dirty="0">
                <a:solidFill>
                  <a:srgbClr val="222869"/>
                </a:solidFill>
                <a:latin typeface="Arial"/>
              </a:rPr>
              <a:t>Curriculum </a:t>
            </a:r>
            <a:r>
              <a:rPr lang="en-US" sz="2000" dirty="0">
                <a:solidFill>
                  <a:schemeClr val="tx1"/>
                </a:solidFill>
                <a:latin typeface="Arial"/>
              </a:rPr>
              <a:t>is an AIDS Education and Training Center (AETC) Program </a:t>
            </a:r>
            <a:r>
              <a:rPr lang="en-US" altLang="en-US" sz="2000" dirty="0">
                <a:solidFill>
                  <a:srgbClr val="000000"/>
                </a:solidFill>
                <a:latin typeface="Arial" panose="020B0604020202020204" pitchFamily="34" charset="0"/>
                <a:cs typeface="Arial" panose="020B0604020202020204" pitchFamily="34" charset="0"/>
              </a:rPr>
              <a:t>supported by the Health Resources and Services Administration (HRSA) of the U.S. Department of Health and Human Services (HHS) as part of an award totaling $800,000 with 0% financed with non-governmental sources.</a:t>
            </a:r>
            <a:r>
              <a:rPr lang="en-US" sz="2000" dirty="0">
                <a:solidFill>
                  <a:schemeClr val="tx1"/>
                </a:solidFill>
                <a:latin typeface="Arial"/>
              </a:rPr>
              <a:t> This project is led by the University of Washington’s Infectious Diseases Education and Assessment (IDEA) Program</a:t>
            </a:r>
            <a:r>
              <a:rPr lang="en-US" sz="2000" i="0" dirty="0">
                <a:solidFill>
                  <a:schemeClr val="tx1"/>
                </a:solidFill>
                <a:latin typeface="Arial"/>
              </a:rPr>
              <a:t>.</a:t>
            </a:r>
          </a:p>
        </p:txBody>
      </p:sp>
      <p:cxnSp>
        <p:nvCxnSpPr>
          <p:cNvPr id="9" name="Straight Connector 8"/>
          <p:cNvCxnSpPr/>
          <p:nvPr userDrawn="1"/>
        </p:nvCxnSpPr>
        <p:spPr>
          <a:xfrm>
            <a:off x="1" y="1227648"/>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251179" y="4384624"/>
            <a:ext cx="8641079" cy="836126"/>
          </a:xfrm>
          <a:prstGeom prst="rect">
            <a:avLst/>
          </a:prstGeom>
          <a:solidFill>
            <a:schemeClr val="bg1">
              <a:lumMod val="95000"/>
            </a:schemeClr>
          </a:solidFill>
        </p:spPr>
        <p:txBody>
          <a:bodyPr wrap="square" lIns="91440" tIns="91440" rIns="91440" bIns="137160" rtlCol="0">
            <a:spAutoFit/>
          </a:bodyPr>
          <a:lstStyle/>
          <a:p>
            <a:pPr algn="l">
              <a:lnSpc>
                <a:spcPts val="2400"/>
              </a:lnSpc>
            </a:pPr>
            <a:r>
              <a:rPr lang="en-US" sz="1600" i="1" dirty="0">
                <a:solidFill>
                  <a:schemeClr val="tx1"/>
                </a:solidFill>
                <a:latin typeface="Arial"/>
              </a:rPr>
              <a:t>The content in this presentation are those of the author(s) and do not necessarily represent the official views of, nor an endorsement, by HRSA, HHS, or the U.S. Government. </a:t>
            </a:r>
          </a:p>
        </p:txBody>
      </p:sp>
      <p:pic>
        <p:nvPicPr>
          <p:cNvPr id="42" name="Picture 41" descr="AETC_Program-color-outline-01.png">
            <a:extLst>
              <a:ext uri="{FF2B5EF4-FFF2-40B4-BE49-F238E27FC236}">
                <a16:creationId xmlns:a16="http://schemas.microsoft.com/office/drawing/2014/main" id="{2899E127-2C3E-714D-A384-79FBE6A76EB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68423" y="5654608"/>
            <a:ext cx="2183514" cy="837603"/>
          </a:xfrm>
          <a:prstGeom prst="rect">
            <a:avLst/>
          </a:prstGeom>
        </p:spPr>
      </p:pic>
      <p:grpSp>
        <p:nvGrpSpPr>
          <p:cNvPr id="43" name="Logo Stacked V2">
            <a:extLst>
              <a:ext uri="{FF2B5EF4-FFF2-40B4-BE49-F238E27FC236}">
                <a16:creationId xmlns:a16="http://schemas.microsoft.com/office/drawing/2014/main" id="{4B49C6DF-94C3-AB4A-8D5B-7D6C964A240A}"/>
              </a:ext>
            </a:extLst>
          </p:cNvPr>
          <p:cNvGrpSpPr>
            <a:grpSpLocks noChangeAspect="1"/>
          </p:cNvGrpSpPr>
          <p:nvPr userDrawn="1"/>
        </p:nvGrpSpPr>
        <p:grpSpPr>
          <a:xfrm>
            <a:off x="1150312" y="5675790"/>
            <a:ext cx="2808485" cy="640080"/>
            <a:chOff x="680865" y="3439338"/>
            <a:chExt cx="4686473" cy="1068091"/>
          </a:xfrm>
        </p:grpSpPr>
        <p:pic>
          <p:nvPicPr>
            <p:cNvPr id="44" name="Logomark V2">
              <a:extLst>
                <a:ext uri="{FF2B5EF4-FFF2-40B4-BE49-F238E27FC236}">
                  <a16:creationId xmlns:a16="http://schemas.microsoft.com/office/drawing/2014/main" id="{364EE4CD-B9EF-6840-928E-48008487E24A}"/>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45" name="Nat HIV Cur logo type stacked">
              <a:extLst>
                <a:ext uri="{FF2B5EF4-FFF2-40B4-BE49-F238E27FC236}">
                  <a16:creationId xmlns:a16="http://schemas.microsoft.com/office/drawing/2014/main" id="{0D17D895-D7B3-534D-9006-5B7731B53141}"/>
                </a:ext>
              </a:extLst>
            </p:cNvPr>
            <p:cNvGrpSpPr>
              <a:grpSpLocks noChangeAspect="1"/>
            </p:cNvGrpSpPr>
            <p:nvPr/>
          </p:nvGrpSpPr>
          <p:grpSpPr bwMode="auto">
            <a:xfrm>
              <a:off x="1898650" y="3455065"/>
              <a:ext cx="3468688" cy="1036638"/>
              <a:chOff x="1196" y="1585"/>
              <a:chExt cx="2185" cy="653"/>
            </a:xfrm>
          </p:grpSpPr>
          <p:sp>
            <p:nvSpPr>
              <p:cNvPr id="46" name="Freeform 5">
                <a:extLst>
                  <a:ext uri="{FF2B5EF4-FFF2-40B4-BE49-F238E27FC236}">
                    <a16:creationId xmlns:a16="http://schemas.microsoft.com/office/drawing/2014/main" id="{53DCCF81-6AD7-8B4C-A6AC-CF0A10EF42F2}"/>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6">
                <a:extLst>
                  <a:ext uri="{FF2B5EF4-FFF2-40B4-BE49-F238E27FC236}">
                    <a16:creationId xmlns:a16="http://schemas.microsoft.com/office/drawing/2014/main" id="{5759CF37-E01C-7D4A-AAE2-81AAA5B8470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7">
                <a:extLst>
                  <a:ext uri="{FF2B5EF4-FFF2-40B4-BE49-F238E27FC236}">
                    <a16:creationId xmlns:a16="http://schemas.microsoft.com/office/drawing/2014/main" id="{465036CA-0932-E544-8DDE-F94A28497D7D}"/>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8">
                <a:extLst>
                  <a:ext uri="{FF2B5EF4-FFF2-40B4-BE49-F238E27FC236}">
                    <a16:creationId xmlns:a16="http://schemas.microsoft.com/office/drawing/2014/main" id="{B1BAE9A5-B123-6946-ACA5-3C5A52AA06E0}"/>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9">
                <a:extLst>
                  <a:ext uri="{FF2B5EF4-FFF2-40B4-BE49-F238E27FC236}">
                    <a16:creationId xmlns:a16="http://schemas.microsoft.com/office/drawing/2014/main" id="{DC68CC7E-F31B-0D42-820B-46156B235B8C}"/>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10">
                <a:extLst>
                  <a:ext uri="{FF2B5EF4-FFF2-40B4-BE49-F238E27FC236}">
                    <a16:creationId xmlns:a16="http://schemas.microsoft.com/office/drawing/2014/main" id="{D7E9859C-EBA8-514A-9898-9FB95F0DAD2E}"/>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11">
                <a:extLst>
                  <a:ext uri="{FF2B5EF4-FFF2-40B4-BE49-F238E27FC236}">
                    <a16:creationId xmlns:a16="http://schemas.microsoft.com/office/drawing/2014/main" id="{87BF4617-C110-2C42-B92B-4ABDF1DEBFB3}"/>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Freeform 12">
                <a:extLst>
                  <a:ext uri="{FF2B5EF4-FFF2-40B4-BE49-F238E27FC236}">
                    <a16:creationId xmlns:a16="http://schemas.microsoft.com/office/drawing/2014/main" id="{01286F0D-71EB-B043-A586-F68D45282C39}"/>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Freeform 13">
                <a:extLst>
                  <a:ext uri="{FF2B5EF4-FFF2-40B4-BE49-F238E27FC236}">
                    <a16:creationId xmlns:a16="http://schemas.microsoft.com/office/drawing/2014/main" id="{FBC91008-A251-194E-8D7A-DEE6A40015A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 name="Freeform 14">
                <a:extLst>
                  <a:ext uri="{FF2B5EF4-FFF2-40B4-BE49-F238E27FC236}">
                    <a16:creationId xmlns:a16="http://schemas.microsoft.com/office/drawing/2014/main" id="{8EECC80B-A690-694D-9189-EBB0AD82228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15">
                <a:extLst>
                  <a:ext uri="{FF2B5EF4-FFF2-40B4-BE49-F238E27FC236}">
                    <a16:creationId xmlns:a16="http://schemas.microsoft.com/office/drawing/2014/main" id="{3ED1EA17-1292-6D49-A4C4-CA17496F403A}"/>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16">
                <a:extLst>
                  <a:ext uri="{FF2B5EF4-FFF2-40B4-BE49-F238E27FC236}">
                    <a16:creationId xmlns:a16="http://schemas.microsoft.com/office/drawing/2014/main" id="{4736BF32-574F-5F4A-9BEE-A1D5552EA9A4}"/>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Freeform 17">
                <a:extLst>
                  <a:ext uri="{FF2B5EF4-FFF2-40B4-BE49-F238E27FC236}">
                    <a16:creationId xmlns:a16="http://schemas.microsoft.com/office/drawing/2014/main" id="{6444FEB4-5494-284B-9E46-FC2BC494FB18}"/>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18">
                <a:extLst>
                  <a:ext uri="{FF2B5EF4-FFF2-40B4-BE49-F238E27FC236}">
                    <a16:creationId xmlns:a16="http://schemas.microsoft.com/office/drawing/2014/main" id="{F2015306-5EE1-F045-89AB-F4A7D7B2838B}"/>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0" name="Freeform 19">
                <a:extLst>
                  <a:ext uri="{FF2B5EF4-FFF2-40B4-BE49-F238E27FC236}">
                    <a16:creationId xmlns:a16="http://schemas.microsoft.com/office/drawing/2014/main" id="{13B8334D-1032-BB4B-AFCA-A6C0E35A515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Freeform 20">
                <a:extLst>
                  <a:ext uri="{FF2B5EF4-FFF2-40B4-BE49-F238E27FC236}">
                    <a16:creationId xmlns:a16="http://schemas.microsoft.com/office/drawing/2014/main" id="{FCD65450-E736-444D-93E2-2F98CE6146B3}"/>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Freeform 21">
                <a:extLst>
                  <a:ext uri="{FF2B5EF4-FFF2-40B4-BE49-F238E27FC236}">
                    <a16:creationId xmlns:a16="http://schemas.microsoft.com/office/drawing/2014/main" id="{7BC6164E-300A-224C-BB15-83952A82C25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Freeform 22">
                <a:extLst>
                  <a:ext uri="{FF2B5EF4-FFF2-40B4-BE49-F238E27FC236}">
                    <a16:creationId xmlns:a16="http://schemas.microsoft.com/office/drawing/2014/main" id="{C059914D-986D-7F43-9ECA-432C6B5EA56F}"/>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4" name="Freeform 23">
                <a:extLst>
                  <a:ext uri="{FF2B5EF4-FFF2-40B4-BE49-F238E27FC236}">
                    <a16:creationId xmlns:a16="http://schemas.microsoft.com/office/drawing/2014/main" id="{473B0FCD-05A3-C24D-93B6-8AE9A71959D5}"/>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5" name="Freeform 24">
                <a:extLst>
                  <a:ext uri="{FF2B5EF4-FFF2-40B4-BE49-F238E27FC236}">
                    <a16:creationId xmlns:a16="http://schemas.microsoft.com/office/drawing/2014/main" id="{E1E80AE9-13D2-B94D-B996-14EC3C0F363E}"/>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 name="Freeform 25">
                <a:extLst>
                  <a:ext uri="{FF2B5EF4-FFF2-40B4-BE49-F238E27FC236}">
                    <a16:creationId xmlns:a16="http://schemas.microsoft.com/office/drawing/2014/main" id="{8A076AD0-D328-7641-993C-13FFDAFCF3D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spTree>
    <p:extLst>
      <p:ext uri="{BB962C8B-B14F-4D97-AF65-F5344CB8AC3E}">
        <p14:creationId xmlns:p14="http://schemas.microsoft.com/office/powerpoint/2010/main" val="2916106333"/>
      </p:ext>
    </p:extLst>
  </p:cSld>
  <p:clrMapOvr>
    <a:masterClrMapping/>
  </p:clrMapOvr>
  <p:transition spd="slow"/>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2_URL_Below">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920403"/>
            <a:ext cx="9154751" cy="4982073"/>
          </a:xfrm>
          <a:prstGeom prst="rect">
            <a:avLst/>
          </a:prstGeom>
          <a:noFill/>
          <a:ln>
            <a:noFill/>
          </a:ln>
          <a:effectLst/>
        </p:spPr>
      </p:pic>
      <p:sp>
        <p:nvSpPr>
          <p:cNvPr id="282" name="Title 1"/>
          <p:cNvSpPr>
            <a:spLocks noGrp="1"/>
          </p:cNvSpPr>
          <p:nvPr>
            <p:ph type="ctrTitle" hasCustomPrompt="1"/>
          </p:nvPr>
        </p:nvSpPr>
        <p:spPr>
          <a:xfrm>
            <a:off x="438219" y="1242188"/>
            <a:ext cx="8222726" cy="1828800"/>
          </a:xfrm>
          <a:prstGeom prst="rect">
            <a:avLst/>
          </a:prstGeom>
        </p:spPr>
        <p:txBody>
          <a:bodyPr lIns="91440" anchor="ctr" anchorCtr="0">
            <a:normAutofit/>
          </a:bodyPr>
          <a:lstStyle>
            <a:lvl1pPr algn="l">
              <a:lnSpc>
                <a:spcPts val="4000"/>
              </a:lnSpc>
              <a:defRPr sz="3200" b="0">
                <a:solidFill>
                  <a:schemeClr val="bg1"/>
                </a:solidFill>
              </a:defRPr>
            </a:lvl1pPr>
          </a:lstStyle>
          <a:p>
            <a:r>
              <a:rPr lang="en-US" dirty="0"/>
              <a:t>Click and Add Title of Talk</a:t>
            </a:r>
          </a:p>
        </p:txBody>
      </p:sp>
      <p:sp>
        <p:nvSpPr>
          <p:cNvPr id="273" name="Date"/>
          <p:cNvSpPr>
            <a:spLocks noGrp="1"/>
          </p:cNvSpPr>
          <p:nvPr>
            <p:ph type="body" sz="quarter" idx="14" hasCustomPrompt="1"/>
          </p:nvPr>
        </p:nvSpPr>
        <p:spPr>
          <a:xfrm>
            <a:off x="462320" y="5289933"/>
            <a:ext cx="8229600" cy="292606"/>
          </a:xfrm>
          <a:prstGeom prst="rect">
            <a:avLst/>
          </a:prstGeom>
        </p:spPr>
        <p:txBody>
          <a:bodyPr anchor="ctr">
            <a:noAutofit/>
          </a:bodyPr>
          <a:lstStyle>
            <a:lvl1pPr marL="0" indent="0" algn="l">
              <a:lnSpc>
                <a:spcPts val="1600"/>
              </a:lnSpc>
              <a:buNone/>
              <a:defRPr sz="140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 y="925122"/>
            <a:ext cx="9162862" cy="0"/>
          </a:xfrm>
          <a:prstGeom prst="line">
            <a:avLst/>
          </a:prstGeom>
          <a:ln w="12700">
            <a:solidFill>
              <a:srgbClr val="CE372B"/>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 y="5905327"/>
            <a:ext cx="9162862" cy="0"/>
          </a:xfrm>
          <a:prstGeom prst="line">
            <a:avLst/>
          </a:prstGeom>
          <a:ln w="12700">
            <a:solidFill>
              <a:srgbClr val="CE372B"/>
            </a:solidFill>
          </a:ln>
          <a:effectLst/>
        </p:spPr>
        <p:style>
          <a:lnRef idx="2">
            <a:schemeClr val="accent1"/>
          </a:lnRef>
          <a:fillRef idx="0">
            <a:schemeClr val="accent1"/>
          </a:fillRef>
          <a:effectRef idx="1">
            <a:schemeClr val="accent1"/>
          </a:effectRef>
          <a:fontRef idx="minor">
            <a:schemeClr val="tx1"/>
          </a:fontRef>
        </p:style>
      </p:cxnSp>
      <p:grpSp>
        <p:nvGrpSpPr>
          <p:cNvPr id="36" name="Logo Horizontal V2">
            <a:extLst>
              <a:ext uri="{FF2B5EF4-FFF2-40B4-BE49-F238E27FC236}">
                <a16:creationId xmlns:a16="http://schemas.microsoft.com/office/drawing/2014/main" id="{5DE3BDE0-5FA9-BC4A-8178-4E992BC84A31}"/>
              </a:ext>
            </a:extLst>
          </p:cNvPr>
          <p:cNvGrpSpPr>
            <a:grpSpLocks noChangeAspect="1"/>
          </p:cNvGrpSpPr>
          <p:nvPr userDrawn="1"/>
        </p:nvGrpSpPr>
        <p:grpSpPr>
          <a:xfrm>
            <a:off x="576463" y="265909"/>
            <a:ext cx="3858507" cy="365760"/>
            <a:chOff x="960861" y="1655928"/>
            <a:chExt cx="4437220" cy="420624"/>
          </a:xfrm>
        </p:grpSpPr>
        <p:pic>
          <p:nvPicPr>
            <p:cNvPr id="37" name="Logomark V2">
              <a:extLst>
                <a:ext uri="{FF2B5EF4-FFF2-40B4-BE49-F238E27FC236}">
                  <a16:creationId xmlns:a16="http://schemas.microsoft.com/office/drawing/2014/main" id="{BCDF5E2B-D575-3248-9F32-8DB56A8A5F6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38" name="Nat HIV Cur logo type horiz">
              <a:extLst>
                <a:ext uri="{FF2B5EF4-FFF2-40B4-BE49-F238E27FC236}">
                  <a16:creationId xmlns:a16="http://schemas.microsoft.com/office/drawing/2014/main" id="{F90C1D5B-C61A-8E43-ADFD-659A78B58C75}"/>
                </a:ext>
              </a:extLst>
            </p:cNvPr>
            <p:cNvGrpSpPr>
              <a:grpSpLocks noChangeAspect="1"/>
            </p:cNvGrpSpPr>
            <p:nvPr/>
          </p:nvGrpSpPr>
          <p:grpSpPr bwMode="auto">
            <a:xfrm>
              <a:off x="1476074" y="1719322"/>
              <a:ext cx="3922007" cy="292608"/>
              <a:chOff x="918" y="1071"/>
              <a:chExt cx="2989" cy="223"/>
            </a:xfrm>
          </p:grpSpPr>
          <p:sp>
            <p:nvSpPr>
              <p:cNvPr id="39" name="Freeform 29">
                <a:extLst>
                  <a:ext uri="{FF2B5EF4-FFF2-40B4-BE49-F238E27FC236}">
                    <a16:creationId xmlns:a16="http://schemas.microsoft.com/office/drawing/2014/main" id="{C00F14E4-0FF9-044F-8D05-A3F88FD753BB}"/>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30">
                <a:extLst>
                  <a:ext uri="{FF2B5EF4-FFF2-40B4-BE49-F238E27FC236}">
                    <a16:creationId xmlns:a16="http://schemas.microsoft.com/office/drawing/2014/main" id="{285628E9-40CF-BF4A-A0C2-1981C438F12F}"/>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31">
                <a:extLst>
                  <a:ext uri="{FF2B5EF4-FFF2-40B4-BE49-F238E27FC236}">
                    <a16:creationId xmlns:a16="http://schemas.microsoft.com/office/drawing/2014/main" id="{ECFE4455-EAC2-F54E-8EBA-57AD72EC8EB5}"/>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32">
                <a:extLst>
                  <a:ext uri="{FF2B5EF4-FFF2-40B4-BE49-F238E27FC236}">
                    <a16:creationId xmlns:a16="http://schemas.microsoft.com/office/drawing/2014/main" id="{4CE28E14-FAD1-9D44-9FE0-95CC10271D20}"/>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33">
                <a:extLst>
                  <a:ext uri="{FF2B5EF4-FFF2-40B4-BE49-F238E27FC236}">
                    <a16:creationId xmlns:a16="http://schemas.microsoft.com/office/drawing/2014/main" id="{3FAE42D7-1C68-1448-8B72-AE18B017BE65}"/>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34">
                <a:extLst>
                  <a:ext uri="{FF2B5EF4-FFF2-40B4-BE49-F238E27FC236}">
                    <a16:creationId xmlns:a16="http://schemas.microsoft.com/office/drawing/2014/main" id="{570D103D-E330-A145-BCC8-F5F9AD0CFE8E}"/>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35">
                <a:extLst>
                  <a:ext uri="{FF2B5EF4-FFF2-40B4-BE49-F238E27FC236}">
                    <a16:creationId xmlns:a16="http://schemas.microsoft.com/office/drawing/2014/main" id="{90444F09-0CAD-7847-B840-E5446ABC569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36">
                <a:extLst>
                  <a:ext uri="{FF2B5EF4-FFF2-40B4-BE49-F238E27FC236}">
                    <a16:creationId xmlns:a16="http://schemas.microsoft.com/office/drawing/2014/main" id="{D7CADE7D-AEE6-EF4F-8D20-C51115BE268F}"/>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37">
                <a:extLst>
                  <a:ext uri="{FF2B5EF4-FFF2-40B4-BE49-F238E27FC236}">
                    <a16:creationId xmlns:a16="http://schemas.microsoft.com/office/drawing/2014/main" id="{DA6A3D9E-7019-F54D-92CA-8DC2F4455CED}"/>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38">
                <a:extLst>
                  <a:ext uri="{FF2B5EF4-FFF2-40B4-BE49-F238E27FC236}">
                    <a16:creationId xmlns:a16="http://schemas.microsoft.com/office/drawing/2014/main" id="{DF7B1DCE-3ECB-5B4F-A72B-7A76BEA8D6EB}"/>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39">
                <a:extLst>
                  <a:ext uri="{FF2B5EF4-FFF2-40B4-BE49-F238E27FC236}">
                    <a16:creationId xmlns:a16="http://schemas.microsoft.com/office/drawing/2014/main" id="{E8243449-E25D-DD42-BAFB-2841EEDB003C}"/>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40">
                <a:extLst>
                  <a:ext uri="{FF2B5EF4-FFF2-40B4-BE49-F238E27FC236}">
                    <a16:creationId xmlns:a16="http://schemas.microsoft.com/office/drawing/2014/main" id="{B6DA0017-A23B-DA49-BE6B-3DC9F25410D7}"/>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41">
                <a:extLst>
                  <a:ext uri="{FF2B5EF4-FFF2-40B4-BE49-F238E27FC236}">
                    <a16:creationId xmlns:a16="http://schemas.microsoft.com/office/drawing/2014/main" id="{CEB270F8-FBBB-4D40-9CB5-35198A58C9AF}"/>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42">
                <a:extLst>
                  <a:ext uri="{FF2B5EF4-FFF2-40B4-BE49-F238E27FC236}">
                    <a16:creationId xmlns:a16="http://schemas.microsoft.com/office/drawing/2014/main" id="{4F9A2DA6-965E-DF46-825E-BE6D9DB7F3DE}"/>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Freeform 43">
                <a:extLst>
                  <a:ext uri="{FF2B5EF4-FFF2-40B4-BE49-F238E27FC236}">
                    <a16:creationId xmlns:a16="http://schemas.microsoft.com/office/drawing/2014/main" id="{2ACAAA25-7623-8941-A231-9413F3EE15DD}"/>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Freeform 44">
                <a:extLst>
                  <a:ext uri="{FF2B5EF4-FFF2-40B4-BE49-F238E27FC236}">
                    <a16:creationId xmlns:a16="http://schemas.microsoft.com/office/drawing/2014/main" id="{8D8D75C5-4920-A54A-96DB-C3ED25121887}"/>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 name="Freeform 45">
                <a:extLst>
                  <a:ext uri="{FF2B5EF4-FFF2-40B4-BE49-F238E27FC236}">
                    <a16:creationId xmlns:a16="http://schemas.microsoft.com/office/drawing/2014/main" id="{B693F4E2-7E6A-8543-9D5B-485D345928FB}"/>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46">
                <a:extLst>
                  <a:ext uri="{FF2B5EF4-FFF2-40B4-BE49-F238E27FC236}">
                    <a16:creationId xmlns:a16="http://schemas.microsoft.com/office/drawing/2014/main" id="{79FCBDCE-8080-844D-9A33-09B25FA07B3D}"/>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47">
                <a:extLst>
                  <a:ext uri="{FF2B5EF4-FFF2-40B4-BE49-F238E27FC236}">
                    <a16:creationId xmlns:a16="http://schemas.microsoft.com/office/drawing/2014/main" id="{C953DD89-4FED-8F4C-9F9B-204DFE0D1E30}"/>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Freeform 48">
                <a:extLst>
                  <a:ext uri="{FF2B5EF4-FFF2-40B4-BE49-F238E27FC236}">
                    <a16:creationId xmlns:a16="http://schemas.microsoft.com/office/drawing/2014/main" id="{53FC9640-29CF-FA4F-8955-C1B280349765}"/>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49">
                <a:extLst>
                  <a:ext uri="{FF2B5EF4-FFF2-40B4-BE49-F238E27FC236}">
                    <a16:creationId xmlns:a16="http://schemas.microsoft.com/office/drawing/2014/main" id="{B627E457-728F-2248-BFE3-AD31E2702155}"/>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35" name="TextBox 34">
            <a:extLst>
              <a:ext uri="{FF2B5EF4-FFF2-40B4-BE49-F238E27FC236}">
                <a16:creationId xmlns:a16="http://schemas.microsoft.com/office/drawing/2014/main" id="{13C415AF-4480-6D42-B6E8-516737E74359}"/>
              </a:ext>
            </a:extLst>
          </p:cNvPr>
          <p:cNvSpPr txBox="1"/>
          <p:nvPr userDrawn="1"/>
        </p:nvSpPr>
        <p:spPr>
          <a:xfrm>
            <a:off x="935451" y="553165"/>
            <a:ext cx="1727394" cy="307777"/>
          </a:xfrm>
          <a:prstGeom prst="rect">
            <a:avLst/>
          </a:prstGeom>
          <a:noFill/>
        </p:spPr>
        <p:txBody>
          <a:bodyPr wrap="square" rtlCol="0">
            <a:spAutoFit/>
          </a:bodyPr>
          <a:lstStyle/>
          <a:p>
            <a:r>
              <a:rPr lang="en-US" sz="1400" dirty="0" err="1">
                <a:solidFill>
                  <a:srgbClr val="253F7F"/>
                </a:solidFill>
                <a:latin typeface="Arial"/>
              </a:rPr>
              <a:t>www.hiv.uw.edu</a:t>
            </a:r>
            <a:endParaRPr lang="en-US" sz="1400" dirty="0">
              <a:solidFill>
                <a:srgbClr val="253F7F"/>
              </a:solidFill>
              <a:latin typeface="Arial"/>
            </a:endParaRPr>
          </a:p>
        </p:txBody>
      </p:sp>
      <p:pic>
        <p:nvPicPr>
          <p:cNvPr id="61" name="Picture 60" descr="AETC_Program-color-outline-01.png">
            <a:extLst>
              <a:ext uri="{FF2B5EF4-FFF2-40B4-BE49-F238E27FC236}">
                <a16:creationId xmlns:a16="http://schemas.microsoft.com/office/drawing/2014/main" id="{6112F5C8-8F3B-9346-85EE-FC6BC3E2B57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182806" y="6088967"/>
            <a:ext cx="1575509" cy="604369"/>
          </a:xfrm>
          <a:prstGeom prst="rect">
            <a:avLst/>
          </a:prstGeom>
        </p:spPr>
      </p:pic>
      <p:sp>
        <p:nvSpPr>
          <p:cNvPr id="34" name="Text Placeholder 15"/>
          <p:cNvSpPr>
            <a:spLocks noGrp="1"/>
          </p:cNvSpPr>
          <p:nvPr>
            <p:ph type="body" sz="quarter" idx="18" hasCustomPrompt="1"/>
          </p:nvPr>
        </p:nvSpPr>
        <p:spPr>
          <a:xfrm>
            <a:off x="443736" y="3194041"/>
            <a:ext cx="8221886" cy="1645920"/>
          </a:xfrm>
          <a:prstGeom prst="rect">
            <a:avLst/>
          </a:prstGeom>
        </p:spPr>
        <p:txBody>
          <a:bodyPr lIns="91440" tIns="91440" rIns="91440" bIns="91440" anchor="ctr" anchorCtr="0">
            <a:noAutofit/>
          </a:bodyPr>
          <a:lstStyle>
            <a:lvl1pPr marL="0" indent="0" algn="l">
              <a:lnSpc>
                <a:spcPts val="2800"/>
              </a:lnSpc>
              <a:spcBef>
                <a:spcPts val="0"/>
              </a:spcBef>
              <a:spcAft>
                <a:spcPts val="0"/>
              </a:spcAft>
              <a:buNone/>
              <a:defRPr sz="2400" baseline="0">
                <a:solidFill>
                  <a:schemeClr val="bg1">
                    <a:lumMod val="95000"/>
                  </a:schemeClr>
                </a:solidFill>
                <a:latin typeface="Arial"/>
              </a:defRPr>
            </a:lvl1pPr>
            <a:lvl2pPr marL="0" indent="0" algn="l">
              <a:spcBef>
                <a:spcPts val="0"/>
              </a:spcBef>
              <a:buNone/>
              <a:defRPr sz="1800" i="1">
                <a:solidFill>
                  <a:schemeClr val="accent2"/>
                </a:solidFill>
                <a:latin typeface="Arial"/>
              </a:defRPr>
            </a:lvl2pPr>
            <a:lvl3pPr marL="0" indent="0" algn="l">
              <a:spcBef>
                <a:spcPts val="0"/>
              </a:spcBef>
              <a:buNone/>
              <a:defRPr sz="1600" i="1">
                <a:solidFill>
                  <a:schemeClr val="accent2"/>
                </a:solidFill>
                <a:latin typeface="Arial"/>
              </a:defRPr>
            </a:lvl3pPr>
            <a:lvl4pPr marL="628650" indent="0" algn="ctr">
              <a:buNone/>
              <a:defRPr/>
            </a:lvl4pPr>
            <a:lvl5pPr marL="803275" indent="0" algn="ctr">
              <a:buNone/>
              <a:defRPr/>
            </a:lvl5pPr>
          </a:lstStyle>
          <a:p>
            <a:pPr lvl="0"/>
            <a:r>
              <a:rPr lang="en-US" dirty="0"/>
              <a:t>Click and Add Speaker Info</a:t>
            </a:r>
          </a:p>
        </p:txBody>
      </p:sp>
    </p:spTree>
    <p:extLst>
      <p:ext uri="{BB962C8B-B14F-4D97-AF65-F5344CB8AC3E}">
        <p14:creationId xmlns:p14="http://schemas.microsoft.com/office/powerpoint/2010/main" val="3946574258"/>
      </p:ext>
    </p:extLst>
  </p:cSld>
  <p:clrMapOvr>
    <a:masterClrMapping/>
  </p:clrMapOvr>
  <p:transition spd="slow"/>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_3_URL_Side ">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920403"/>
            <a:ext cx="9154751" cy="4982073"/>
          </a:xfrm>
          <a:prstGeom prst="rect">
            <a:avLst/>
          </a:prstGeom>
          <a:noFill/>
          <a:ln>
            <a:noFill/>
          </a:ln>
          <a:effectLst/>
        </p:spPr>
      </p:pic>
      <p:sp>
        <p:nvSpPr>
          <p:cNvPr id="282" name="Title 1"/>
          <p:cNvSpPr>
            <a:spLocks noGrp="1"/>
          </p:cNvSpPr>
          <p:nvPr>
            <p:ph type="ctrTitle" hasCustomPrompt="1"/>
          </p:nvPr>
        </p:nvSpPr>
        <p:spPr>
          <a:xfrm>
            <a:off x="438219" y="1242188"/>
            <a:ext cx="8222726" cy="1828800"/>
          </a:xfrm>
          <a:prstGeom prst="rect">
            <a:avLst/>
          </a:prstGeom>
        </p:spPr>
        <p:txBody>
          <a:bodyPr lIns="91440" anchor="ctr" anchorCtr="0">
            <a:normAutofit/>
          </a:bodyPr>
          <a:lstStyle>
            <a:lvl1pPr algn="l">
              <a:lnSpc>
                <a:spcPts val="4000"/>
              </a:lnSpc>
              <a:defRPr sz="3200" b="0">
                <a:solidFill>
                  <a:schemeClr val="bg1"/>
                </a:solidFill>
              </a:defRPr>
            </a:lvl1pPr>
          </a:lstStyle>
          <a:p>
            <a:r>
              <a:rPr lang="en-US" dirty="0"/>
              <a:t>Click and Add Title of Talk</a:t>
            </a:r>
          </a:p>
        </p:txBody>
      </p:sp>
      <p:sp>
        <p:nvSpPr>
          <p:cNvPr id="273" name="Date"/>
          <p:cNvSpPr>
            <a:spLocks noGrp="1"/>
          </p:cNvSpPr>
          <p:nvPr>
            <p:ph type="body" sz="quarter" idx="14" hasCustomPrompt="1"/>
          </p:nvPr>
        </p:nvSpPr>
        <p:spPr>
          <a:xfrm>
            <a:off x="462320" y="5289933"/>
            <a:ext cx="8229600" cy="292606"/>
          </a:xfrm>
          <a:prstGeom prst="rect">
            <a:avLst/>
          </a:prstGeom>
        </p:spPr>
        <p:txBody>
          <a:bodyPr anchor="ctr">
            <a:noAutofit/>
          </a:bodyPr>
          <a:lstStyle>
            <a:lvl1pPr marL="0" indent="0" algn="l">
              <a:lnSpc>
                <a:spcPts val="1600"/>
              </a:lnSpc>
              <a:buNone/>
              <a:defRPr sz="140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 y="925122"/>
            <a:ext cx="9162862" cy="0"/>
          </a:xfrm>
          <a:prstGeom prst="line">
            <a:avLst/>
          </a:prstGeom>
          <a:ln w="12700">
            <a:solidFill>
              <a:srgbClr val="CE372B"/>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 y="5905327"/>
            <a:ext cx="9162862" cy="0"/>
          </a:xfrm>
          <a:prstGeom prst="line">
            <a:avLst/>
          </a:prstGeom>
          <a:ln w="12700">
            <a:solidFill>
              <a:srgbClr val="CE372B"/>
            </a:solidFill>
          </a:ln>
          <a:effectLst/>
        </p:spPr>
        <p:style>
          <a:lnRef idx="2">
            <a:schemeClr val="accent1"/>
          </a:lnRef>
          <a:fillRef idx="0">
            <a:schemeClr val="accent1"/>
          </a:fillRef>
          <a:effectRef idx="1">
            <a:schemeClr val="accent1"/>
          </a:effectRef>
          <a:fontRef idx="minor">
            <a:schemeClr val="tx1"/>
          </a:fontRef>
        </p:style>
      </p:cxnSp>
      <p:grpSp>
        <p:nvGrpSpPr>
          <p:cNvPr id="36" name="Logo Horizontal V2">
            <a:extLst>
              <a:ext uri="{FF2B5EF4-FFF2-40B4-BE49-F238E27FC236}">
                <a16:creationId xmlns:a16="http://schemas.microsoft.com/office/drawing/2014/main" id="{5DE3BDE0-5FA9-BC4A-8178-4E992BC84A31}"/>
              </a:ext>
            </a:extLst>
          </p:cNvPr>
          <p:cNvGrpSpPr>
            <a:grpSpLocks noChangeAspect="1"/>
          </p:cNvGrpSpPr>
          <p:nvPr userDrawn="1"/>
        </p:nvGrpSpPr>
        <p:grpSpPr>
          <a:xfrm>
            <a:off x="576463" y="265909"/>
            <a:ext cx="3858507" cy="365760"/>
            <a:chOff x="960861" y="1655928"/>
            <a:chExt cx="4437220" cy="420624"/>
          </a:xfrm>
        </p:grpSpPr>
        <p:pic>
          <p:nvPicPr>
            <p:cNvPr id="37" name="Logomark V2">
              <a:extLst>
                <a:ext uri="{FF2B5EF4-FFF2-40B4-BE49-F238E27FC236}">
                  <a16:creationId xmlns:a16="http://schemas.microsoft.com/office/drawing/2014/main" id="{BCDF5E2B-D575-3248-9F32-8DB56A8A5F6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38" name="Nat HIV Cur logo type horiz">
              <a:extLst>
                <a:ext uri="{FF2B5EF4-FFF2-40B4-BE49-F238E27FC236}">
                  <a16:creationId xmlns:a16="http://schemas.microsoft.com/office/drawing/2014/main" id="{F90C1D5B-C61A-8E43-ADFD-659A78B58C75}"/>
                </a:ext>
              </a:extLst>
            </p:cNvPr>
            <p:cNvGrpSpPr>
              <a:grpSpLocks noChangeAspect="1"/>
            </p:cNvGrpSpPr>
            <p:nvPr/>
          </p:nvGrpSpPr>
          <p:grpSpPr bwMode="auto">
            <a:xfrm>
              <a:off x="1476074" y="1719322"/>
              <a:ext cx="3922007" cy="292608"/>
              <a:chOff x="918" y="1071"/>
              <a:chExt cx="2989" cy="223"/>
            </a:xfrm>
          </p:grpSpPr>
          <p:sp>
            <p:nvSpPr>
              <p:cNvPr id="39" name="Freeform 29">
                <a:extLst>
                  <a:ext uri="{FF2B5EF4-FFF2-40B4-BE49-F238E27FC236}">
                    <a16:creationId xmlns:a16="http://schemas.microsoft.com/office/drawing/2014/main" id="{C00F14E4-0FF9-044F-8D05-A3F88FD753BB}"/>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30">
                <a:extLst>
                  <a:ext uri="{FF2B5EF4-FFF2-40B4-BE49-F238E27FC236}">
                    <a16:creationId xmlns:a16="http://schemas.microsoft.com/office/drawing/2014/main" id="{285628E9-40CF-BF4A-A0C2-1981C438F12F}"/>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31">
                <a:extLst>
                  <a:ext uri="{FF2B5EF4-FFF2-40B4-BE49-F238E27FC236}">
                    <a16:creationId xmlns:a16="http://schemas.microsoft.com/office/drawing/2014/main" id="{ECFE4455-EAC2-F54E-8EBA-57AD72EC8EB5}"/>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32">
                <a:extLst>
                  <a:ext uri="{FF2B5EF4-FFF2-40B4-BE49-F238E27FC236}">
                    <a16:creationId xmlns:a16="http://schemas.microsoft.com/office/drawing/2014/main" id="{4CE28E14-FAD1-9D44-9FE0-95CC10271D20}"/>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33">
                <a:extLst>
                  <a:ext uri="{FF2B5EF4-FFF2-40B4-BE49-F238E27FC236}">
                    <a16:creationId xmlns:a16="http://schemas.microsoft.com/office/drawing/2014/main" id="{3FAE42D7-1C68-1448-8B72-AE18B017BE65}"/>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34">
                <a:extLst>
                  <a:ext uri="{FF2B5EF4-FFF2-40B4-BE49-F238E27FC236}">
                    <a16:creationId xmlns:a16="http://schemas.microsoft.com/office/drawing/2014/main" id="{570D103D-E330-A145-BCC8-F5F9AD0CFE8E}"/>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35">
                <a:extLst>
                  <a:ext uri="{FF2B5EF4-FFF2-40B4-BE49-F238E27FC236}">
                    <a16:creationId xmlns:a16="http://schemas.microsoft.com/office/drawing/2014/main" id="{90444F09-0CAD-7847-B840-E5446ABC569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36">
                <a:extLst>
                  <a:ext uri="{FF2B5EF4-FFF2-40B4-BE49-F238E27FC236}">
                    <a16:creationId xmlns:a16="http://schemas.microsoft.com/office/drawing/2014/main" id="{D7CADE7D-AEE6-EF4F-8D20-C51115BE268F}"/>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37">
                <a:extLst>
                  <a:ext uri="{FF2B5EF4-FFF2-40B4-BE49-F238E27FC236}">
                    <a16:creationId xmlns:a16="http://schemas.microsoft.com/office/drawing/2014/main" id="{DA6A3D9E-7019-F54D-92CA-8DC2F4455CED}"/>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38">
                <a:extLst>
                  <a:ext uri="{FF2B5EF4-FFF2-40B4-BE49-F238E27FC236}">
                    <a16:creationId xmlns:a16="http://schemas.microsoft.com/office/drawing/2014/main" id="{DF7B1DCE-3ECB-5B4F-A72B-7A76BEA8D6EB}"/>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39">
                <a:extLst>
                  <a:ext uri="{FF2B5EF4-FFF2-40B4-BE49-F238E27FC236}">
                    <a16:creationId xmlns:a16="http://schemas.microsoft.com/office/drawing/2014/main" id="{E8243449-E25D-DD42-BAFB-2841EEDB003C}"/>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40">
                <a:extLst>
                  <a:ext uri="{FF2B5EF4-FFF2-40B4-BE49-F238E27FC236}">
                    <a16:creationId xmlns:a16="http://schemas.microsoft.com/office/drawing/2014/main" id="{B6DA0017-A23B-DA49-BE6B-3DC9F25410D7}"/>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41">
                <a:extLst>
                  <a:ext uri="{FF2B5EF4-FFF2-40B4-BE49-F238E27FC236}">
                    <a16:creationId xmlns:a16="http://schemas.microsoft.com/office/drawing/2014/main" id="{CEB270F8-FBBB-4D40-9CB5-35198A58C9AF}"/>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42">
                <a:extLst>
                  <a:ext uri="{FF2B5EF4-FFF2-40B4-BE49-F238E27FC236}">
                    <a16:creationId xmlns:a16="http://schemas.microsoft.com/office/drawing/2014/main" id="{4F9A2DA6-965E-DF46-825E-BE6D9DB7F3DE}"/>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Freeform 43">
                <a:extLst>
                  <a:ext uri="{FF2B5EF4-FFF2-40B4-BE49-F238E27FC236}">
                    <a16:creationId xmlns:a16="http://schemas.microsoft.com/office/drawing/2014/main" id="{2ACAAA25-7623-8941-A231-9413F3EE15DD}"/>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Freeform 44">
                <a:extLst>
                  <a:ext uri="{FF2B5EF4-FFF2-40B4-BE49-F238E27FC236}">
                    <a16:creationId xmlns:a16="http://schemas.microsoft.com/office/drawing/2014/main" id="{8D8D75C5-4920-A54A-96DB-C3ED25121887}"/>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 name="Freeform 45">
                <a:extLst>
                  <a:ext uri="{FF2B5EF4-FFF2-40B4-BE49-F238E27FC236}">
                    <a16:creationId xmlns:a16="http://schemas.microsoft.com/office/drawing/2014/main" id="{B693F4E2-7E6A-8543-9D5B-485D345928FB}"/>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46">
                <a:extLst>
                  <a:ext uri="{FF2B5EF4-FFF2-40B4-BE49-F238E27FC236}">
                    <a16:creationId xmlns:a16="http://schemas.microsoft.com/office/drawing/2014/main" id="{79FCBDCE-8080-844D-9A33-09B25FA07B3D}"/>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47">
                <a:extLst>
                  <a:ext uri="{FF2B5EF4-FFF2-40B4-BE49-F238E27FC236}">
                    <a16:creationId xmlns:a16="http://schemas.microsoft.com/office/drawing/2014/main" id="{C953DD89-4FED-8F4C-9F9B-204DFE0D1E30}"/>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Freeform 48">
                <a:extLst>
                  <a:ext uri="{FF2B5EF4-FFF2-40B4-BE49-F238E27FC236}">
                    <a16:creationId xmlns:a16="http://schemas.microsoft.com/office/drawing/2014/main" id="{53FC9640-29CF-FA4F-8955-C1B280349765}"/>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49">
                <a:extLst>
                  <a:ext uri="{FF2B5EF4-FFF2-40B4-BE49-F238E27FC236}">
                    <a16:creationId xmlns:a16="http://schemas.microsoft.com/office/drawing/2014/main" id="{B627E457-728F-2248-BFE3-AD31E2702155}"/>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pic>
        <p:nvPicPr>
          <p:cNvPr id="34" name="Picture 33" descr="AETC_Program-color-outline-01.png">
            <a:extLst>
              <a:ext uri="{FF2B5EF4-FFF2-40B4-BE49-F238E27FC236}">
                <a16:creationId xmlns:a16="http://schemas.microsoft.com/office/drawing/2014/main" id="{98E96793-9A1D-E443-86A8-88BD7E89AAF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182806" y="6088967"/>
            <a:ext cx="1575509" cy="604369"/>
          </a:xfrm>
          <a:prstGeom prst="rect">
            <a:avLst/>
          </a:prstGeom>
        </p:spPr>
      </p:pic>
      <p:sp>
        <p:nvSpPr>
          <p:cNvPr id="35" name="TextBox 34">
            <a:extLst>
              <a:ext uri="{FF2B5EF4-FFF2-40B4-BE49-F238E27FC236}">
                <a16:creationId xmlns:a16="http://schemas.microsoft.com/office/drawing/2014/main" id="{13C415AF-4480-6D42-B6E8-516737E74359}"/>
              </a:ext>
            </a:extLst>
          </p:cNvPr>
          <p:cNvSpPr txBox="1"/>
          <p:nvPr userDrawn="1"/>
        </p:nvSpPr>
        <p:spPr>
          <a:xfrm>
            <a:off x="7187624" y="323892"/>
            <a:ext cx="1531088" cy="307777"/>
          </a:xfrm>
          <a:prstGeom prst="rect">
            <a:avLst/>
          </a:prstGeom>
          <a:noFill/>
        </p:spPr>
        <p:txBody>
          <a:bodyPr wrap="square" rtlCol="0">
            <a:spAutoFit/>
          </a:bodyPr>
          <a:lstStyle/>
          <a:p>
            <a:r>
              <a:rPr lang="en-US" sz="1400" dirty="0" err="1">
                <a:solidFill>
                  <a:srgbClr val="253F7F"/>
                </a:solidFill>
                <a:latin typeface="Arial"/>
              </a:rPr>
              <a:t>www.hiv.uw.edu</a:t>
            </a:r>
            <a:endParaRPr lang="en-US" sz="1400" dirty="0">
              <a:solidFill>
                <a:srgbClr val="253F7F"/>
              </a:solidFill>
              <a:latin typeface="Arial"/>
            </a:endParaRPr>
          </a:p>
        </p:txBody>
      </p:sp>
      <p:sp>
        <p:nvSpPr>
          <p:cNvPr id="60" name="Text Placeholder 15"/>
          <p:cNvSpPr>
            <a:spLocks noGrp="1"/>
          </p:cNvSpPr>
          <p:nvPr>
            <p:ph type="body" sz="quarter" idx="18" hasCustomPrompt="1"/>
          </p:nvPr>
        </p:nvSpPr>
        <p:spPr>
          <a:xfrm>
            <a:off x="443736" y="3194041"/>
            <a:ext cx="8221886" cy="1645920"/>
          </a:xfrm>
          <a:prstGeom prst="rect">
            <a:avLst/>
          </a:prstGeom>
        </p:spPr>
        <p:txBody>
          <a:bodyPr lIns="91440" tIns="91440" rIns="91440" bIns="91440" anchor="ctr" anchorCtr="0">
            <a:noAutofit/>
          </a:bodyPr>
          <a:lstStyle>
            <a:lvl1pPr marL="0" indent="0" algn="l">
              <a:lnSpc>
                <a:spcPts val="2800"/>
              </a:lnSpc>
              <a:spcBef>
                <a:spcPts val="0"/>
              </a:spcBef>
              <a:spcAft>
                <a:spcPts val="0"/>
              </a:spcAft>
              <a:buNone/>
              <a:defRPr sz="2400" baseline="0">
                <a:solidFill>
                  <a:schemeClr val="bg1">
                    <a:lumMod val="95000"/>
                  </a:schemeClr>
                </a:solidFill>
                <a:latin typeface="Arial"/>
              </a:defRPr>
            </a:lvl1pPr>
            <a:lvl2pPr marL="0" indent="0" algn="l">
              <a:spcBef>
                <a:spcPts val="0"/>
              </a:spcBef>
              <a:buNone/>
              <a:defRPr sz="1800" i="1">
                <a:solidFill>
                  <a:schemeClr val="accent2"/>
                </a:solidFill>
                <a:latin typeface="Arial"/>
              </a:defRPr>
            </a:lvl2pPr>
            <a:lvl3pPr marL="0" indent="0" algn="l">
              <a:spcBef>
                <a:spcPts val="0"/>
              </a:spcBef>
              <a:buNone/>
              <a:defRPr sz="1600" i="1">
                <a:solidFill>
                  <a:schemeClr val="accent2"/>
                </a:solidFill>
                <a:latin typeface="Arial"/>
              </a:defRPr>
            </a:lvl3pPr>
            <a:lvl4pPr marL="628650" indent="0" algn="ctr">
              <a:buNone/>
              <a:defRPr/>
            </a:lvl4pPr>
            <a:lvl5pPr marL="803275" indent="0" algn="ctr">
              <a:buNone/>
              <a:defRPr/>
            </a:lvl5pPr>
          </a:lstStyle>
          <a:p>
            <a:pPr lvl="0"/>
            <a:r>
              <a:rPr lang="en-US" dirty="0"/>
              <a:t>Click and Add Speaker Info</a:t>
            </a:r>
          </a:p>
        </p:txBody>
      </p:sp>
    </p:spTree>
    <p:extLst>
      <p:ext uri="{BB962C8B-B14F-4D97-AF65-F5344CB8AC3E}">
        <p14:creationId xmlns:p14="http://schemas.microsoft.com/office/powerpoint/2010/main" val="3975617618"/>
      </p:ext>
    </p:extLst>
  </p:cSld>
  <p:clrMapOvr>
    <a:masterClrMapping/>
  </p:clrMapOvr>
  <p:transition spd="slow"/>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31392"/>
          </a:xfrm>
          <a:prstGeom prst="rect">
            <a:avLst/>
          </a:prstGeom>
        </p:spPr>
      </p:pic>
      <p:sp>
        <p:nvSpPr>
          <p:cNvPr id="66" name="Rectangle 65"/>
          <p:cNvSpPr/>
          <p:nvPr/>
        </p:nvSpPr>
        <p:spPr>
          <a:xfrm>
            <a:off x="0" y="1234258"/>
            <a:ext cx="9162288" cy="5617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323850" y="118389"/>
            <a:ext cx="8503918" cy="1096832"/>
          </a:xfrm>
          <a:prstGeom prst="rect">
            <a:avLst/>
          </a:prstGeom>
        </p:spPr>
        <p:txBody>
          <a:bodyPr wrap="square" lIns="91440" anchor="ctr">
            <a:spAutoFit/>
          </a:bodyPr>
          <a:lstStyle/>
          <a:p>
            <a:pPr defTabSz="457200">
              <a:spcAft>
                <a:spcPts val="0"/>
              </a:spcAft>
            </a:pPr>
            <a:r>
              <a:rPr lang="en-US" sz="32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688442"/>
            <a:ext cx="8515350" cy="3739896"/>
          </a:xfrm>
          <a:prstGeom prst="rect">
            <a:avLst/>
          </a:prstGeom>
        </p:spPr>
        <p:txBody>
          <a:bodyPr anchor="t" anchorCtr="0">
            <a:normAutofit/>
          </a:bodyPr>
          <a:lstStyle>
            <a:lvl1pPr algn="l">
              <a:defRPr sz="2800" baseline="0">
                <a:solidFill>
                  <a:schemeClr val="bg1"/>
                </a:solidFill>
                <a:latin typeface="Arial"/>
                <a:cs typeface="Arial"/>
              </a:defRPr>
            </a:lvl1pPr>
          </a:lstStyle>
          <a:p>
            <a:r>
              <a:rPr lang="en-US" dirty="0"/>
              <a:t>Type in Speaker name, disclosure information</a:t>
            </a:r>
          </a:p>
        </p:txBody>
      </p:sp>
      <p:pic>
        <p:nvPicPr>
          <p:cNvPr id="8" name="Picture 7" descr="NatHIVcurriculum_logo_white_thik.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669745" y="6404636"/>
            <a:ext cx="1414549" cy="459025"/>
          </a:xfrm>
          <a:prstGeom prst="rect">
            <a:avLst/>
          </a:prstGeom>
        </p:spPr>
      </p:pic>
      <p:cxnSp>
        <p:nvCxnSpPr>
          <p:cNvPr id="9" name="Straight Connector 8"/>
          <p:cNvCxnSpPr/>
          <p:nvPr/>
        </p:nvCxnSpPr>
        <p:spPr>
          <a:xfrm>
            <a:off x="1" y="1227648"/>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5029199"/>
            <a:ext cx="9162289" cy="1832458"/>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832458"/>
          </a:xfrm>
          <a:prstGeom prst="rect">
            <a:avLst/>
          </a:prstGeom>
        </p:spPr>
      </p:pic>
      <p:sp>
        <p:nvSpPr>
          <p:cNvPr id="2" name="Title 1"/>
          <p:cNvSpPr>
            <a:spLocks noGrp="1"/>
          </p:cNvSpPr>
          <p:nvPr>
            <p:ph type="title" hasCustomPrompt="1"/>
          </p:nvPr>
        </p:nvSpPr>
        <p:spPr>
          <a:xfrm>
            <a:off x="452332" y="3098977"/>
            <a:ext cx="8223499" cy="1137666"/>
          </a:xfrm>
          <a:prstGeom prst="rect">
            <a:avLst/>
          </a:prstGeom>
        </p:spPr>
        <p:txBody>
          <a:bodyPr lIns="91440" tIns="45720" rIns="91440" bIns="45720" anchor="t">
            <a:normAutofit/>
          </a:bodyPr>
          <a:lstStyle>
            <a:lvl1pPr algn="ctr">
              <a:defRPr sz="3200" b="1" cap="none">
                <a:solidFill>
                  <a:srgbClr val="003A78"/>
                </a:solidFill>
              </a:defRPr>
            </a:lvl1pPr>
          </a:lstStyle>
          <a:p>
            <a:r>
              <a:rPr lang="en-US" dirty="0"/>
              <a:t>Click To Edit Section Title</a:t>
            </a:r>
          </a:p>
        </p:txBody>
      </p:sp>
      <p:sp>
        <p:nvSpPr>
          <p:cNvPr id="3" name="Text Placeholder 2"/>
          <p:cNvSpPr>
            <a:spLocks noGrp="1"/>
          </p:cNvSpPr>
          <p:nvPr>
            <p:ph type="body" idx="1" hasCustomPrompt="1"/>
          </p:nvPr>
        </p:nvSpPr>
        <p:spPr>
          <a:xfrm>
            <a:off x="452332" y="2542817"/>
            <a:ext cx="8223499" cy="543683"/>
          </a:xfrm>
          <a:prstGeom prst="rect">
            <a:avLst/>
          </a:prstGeom>
        </p:spPr>
        <p:txBody>
          <a:bodyPr tIns="91440" bIns="91440" anchor="t"/>
          <a:lstStyle>
            <a:lvl1pPr marL="0" indent="0" algn="ctr">
              <a:lnSpc>
                <a:spcPct val="100000"/>
              </a:lnSpc>
              <a:spcBef>
                <a:spcPts val="0"/>
              </a:spcBef>
              <a:buNone/>
              <a:defRPr sz="1800" cap="all" baseline="0">
                <a:solidFill>
                  <a:schemeClr val="accent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Add Header Text</a:t>
            </a:r>
          </a:p>
        </p:txBody>
      </p:sp>
      <p:pic>
        <p:nvPicPr>
          <p:cNvPr id="12" name="Picture 11" descr="NatHIVcurriculum_logo_white_thik.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669745" y="6404636"/>
            <a:ext cx="1414549" cy="459025"/>
          </a:xfrm>
          <a:prstGeom prst="rect">
            <a:avLst/>
          </a:prstGeom>
        </p:spPr>
      </p:pic>
      <p:cxnSp>
        <p:nvCxnSpPr>
          <p:cNvPr id="9" name="Straight Connector 8"/>
          <p:cNvCxnSpPr/>
          <p:nvPr/>
        </p:nvCxnSpPr>
        <p:spPr>
          <a:xfrm>
            <a:off x="1" y="1834421"/>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1" y="5037619"/>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96339042"/>
      </p:ext>
    </p:extLst>
  </p:cSld>
  <p:clrMapOvr>
    <a:masterClrMapping/>
  </p:clrMapOvr>
  <p:transition spd="slow"/>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ivider Red">
    <p:spTree>
      <p:nvGrpSpPr>
        <p:cNvPr id="1" name=""/>
        <p:cNvGrpSpPr/>
        <p:nvPr/>
      </p:nvGrpSpPr>
      <p:grpSpPr>
        <a:xfrm>
          <a:off x="0" y="0"/>
          <a:ext cx="0" cy="0"/>
          <a:chOff x="0" y="0"/>
          <a:chExt cx="0" cy="0"/>
        </a:xfrm>
      </p:grpSpPr>
      <p:sp>
        <p:nvSpPr>
          <p:cNvPr id="12" name="Title 4"/>
          <p:cNvSpPr txBox="1">
            <a:spLocks/>
          </p:cNvSpPr>
          <p:nvPr/>
        </p:nvSpPr>
        <p:spPr>
          <a:xfrm>
            <a:off x="0" y="2794000"/>
            <a:ext cx="9143999" cy="1295400"/>
          </a:xfrm>
          <a:prstGeom prst="rect">
            <a:avLst/>
          </a:prstGeom>
          <a:solidFill>
            <a:srgbClr val="E5DBDE"/>
          </a:solidFill>
        </p:spPr>
        <p:txBody>
          <a:bodyPr tIns="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5029199"/>
            <a:ext cx="9162289" cy="1832458"/>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832458"/>
          </a:xfrm>
          <a:prstGeom prst="rect">
            <a:avLst/>
          </a:prstGeom>
        </p:spPr>
      </p:pic>
      <p:sp>
        <p:nvSpPr>
          <p:cNvPr id="2" name="Title 1"/>
          <p:cNvSpPr>
            <a:spLocks noGrp="1"/>
          </p:cNvSpPr>
          <p:nvPr>
            <p:ph type="title" hasCustomPrompt="1"/>
          </p:nvPr>
        </p:nvSpPr>
        <p:spPr>
          <a:xfrm>
            <a:off x="459306" y="2806700"/>
            <a:ext cx="8229568" cy="1274826"/>
          </a:xfrm>
          <a:prstGeom prst="rect">
            <a:avLst/>
          </a:prstGeom>
        </p:spPr>
        <p:txBody>
          <a:bodyPr tIns="0" anchor="ctr">
            <a:normAutofit/>
          </a:bodyPr>
          <a:lstStyle>
            <a:lvl1pPr algn="ctr">
              <a:defRPr sz="3200" b="1" cap="none">
                <a:solidFill>
                  <a:schemeClr val="tx2"/>
                </a:solidFill>
              </a:defRPr>
            </a:lvl1pPr>
          </a:lstStyle>
          <a:p>
            <a:r>
              <a:rPr lang="en-US" dirty="0"/>
              <a:t>Click To Edit Section Title</a:t>
            </a:r>
          </a:p>
        </p:txBody>
      </p:sp>
      <p:sp>
        <p:nvSpPr>
          <p:cNvPr id="9" name="Text Placeholder 2"/>
          <p:cNvSpPr>
            <a:spLocks noGrp="1"/>
          </p:cNvSpPr>
          <p:nvPr>
            <p:ph type="body" idx="1" hasCustomPrompt="1"/>
          </p:nvPr>
        </p:nvSpPr>
        <p:spPr>
          <a:xfrm>
            <a:off x="459306" y="2249765"/>
            <a:ext cx="8229600" cy="543688"/>
          </a:xfrm>
          <a:prstGeom prst="rect">
            <a:avLst/>
          </a:prstGeom>
        </p:spPr>
        <p:txBody>
          <a:bodyPr bIns="0" anchor="ctr"/>
          <a:lstStyle>
            <a:lvl1pPr marL="0" indent="0" algn="ctr">
              <a:lnSpc>
                <a:spcPct val="100000"/>
              </a:lnSpc>
              <a:buNone/>
              <a:defRPr sz="1800" cap="all" baseline="0">
                <a:solidFill>
                  <a:schemeClr val="accent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Add Header Text</a:t>
            </a:r>
          </a:p>
        </p:txBody>
      </p:sp>
      <p:pic>
        <p:nvPicPr>
          <p:cNvPr id="13" name="Picture 12" descr="NatHIVcurriculum_logo_white_thik.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669745" y="6404636"/>
            <a:ext cx="1414549" cy="459025"/>
          </a:xfrm>
          <a:prstGeom prst="rect">
            <a:avLst/>
          </a:prstGeom>
        </p:spPr>
      </p:pic>
      <p:cxnSp>
        <p:nvCxnSpPr>
          <p:cNvPr id="14" name="Straight Connector 13"/>
          <p:cNvCxnSpPr/>
          <p:nvPr/>
        </p:nvCxnSpPr>
        <p:spPr>
          <a:xfrm>
            <a:off x="1" y="1834421"/>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 y="5037642"/>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90517799"/>
      </p:ext>
    </p:extLst>
  </p:cSld>
  <p:clrMapOvr>
    <a:masterClrMapping/>
  </p:clrMapOvr>
  <p:transition spd="slow"/>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Divider White and Red">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5029199"/>
            <a:ext cx="9162289" cy="1832458"/>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832458"/>
          </a:xfrm>
          <a:prstGeom prst="rect">
            <a:avLst/>
          </a:prstGeom>
        </p:spPr>
      </p:pic>
      <p:sp>
        <p:nvSpPr>
          <p:cNvPr id="2" name="Title 1"/>
          <p:cNvSpPr>
            <a:spLocks noGrp="1"/>
          </p:cNvSpPr>
          <p:nvPr>
            <p:ph type="title" hasCustomPrompt="1"/>
          </p:nvPr>
        </p:nvSpPr>
        <p:spPr>
          <a:xfrm>
            <a:off x="452332" y="3098977"/>
            <a:ext cx="8223499" cy="1137666"/>
          </a:xfrm>
          <a:prstGeom prst="rect">
            <a:avLst/>
          </a:prstGeom>
        </p:spPr>
        <p:txBody>
          <a:bodyPr lIns="91440" tIns="45720" rIns="91440" bIns="45720" anchor="t">
            <a:normAutofit/>
          </a:bodyPr>
          <a:lstStyle>
            <a:lvl1pPr algn="ctr">
              <a:defRPr sz="3200" b="1" cap="none">
                <a:solidFill>
                  <a:srgbClr val="003A78"/>
                </a:solidFill>
              </a:defRPr>
            </a:lvl1pPr>
          </a:lstStyle>
          <a:p>
            <a:r>
              <a:rPr lang="en-US" dirty="0"/>
              <a:t>Click To Edit Section Title</a:t>
            </a:r>
          </a:p>
        </p:txBody>
      </p:sp>
      <p:sp>
        <p:nvSpPr>
          <p:cNvPr id="3" name="Text Placeholder 2"/>
          <p:cNvSpPr>
            <a:spLocks noGrp="1"/>
          </p:cNvSpPr>
          <p:nvPr>
            <p:ph type="body" idx="1" hasCustomPrompt="1"/>
          </p:nvPr>
        </p:nvSpPr>
        <p:spPr>
          <a:xfrm>
            <a:off x="452332" y="2542817"/>
            <a:ext cx="8223499" cy="543683"/>
          </a:xfrm>
          <a:prstGeom prst="rect">
            <a:avLst/>
          </a:prstGeom>
        </p:spPr>
        <p:txBody>
          <a:bodyPr tIns="91440" bIns="91440" anchor="t"/>
          <a:lstStyle>
            <a:lvl1pPr marL="0" indent="0" algn="ctr">
              <a:lnSpc>
                <a:spcPct val="100000"/>
              </a:lnSpc>
              <a:spcBef>
                <a:spcPts val="0"/>
              </a:spcBef>
              <a:buNone/>
              <a:defRPr sz="1800" cap="all" baseline="0">
                <a:solidFill>
                  <a:schemeClr val="accent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Add Header Text</a:t>
            </a:r>
          </a:p>
        </p:txBody>
      </p:sp>
      <p:pic>
        <p:nvPicPr>
          <p:cNvPr id="12" name="Picture 11" descr="NatHIVcurriculum_logo_white_thik.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669745" y="6404636"/>
            <a:ext cx="1414549" cy="459025"/>
          </a:xfrm>
          <a:prstGeom prst="rect">
            <a:avLst/>
          </a:prstGeom>
        </p:spPr>
      </p:pic>
      <p:sp>
        <p:nvSpPr>
          <p:cNvPr id="10" name="Rectangle 9"/>
          <p:cNvSpPr/>
          <p:nvPr userDrawn="1"/>
        </p:nvSpPr>
        <p:spPr>
          <a:xfrm>
            <a:off x="-876" y="1828801"/>
            <a:ext cx="9162288" cy="371855"/>
          </a:xfrm>
          <a:prstGeom prst="rect">
            <a:avLst/>
          </a:prstGeom>
          <a:solidFill>
            <a:srgbClr val="A82C20"/>
          </a:solidFill>
          <a:ln w="6350">
            <a:noFill/>
          </a:ln>
          <a:effectLst/>
        </p:spPr>
        <p:style>
          <a:lnRef idx="1">
            <a:schemeClr val="accent1"/>
          </a:lnRef>
          <a:fillRef idx="3">
            <a:schemeClr val="accent1"/>
          </a:fillRef>
          <a:effectRef idx="2">
            <a:schemeClr val="accent1"/>
          </a:effectRef>
          <a:fontRef idx="minor">
            <a:schemeClr val="lt1"/>
          </a:fontRef>
        </p:style>
        <p:txBody>
          <a:bodyPr lIns="274320" rtlCol="0" anchor="ctr"/>
          <a:lstStyle/>
          <a:p>
            <a:endParaRPr lang="en-US" sz="1400" dirty="0">
              <a:solidFill>
                <a:schemeClr val="bg1"/>
              </a:solidFill>
            </a:endParaRPr>
          </a:p>
        </p:txBody>
      </p:sp>
      <p:sp>
        <p:nvSpPr>
          <p:cNvPr id="11" name="Rectangle 10"/>
          <p:cNvSpPr/>
          <p:nvPr userDrawn="1"/>
        </p:nvSpPr>
        <p:spPr>
          <a:xfrm>
            <a:off x="-876" y="4665764"/>
            <a:ext cx="9162288" cy="371855"/>
          </a:xfrm>
          <a:prstGeom prst="rect">
            <a:avLst/>
          </a:prstGeom>
          <a:solidFill>
            <a:srgbClr val="A82C20"/>
          </a:solidFill>
          <a:ln w="6350">
            <a:noFill/>
          </a:ln>
          <a:effectLst/>
        </p:spPr>
        <p:style>
          <a:lnRef idx="1">
            <a:schemeClr val="accent1"/>
          </a:lnRef>
          <a:fillRef idx="3">
            <a:schemeClr val="accent1"/>
          </a:fillRef>
          <a:effectRef idx="2">
            <a:schemeClr val="accent1"/>
          </a:effectRef>
          <a:fontRef idx="minor">
            <a:schemeClr val="lt1"/>
          </a:fontRef>
        </p:style>
        <p:txBody>
          <a:bodyPr lIns="274320" rtlCol="0" anchor="ctr"/>
          <a:lstStyle/>
          <a:p>
            <a:endParaRPr lang="en-US" sz="1400" dirty="0">
              <a:solidFill>
                <a:schemeClr val="bg1"/>
              </a:solidFill>
            </a:endParaRP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xt Slid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31392"/>
          </a:xfrm>
          <a:prstGeom prst="rect">
            <a:avLst/>
          </a:prstGeom>
        </p:spPr>
      </p:pic>
      <p:sp>
        <p:nvSpPr>
          <p:cNvPr id="2" name="Title 1"/>
          <p:cNvSpPr>
            <a:spLocks noGrp="1"/>
          </p:cNvSpPr>
          <p:nvPr>
            <p:ph type="title" hasCustomPrompt="1"/>
          </p:nvPr>
        </p:nvSpPr>
        <p:spPr>
          <a:xfrm>
            <a:off x="323850" y="119172"/>
            <a:ext cx="8497062" cy="1091184"/>
          </a:xfrm>
          <a:prstGeom prst="rect">
            <a:avLst/>
          </a:prstGeom>
        </p:spPr>
        <p:txBody>
          <a:bodyPr anchor="ctr" anchorCtr="0">
            <a:normAutofit/>
          </a:bodyPr>
          <a:lstStyle>
            <a:lvl1pPr algn="l">
              <a:defRPr sz="32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6461760"/>
            <a:ext cx="7357838" cy="320039"/>
          </a:xfrm>
          <a:prstGeom prst="rect">
            <a:avLst/>
          </a:prstGeom>
        </p:spPr>
        <p:txBody>
          <a:bodyPr vert="horz" anchor="ctr"/>
          <a:lstStyle>
            <a:lvl1pPr marL="0" indent="0" algn="l">
              <a:spcBef>
                <a:spcPts val="0"/>
              </a:spcBef>
              <a:buNone/>
              <a:defRPr sz="1400" b="1" baseline="0">
                <a:solidFill>
                  <a:srgbClr val="285078"/>
                </a:solidFill>
                <a:latin typeface="Arial"/>
                <a:cs typeface="Arial"/>
              </a:defRPr>
            </a:lvl1pPr>
          </a:lstStyle>
          <a:p>
            <a:pPr lvl="0"/>
            <a:r>
              <a:rPr lang="en-US" dirty="0"/>
              <a:t>Click to Add Source</a:t>
            </a:r>
          </a:p>
        </p:txBody>
      </p:sp>
      <p:grpSp>
        <p:nvGrpSpPr>
          <p:cNvPr id="82" name="Logo Stacked V2"/>
          <p:cNvGrpSpPr>
            <a:grpSpLocks noChangeAspect="1"/>
          </p:cNvGrpSpPr>
          <p:nvPr/>
        </p:nvGrpSpPr>
        <p:grpSpPr>
          <a:xfrm>
            <a:off x="7725251" y="6495425"/>
            <a:ext cx="1324004" cy="301752"/>
            <a:chOff x="680865" y="3439338"/>
            <a:chExt cx="4686473" cy="1068091"/>
          </a:xfrm>
        </p:grpSpPr>
        <p:pic>
          <p:nvPicPr>
            <p:cNvPr id="83" name="Logomark V2"/>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84" name="Nat HIV Cur logo type stacked"/>
            <p:cNvGrpSpPr>
              <a:grpSpLocks noChangeAspect="1"/>
            </p:cNvGrpSpPr>
            <p:nvPr/>
          </p:nvGrpSpPr>
          <p:grpSpPr bwMode="auto">
            <a:xfrm>
              <a:off x="1898650" y="3455065"/>
              <a:ext cx="3468688" cy="1036638"/>
              <a:chOff x="1196" y="1585"/>
              <a:chExt cx="2185" cy="653"/>
            </a:xfrm>
          </p:grpSpPr>
          <p:sp>
            <p:nvSpPr>
              <p:cNvPr id="85" name="Freeform 5"/>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6" name="Freeform 6"/>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7" name="Freeform 7"/>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8" name="Freeform 8"/>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9" name="Freeform 9"/>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0" name="Freeform 10"/>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1" name="Freeform 11"/>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2" name="Freeform 12"/>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 name="Freeform 13"/>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4" name="Freeform 14"/>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5" name="Freeform 15"/>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7" name="Freeform 17"/>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8" name="Freeform 18"/>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9" name="Freeform 19"/>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 name="Freeform 20"/>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 name="Freeform 21"/>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 name="Freeform 22"/>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 name="Freeform 23"/>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 name="Freeform 24"/>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 name="Freeform 25"/>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31" name="Content Placeholder 3"/>
          <p:cNvSpPr>
            <a:spLocks noGrp="1"/>
          </p:cNvSpPr>
          <p:nvPr>
            <p:ph sz="half" idx="2" hasCustomPrompt="1"/>
          </p:nvPr>
        </p:nvSpPr>
        <p:spPr>
          <a:xfrm>
            <a:off x="323850" y="1514139"/>
            <a:ext cx="8515350" cy="4800600"/>
          </a:xfrm>
          <a:prstGeom prst="rect">
            <a:avLst/>
          </a:prstGeom>
        </p:spPr>
        <p:txBody>
          <a:bodyPr anchor="t" anchorCtr="0">
            <a:normAutofit/>
          </a:bodyPr>
          <a:lstStyle>
            <a:lvl1pPr marL="274320" indent="-228600">
              <a:lnSpc>
                <a:spcPct val="100000"/>
              </a:lnSpc>
              <a:spcBef>
                <a:spcPts val="1600"/>
              </a:spcBef>
              <a:buClr>
                <a:schemeClr val="bg2"/>
              </a:buClr>
              <a:buSzPct val="110000"/>
              <a:buFont typeface="Arial"/>
              <a:buChar char="•"/>
              <a:defRPr sz="2400" baseline="0">
                <a:solidFill>
                  <a:srgbClr val="000000"/>
                </a:solidFill>
              </a:defRPr>
            </a:lvl1pPr>
            <a:lvl2pPr marL="617220" marR="0" indent="-228600" algn="l" defTabSz="914400" rtl="0" eaLnBrk="1" fontAlgn="auto" latinLnBrk="0" hangingPunct="1">
              <a:lnSpc>
                <a:spcPct val="100000"/>
              </a:lnSpc>
              <a:spcBef>
                <a:spcPts val="400"/>
              </a:spcBef>
              <a:spcAft>
                <a:spcPts val="0"/>
              </a:spcAft>
              <a:buClr>
                <a:schemeClr val="bg2"/>
              </a:buClr>
              <a:buSzPct val="85000"/>
              <a:buFont typeface="Lucida Grande"/>
              <a:buChar char="-"/>
              <a:tabLst/>
              <a:defRPr sz="2200" baseline="0">
                <a:solidFill>
                  <a:srgbClr val="000000"/>
                </a:solidFill>
              </a:defRPr>
            </a:lvl2pPr>
            <a:lvl3pPr marL="960120" indent="-137160">
              <a:lnSpc>
                <a:spcPct val="100000"/>
              </a:lnSpc>
              <a:spcBef>
                <a:spcPts val="400"/>
              </a:spcBef>
              <a:buClr>
                <a:schemeClr val="bg2"/>
              </a:buClr>
              <a:buSzPct val="70000"/>
              <a:defRPr sz="2000">
                <a:solidFill>
                  <a:srgbClr val="000000"/>
                </a:solidFill>
              </a:defRPr>
            </a:lvl3pPr>
            <a:lvl4pPr>
              <a:defRPr sz="2000"/>
            </a:lvl4pPr>
            <a:lvl5pPr>
              <a:defRPr sz="2000"/>
            </a:lvl5pPr>
            <a:lvl6pPr>
              <a:defRPr sz="1600"/>
            </a:lvl6pPr>
            <a:lvl7pPr>
              <a:defRPr sz="1600"/>
            </a:lvl7pPr>
            <a:lvl8pPr>
              <a:defRPr sz="1600"/>
            </a:lvl8pPr>
            <a:lvl9pPr>
              <a:defRPr sz="1600"/>
            </a:lvl9pPr>
          </a:lstStyle>
          <a:p>
            <a:pPr lvl="0"/>
            <a:r>
              <a:rPr lang="en-US" dirty="0"/>
              <a:t>Click to enter first level text; hit return then tab for 2nd level</a:t>
            </a:r>
          </a:p>
        </p:txBody>
      </p:sp>
      <p:cxnSp>
        <p:nvCxnSpPr>
          <p:cNvPr id="32" name="Straight Connector 31"/>
          <p:cNvCxnSpPr/>
          <p:nvPr/>
        </p:nvCxnSpPr>
        <p:spPr>
          <a:xfrm>
            <a:off x="1" y="1227648"/>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8866368"/>
      </p:ext>
    </p:extLst>
  </p:cSld>
  <p:clrMapOvr>
    <a:masterClrMapping/>
  </p:clrMapOvr>
  <p:transition spd="slow"/>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31392"/>
          </a:xfrm>
          <a:prstGeom prst="rect">
            <a:avLst/>
          </a:prstGeom>
        </p:spPr>
      </p:pic>
      <p:sp>
        <p:nvSpPr>
          <p:cNvPr id="2" name="Title 1"/>
          <p:cNvSpPr>
            <a:spLocks noGrp="1"/>
          </p:cNvSpPr>
          <p:nvPr>
            <p:ph type="title" hasCustomPrompt="1"/>
          </p:nvPr>
        </p:nvSpPr>
        <p:spPr>
          <a:xfrm>
            <a:off x="323850" y="119172"/>
            <a:ext cx="8497062" cy="1091184"/>
          </a:xfrm>
          <a:prstGeom prst="rect">
            <a:avLst/>
          </a:prstGeom>
        </p:spPr>
        <p:txBody>
          <a:bodyPr anchor="ctr" anchorCtr="0">
            <a:normAutofit/>
          </a:bodyPr>
          <a:lstStyle>
            <a:lvl1pPr algn="l">
              <a:defRPr sz="3200" baseline="0">
                <a:solidFill>
                  <a:schemeClr val="bg1"/>
                </a:solidFill>
                <a:latin typeface="Arial"/>
                <a:cs typeface="Arial"/>
              </a:defRPr>
            </a:lvl1pPr>
          </a:lstStyle>
          <a:p>
            <a:r>
              <a:rPr lang="en-US" dirty="0"/>
              <a:t>Text and Figure Slide: click to enter title</a:t>
            </a:r>
          </a:p>
        </p:txBody>
      </p:sp>
      <p:grpSp>
        <p:nvGrpSpPr>
          <p:cNvPr id="82" name="Logo Stacked V2"/>
          <p:cNvGrpSpPr>
            <a:grpSpLocks noChangeAspect="1"/>
          </p:cNvGrpSpPr>
          <p:nvPr/>
        </p:nvGrpSpPr>
        <p:grpSpPr>
          <a:xfrm>
            <a:off x="7725251" y="6495425"/>
            <a:ext cx="1324004" cy="301752"/>
            <a:chOff x="680865" y="3439338"/>
            <a:chExt cx="4686473" cy="1068091"/>
          </a:xfrm>
        </p:grpSpPr>
        <p:pic>
          <p:nvPicPr>
            <p:cNvPr id="83" name="Logomark V2"/>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84" name="Nat HIV Cur logo type stacked"/>
            <p:cNvGrpSpPr>
              <a:grpSpLocks noChangeAspect="1"/>
            </p:cNvGrpSpPr>
            <p:nvPr/>
          </p:nvGrpSpPr>
          <p:grpSpPr bwMode="auto">
            <a:xfrm>
              <a:off x="1898650" y="3455065"/>
              <a:ext cx="3468688" cy="1036638"/>
              <a:chOff x="1196" y="1585"/>
              <a:chExt cx="2185" cy="653"/>
            </a:xfrm>
          </p:grpSpPr>
          <p:sp>
            <p:nvSpPr>
              <p:cNvPr id="85" name="Freeform 5"/>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6" name="Freeform 6"/>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7" name="Freeform 7"/>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8" name="Freeform 8"/>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9" name="Freeform 9"/>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0" name="Freeform 10"/>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1" name="Freeform 11"/>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2" name="Freeform 12"/>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 name="Freeform 13"/>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4" name="Freeform 14"/>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5" name="Freeform 15"/>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7" name="Freeform 17"/>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8" name="Freeform 18"/>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9" name="Freeform 19"/>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 name="Freeform 20"/>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 name="Freeform 21"/>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 name="Freeform 22"/>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 name="Freeform 23"/>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 name="Freeform 24"/>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 name="Freeform 25"/>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31" name="Content Placeholder 3"/>
          <p:cNvSpPr>
            <a:spLocks noGrp="1"/>
          </p:cNvSpPr>
          <p:nvPr>
            <p:ph sz="half" idx="2" hasCustomPrompt="1"/>
          </p:nvPr>
        </p:nvSpPr>
        <p:spPr>
          <a:xfrm>
            <a:off x="323849" y="1514139"/>
            <a:ext cx="4244975" cy="4800600"/>
          </a:xfrm>
          <a:prstGeom prst="rect">
            <a:avLst/>
          </a:prstGeom>
        </p:spPr>
        <p:txBody>
          <a:bodyPr anchor="t" anchorCtr="0">
            <a:normAutofit/>
          </a:bodyPr>
          <a:lstStyle>
            <a:lvl1pPr marL="274320" indent="-228600">
              <a:lnSpc>
                <a:spcPct val="100000"/>
              </a:lnSpc>
              <a:spcBef>
                <a:spcPts val="1600"/>
              </a:spcBef>
              <a:buClr>
                <a:schemeClr val="bg2"/>
              </a:buClr>
              <a:buSzPct val="110000"/>
              <a:buFont typeface="Arial"/>
              <a:buChar char="•"/>
              <a:defRPr sz="2400" baseline="0">
                <a:solidFill>
                  <a:srgbClr val="000000"/>
                </a:solidFill>
              </a:defRPr>
            </a:lvl1pPr>
            <a:lvl2pPr marL="617220" marR="0" indent="-228600" algn="l" defTabSz="914400" rtl="0" eaLnBrk="1" fontAlgn="auto" latinLnBrk="0" hangingPunct="1">
              <a:lnSpc>
                <a:spcPct val="100000"/>
              </a:lnSpc>
              <a:spcBef>
                <a:spcPts val="400"/>
              </a:spcBef>
              <a:spcAft>
                <a:spcPts val="0"/>
              </a:spcAft>
              <a:buClr>
                <a:schemeClr val="bg2"/>
              </a:buClr>
              <a:buSzPct val="85000"/>
              <a:buFont typeface="Lucida Grande"/>
              <a:buChar char="-"/>
              <a:tabLst/>
              <a:defRPr sz="2200" baseline="0">
                <a:solidFill>
                  <a:srgbClr val="000000"/>
                </a:solidFill>
              </a:defRPr>
            </a:lvl2pPr>
            <a:lvl3pPr marL="960120" indent="-137160">
              <a:lnSpc>
                <a:spcPct val="100000"/>
              </a:lnSpc>
              <a:spcBef>
                <a:spcPts val="400"/>
              </a:spcBef>
              <a:buClr>
                <a:schemeClr val="bg2"/>
              </a:buClr>
              <a:buSzPct val="70000"/>
              <a:defRPr sz="2000">
                <a:solidFill>
                  <a:srgbClr val="000000"/>
                </a:solidFill>
              </a:defRPr>
            </a:lvl3pPr>
            <a:lvl4pPr>
              <a:defRPr sz="2000"/>
            </a:lvl4pPr>
            <a:lvl5pPr>
              <a:defRPr sz="2000"/>
            </a:lvl5pPr>
            <a:lvl6pPr>
              <a:defRPr sz="1600"/>
            </a:lvl6pPr>
            <a:lvl7pPr>
              <a:defRPr sz="1600"/>
            </a:lvl7pPr>
            <a:lvl8pPr>
              <a:defRPr sz="1600"/>
            </a:lvl8pPr>
            <a:lvl9pPr>
              <a:defRPr sz="1600"/>
            </a:lvl9pPr>
          </a:lstStyle>
          <a:p>
            <a:pPr lvl="0"/>
            <a:r>
              <a:rPr lang="en-US" dirty="0"/>
              <a:t>Click to enter first level text</a:t>
            </a:r>
          </a:p>
        </p:txBody>
      </p:sp>
      <p:cxnSp>
        <p:nvCxnSpPr>
          <p:cNvPr id="32" name="Straight Connector 31"/>
          <p:cNvCxnSpPr/>
          <p:nvPr/>
        </p:nvCxnSpPr>
        <p:spPr>
          <a:xfrm>
            <a:off x="1" y="1227648"/>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
        <p:nvSpPr>
          <p:cNvPr id="33" name="Text Placeholder 5"/>
          <p:cNvSpPr>
            <a:spLocks noGrp="1"/>
          </p:cNvSpPr>
          <p:nvPr>
            <p:ph type="body" sz="quarter" idx="14" hasCustomPrompt="1"/>
          </p:nvPr>
        </p:nvSpPr>
        <p:spPr>
          <a:xfrm>
            <a:off x="323850" y="6461760"/>
            <a:ext cx="7357838" cy="320039"/>
          </a:xfrm>
          <a:prstGeom prst="rect">
            <a:avLst/>
          </a:prstGeom>
        </p:spPr>
        <p:txBody>
          <a:bodyPr vert="horz" anchor="ctr"/>
          <a:lstStyle>
            <a:lvl1pPr marL="0" indent="0" algn="l">
              <a:spcBef>
                <a:spcPts val="0"/>
              </a:spcBef>
              <a:buNone/>
              <a:defRPr sz="1400" b="1" baseline="0">
                <a:solidFill>
                  <a:srgbClr val="285078"/>
                </a:solidFill>
                <a:latin typeface="Arial"/>
                <a:cs typeface="Arial"/>
              </a:defRPr>
            </a:lvl1pPr>
          </a:lstStyle>
          <a:p>
            <a:pPr lvl="0"/>
            <a:r>
              <a:rPr lang="en-US" dirty="0"/>
              <a:t>Click to Add Source</a:t>
            </a:r>
          </a:p>
        </p:txBody>
      </p:sp>
    </p:spTree>
    <p:extLst>
      <p:ext uri="{BB962C8B-B14F-4D97-AF65-F5344CB8AC3E}">
        <p14:creationId xmlns:p14="http://schemas.microsoft.com/office/powerpoint/2010/main" val="2067622040"/>
      </p:ext>
    </p:extLst>
  </p:cSld>
  <p:clrMapOvr>
    <a:masterClrMapping/>
  </p:clrMapOvr>
  <p:transition spd="slow"/>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694" r:id="rId4"/>
    <p:sldLayoutId id="2147483695" r:id="rId5"/>
    <p:sldLayoutId id="2147483696" r:id="rId6"/>
    <p:sldLayoutId id="2147483714" r:id="rId7"/>
    <p:sldLayoutId id="2147483697" r:id="rId8"/>
    <p:sldLayoutId id="2147483698" r:id="rId9"/>
    <p:sldLayoutId id="2147483699" r:id="rId10"/>
    <p:sldLayoutId id="2147483700" r:id="rId11"/>
    <p:sldLayoutId id="2147483707" r:id="rId12"/>
    <p:sldLayoutId id="2147483728" r:id="rId13"/>
    <p:sldLayoutId id="2147483727" r:id="rId14"/>
    <p:sldLayoutId id="2147483703" r:id="rId15"/>
    <p:sldLayoutId id="2147483706" r:id="rId16"/>
  </p:sldLayoutIdLst>
  <p:transition spd="slow"/>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noFill/>
        </p:spPr>
        <p:txBody>
          <a:bodyPr anchor="ctr">
            <a:normAutofit fontScale="90000"/>
          </a:bodyPr>
          <a:lstStyle/>
          <a:p>
            <a:pPr>
              <a:lnSpc>
                <a:spcPts val="4000"/>
              </a:lnSpc>
            </a:pPr>
            <a:r>
              <a:rPr lang="en-US" sz="2400" b="0" dirty="0">
                <a:ea typeface="ＭＳ Ｐゴシック" pitchFamily="31" charset="-128"/>
                <a:cs typeface="ＭＳ Ｐゴシック" pitchFamily="31" charset="-128"/>
              </a:rPr>
              <a:t>Raltegravir + Optimized Background Therapy for Resistant HIV</a:t>
            </a:r>
            <a:r>
              <a:rPr lang="en-US" sz="2000" b="0" dirty="0">
                <a:ea typeface="ＭＳ Ｐゴシック" pitchFamily="31" charset="-128"/>
                <a:cs typeface="ＭＳ Ｐゴシック" pitchFamily="31" charset="-128"/>
              </a:rPr>
              <a:t/>
            </a:r>
            <a:br>
              <a:rPr lang="en-US" sz="2000" b="0" dirty="0">
                <a:ea typeface="ＭＳ Ｐゴシック" pitchFamily="31" charset="-128"/>
                <a:cs typeface="ＭＳ Ｐゴシック" pitchFamily="31" charset="-128"/>
              </a:rPr>
            </a:br>
            <a:r>
              <a:rPr lang="en-US" dirty="0"/>
              <a:t>BENCHMRK 1 and 2</a:t>
            </a:r>
            <a:endParaRPr lang="en-US" dirty="0">
              <a:solidFill>
                <a:schemeClr val="tx2"/>
              </a:solidFill>
            </a:endParaRPr>
          </a:p>
        </p:txBody>
      </p:sp>
      <p:sp>
        <p:nvSpPr>
          <p:cNvPr id="2" name="Text Placeholder 1">
            <a:extLst>
              <a:ext uri="{FF2B5EF4-FFF2-40B4-BE49-F238E27FC236}">
                <a16:creationId xmlns:a16="http://schemas.microsoft.com/office/drawing/2014/main" id="{C4E172B6-AC5B-0247-9BE9-3581E4AB744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039632226"/>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Line 11"/>
          <p:cNvSpPr>
            <a:spLocks noChangeAspect="1" noChangeShapeType="1"/>
          </p:cNvSpPr>
          <p:nvPr/>
        </p:nvSpPr>
        <p:spPr bwMode="auto">
          <a:xfrm rot="1169337" flipV="1">
            <a:off x="4894705" y="3274570"/>
            <a:ext cx="450407" cy="715395"/>
          </a:xfrm>
          <a:prstGeom prst="line">
            <a:avLst/>
          </a:prstGeom>
          <a:noFill/>
          <a:ln w="31750">
            <a:solidFill>
              <a:srgbClr val="000000"/>
            </a:solidFill>
            <a:round/>
            <a:headEnd/>
            <a:tailEnd type="triangle" w="med" len="med"/>
          </a:ln>
          <a:effectLst/>
        </p:spPr>
        <p:txBody>
          <a:bodyPr wrap="none" anchor="ctr">
            <a:prstTxWarp prst="textNoShape">
              <a:avLst/>
            </a:prstTxWarp>
          </a:bodyPr>
          <a:lstStyle/>
          <a:p>
            <a:endParaRPr lang="en-US">
              <a:latin typeface="Arial"/>
              <a:cs typeface="Arial"/>
            </a:endParaRPr>
          </a:p>
        </p:txBody>
      </p:sp>
      <p:sp>
        <p:nvSpPr>
          <p:cNvPr id="12" name="Line 11"/>
          <p:cNvSpPr>
            <a:spLocks noChangeAspect="1" noChangeShapeType="1"/>
          </p:cNvSpPr>
          <p:nvPr/>
        </p:nvSpPr>
        <p:spPr bwMode="auto">
          <a:xfrm rot="20430663">
            <a:off x="4894705" y="3867679"/>
            <a:ext cx="450407" cy="715395"/>
          </a:xfrm>
          <a:prstGeom prst="line">
            <a:avLst/>
          </a:prstGeom>
          <a:noFill/>
          <a:ln w="31750">
            <a:solidFill>
              <a:srgbClr val="000000"/>
            </a:solidFill>
            <a:round/>
            <a:headEnd/>
            <a:tailEnd type="triangle" w="med" len="med"/>
          </a:ln>
          <a:effectLst/>
        </p:spPr>
        <p:txBody>
          <a:bodyPr wrap="none" anchor="ctr">
            <a:prstTxWarp prst="textNoShape">
              <a:avLst/>
            </a:prstTxWarp>
          </a:bodyPr>
          <a:lstStyle/>
          <a:p>
            <a:endParaRPr lang="en-US">
              <a:latin typeface="Arial"/>
              <a:cs typeface="Arial"/>
            </a:endParaRPr>
          </a:p>
        </p:txBody>
      </p:sp>
      <p:sp>
        <p:nvSpPr>
          <p:cNvPr id="2" name="Title 1"/>
          <p:cNvSpPr>
            <a:spLocks noGrp="1"/>
          </p:cNvSpPr>
          <p:nvPr>
            <p:ph type="title"/>
          </p:nvPr>
        </p:nvSpPr>
        <p:spPr/>
        <p:txBody>
          <a:bodyPr>
            <a:normAutofit fontScale="90000"/>
          </a:bodyPr>
          <a:lstStyle/>
          <a:p>
            <a:r>
              <a:rPr lang="en-US" sz="2400" dirty="0">
                <a:solidFill>
                  <a:srgbClr val="E7F1CA"/>
                </a:solidFill>
                <a:ea typeface="ＭＳ Ｐゴシック" pitchFamily="31" charset="-128"/>
                <a:cs typeface="ＭＳ Ｐゴシック" pitchFamily="31" charset="-128"/>
              </a:rPr>
              <a:t>Raltegravir with Optimized Background Therapy for Resistant HIV</a:t>
            </a:r>
            <a:r>
              <a:rPr lang="en-US" sz="2400" dirty="0">
                <a:ea typeface="ＭＳ Ｐゴシック" pitchFamily="31" charset="-128"/>
                <a:cs typeface="ＭＳ Ｐゴシック" pitchFamily="31" charset="-128"/>
              </a:rPr>
              <a:t/>
            </a:r>
            <a:br>
              <a:rPr lang="en-US" sz="2400" dirty="0">
                <a:ea typeface="ＭＳ Ｐゴシック" pitchFamily="31" charset="-128"/>
                <a:cs typeface="ＭＳ Ｐゴシック" pitchFamily="31" charset="-128"/>
              </a:rPr>
            </a:br>
            <a:r>
              <a:rPr lang="en-US" sz="3100" dirty="0">
                <a:ea typeface="ＭＳ Ｐゴシック" pitchFamily="31" charset="-128"/>
                <a:cs typeface="ＭＳ Ｐゴシック" pitchFamily="31" charset="-128"/>
              </a:rPr>
              <a:t>BENCHMRK 1 and 2: Study Design</a:t>
            </a:r>
            <a:endParaRPr lang="en-US" sz="3100" dirty="0"/>
          </a:p>
        </p:txBody>
      </p:sp>
      <p:sp>
        <p:nvSpPr>
          <p:cNvPr id="6" name="Content Placeholder 5"/>
          <p:cNvSpPr>
            <a:spLocks noGrp="1"/>
          </p:cNvSpPr>
          <p:nvPr>
            <p:ph type="body" sz="quarter" idx="14"/>
          </p:nvPr>
        </p:nvSpPr>
        <p:spPr/>
        <p:txBody>
          <a:bodyPr/>
          <a:lstStyle/>
          <a:p>
            <a:r>
              <a:rPr lang="en-US" dirty="0"/>
              <a:t>Source: </a:t>
            </a:r>
            <a:r>
              <a:rPr lang="en-US" dirty="0" err="1">
                <a:latin typeface="Arial" pitchFamily="31" charset="0"/>
              </a:rPr>
              <a:t>Steigbigel</a:t>
            </a:r>
            <a:r>
              <a:rPr lang="en-US" dirty="0">
                <a:latin typeface="Arial" pitchFamily="31" charset="0"/>
              </a:rPr>
              <a:t> R, et al.  N </a:t>
            </a:r>
            <a:r>
              <a:rPr lang="en-US" dirty="0" err="1">
                <a:latin typeface="Arial" pitchFamily="31" charset="0"/>
              </a:rPr>
              <a:t>Engl</a:t>
            </a:r>
            <a:r>
              <a:rPr lang="en-US" dirty="0">
                <a:latin typeface="Arial" pitchFamily="31" charset="0"/>
              </a:rPr>
              <a:t> J Med. 2008;59:339-54.</a:t>
            </a:r>
          </a:p>
        </p:txBody>
      </p:sp>
      <p:sp>
        <p:nvSpPr>
          <p:cNvPr id="24" name="Rectangle 7"/>
          <p:cNvSpPr>
            <a:spLocks noChangeArrowheads="1"/>
          </p:cNvSpPr>
          <p:nvPr/>
        </p:nvSpPr>
        <p:spPr bwMode="ltGray">
          <a:xfrm>
            <a:off x="5467460" y="2529840"/>
            <a:ext cx="3435610" cy="1228339"/>
          </a:xfrm>
          <a:prstGeom prst="rect">
            <a:avLst/>
          </a:prstGeom>
          <a:solidFill>
            <a:schemeClr val="accent1">
              <a:lumMod val="20000"/>
              <a:lumOff val="80000"/>
            </a:schemeClr>
          </a:solidFill>
          <a:ln w="19050" cap="flat" cmpd="sng" algn="ctr">
            <a:solidFill>
              <a:srgbClr val="000000"/>
            </a:solidFill>
            <a:prstDash val="solid"/>
            <a:miter lim="800000"/>
            <a:headEnd type="none" w="med" len="med"/>
            <a:tailEnd type="none" w="med" len="med"/>
          </a:ln>
          <a:effectLst/>
        </p:spPr>
        <p:txBody>
          <a:bodyPr wrap="square" lIns="91430" tIns="45714" rIns="91430" bIns="45714" anchor="ctr">
            <a:prstTxWarp prst="textNoShape">
              <a:avLst/>
            </a:prstTxWarp>
          </a:bodyPr>
          <a:lstStyle/>
          <a:p>
            <a:pPr algn="ctr">
              <a:lnSpc>
                <a:spcPts val="1800"/>
              </a:lnSpc>
              <a:spcBef>
                <a:spcPts val="600"/>
              </a:spcBef>
            </a:pPr>
            <a:r>
              <a:rPr lang="en-US" sz="1600" b="1" dirty="0">
                <a:solidFill>
                  <a:srgbClr val="000000"/>
                </a:solidFill>
                <a:latin typeface="Arial"/>
                <a:cs typeface="Arial"/>
              </a:rPr>
              <a:t>Optimized Background Therapy </a:t>
            </a:r>
            <a:br>
              <a:rPr lang="en-US" sz="1600" b="1" dirty="0">
                <a:solidFill>
                  <a:srgbClr val="000000"/>
                </a:solidFill>
                <a:latin typeface="Arial"/>
                <a:cs typeface="Arial"/>
              </a:rPr>
            </a:br>
            <a:r>
              <a:rPr lang="en-US" sz="1600" b="1" dirty="0">
                <a:solidFill>
                  <a:srgbClr val="000000"/>
                </a:solidFill>
                <a:latin typeface="Arial"/>
                <a:cs typeface="Arial"/>
              </a:rPr>
              <a:t>+ Placebo</a:t>
            </a:r>
            <a:r>
              <a:rPr lang="en-US" sz="1800" b="1" dirty="0">
                <a:solidFill>
                  <a:srgbClr val="000000"/>
                </a:solidFill>
                <a:latin typeface="Arial"/>
                <a:cs typeface="Arial"/>
              </a:rPr>
              <a:t/>
            </a:r>
            <a:br>
              <a:rPr lang="en-US" sz="1800" b="1" dirty="0">
                <a:solidFill>
                  <a:srgbClr val="000000"/>
                </a:solidFill>
                <a:latin typeface="Arial"/>
                <a:cs typeface="Arial"/>
              </a:rPr>
            </a:br>
            <a:r>
              <a:rPr lang="en-US" sz="1400" dirty="0">
                <a:solidFill>
                  <a:srgbClr val="000000"/>
                </a:solidFill>
                <a:latin typeface="Arial"/>
                <a:cs typeface="Arial"/>
              </a:rPr>
              <a:t>(n = 462)</a:t>
            </a:r>
          </a:p>
        </p:txBody>
      </p:sp>
      <p:sp>
        <p:nvSpPr>
          <p:cNvPr id="33" name="Rectangle 7"/>
          <p:cNvSpPr>
            <a:spLocks noChangeArrowheads="1"/>
          </p:cNvSpPr>
          <p:nvPr/>
        </p:nvSpPr>
        <p:spPr bwMode="ltGray">
          <a:xfrm>
            <a:off x="5467460" y="4181861"/>
            <a:ext cx="3435610" cy="1228339"/>
          </a:xfrm>
          <a:prstGeom prst="rect">
            <a:avLst/>
          </a:prstGeom>
          <a:solidFill>
            <a:schemeClr val="accent5">
              <a:lumMod val="20000"/>
              <a:lumOff val="80000"/>
            </a:schemeClr>
          </a:solidFill>
          <a:ln w="19050" cap="flat" cmpd="sng" algn="ctr">
            <a:solidFill>
              <a:srgbClr val="000000"/>
            </a:solidFill>
            <a:prstDash val="solid"/>
            <a:miter lim="800000"/>
            <a:headEnd type="none" w="med" len="med"/>
            <a:tailEnd type="none" w="med" len="med"/>
          </a:ln>
          <a:effectLst/>
        </p:spPr>
        <p:txBody>
          <a:bodyPr wrap="square" lIns="91430" tIns="45714" rIns="91430" bIns="45714" anchor="ctr">
            <a:prstTxWarp prst="textNoShape">
              <a:avLst/>
            </a:prstTxWarp>
          </a:bodyPr>
          <a:lstStyle/>
          <a:p>
            <a:pPr algn="ctr"/>
            <a:r>
              <a:rPr lang="en-US" sz="1600" b="1" dirty="0">
                <a:solidFill>
                  <a:srgbClr val="000000"/>
                </a:solidFill>
                <a:latin typeface="Arial"/>
                <a:cs typeface="Arial"/>
              </a:rPr>
              <a:t>Optimized Background Therapy </a:t>
            </a:r>
            <a:br>
              <a:rPr lang="en-US" sz="1600" b="1" dirty="0">
                <a:solidFill>
                  <a:srgbClr val="000000"/>
                </a:solidFill>
                <a:latin typeface="Arial"/>
                <a:cs typeface="Arial"/>
              </a:rPr>
            </a:br>
            <a:r>
              <a:rPr lang="en-US" sz="1600" b="1" dirty="0">
                <a:solidFill>
                  <a:srgbClr val="000000"/>
                </a:solidFill>
                <a:latin typeface="Arial"/>
                <a:cs typeface="Arial"/>
              </a:rPr>
              <a:t>+ Raltegravir 400 mg BID</a:t>
            </a:r>
          </a:p>
          <a:p>
            <a:pPr algn="ctr"/>
            <a:r>
              <a:rPr lang="en-US" sz="1400" b="1" dirty="0">
                <a:solidFill>
                  <a:srgbClr val="000000"/>
                </a:solidFill>
                <a:latin typeface="Arial"/>
                <a:cs typeface="Arial"/>
              </a:rPr>
              <a:t> </a:t>
            </a:r>
            <a:r>
              <a:rPr lang="en-US" sz="1400" dirty="0">
                <a:solidFill>
                  <a:srgbClr val="000000"/>
                </a:solidFill>
                <a:latin typeface="Arial"/>
                <a:cs typeface="Arial"/>
              </a:rPr>
              <a:t>(n = 237)</a:t>
            </a:r>
          </a:p>
        </p:txBody>
      </p:sp>
      <p:graphicFrame>
        <p:nvGraphicFramePr>
          <p:cNvPr id="10" name="Group 31"/>
          <p:cNvGraphicFramePr>
            <a:graphicFrameLocks noGrp="1"/>
          </p:cNvGraphicFramePr>
          <p:nvPr>
            <p:extLst>
              <p:ext uri="{D42A27DB-BD31-4B8C-83A1-F6EECF244321}">
                <p14:modId xmlns:p14="http://schemas.microsoft.com/office/powerpoint/2010/main" val="1847828167"/>
              </p:ext>
            </p:extLst>
          </p:nvPr>
        </p:nvGraphicFramePr>
        <p:xfrm>
          <a:off x="304801" y="1559989"/>
          <a:ext cx="4495799" cy="4688411"/>
        </p:xfrm>
        <a:graphic>
          <a:graphicData uri="http://schemas.openxmlformats.org/drawingml/2006/table">
            <a:tbl>
              <a:tblPr>
                <a:effectLst/>
              </a:tblPr>
              <a:tblGrid>
                <a:gridCol w="4495799">
                  <a:extLst>
                    <a:ext uri="{9D8B030D-6E8A-4147-A177-3AD203B41FA5}">
                      <a16:colId xmlns:a16="http://schemas.microsoft.com/office/drawing/2014/main" val="20000"/>
                    </a:ext>
                  </a:extLst>
                </a:gridCol>
              </a:tblGrid>
              <a:tr h="482171">
                <a:tc>
                  <a:txBody>
                    <a:bodyPr/>
                    <a:lstStyle/>
                    <a:p>
                      <a:pPr marL="182880" marR="0" lvl="0" indent="-182880" algn="l" defTabSz="457200" rtl="0" eaLnBrk="0" fontAlgn="base" latinLnBrk="0" hangingPunct="0">
                        <a:lnSpc>
                          <a:spcPts val="2000"/>
                        </a:lnSpc>
                        <a:spcBef>
                          <a:spcPts val="1200"/>
                        </a:spcBef>
                        <a:spcAft>
                          <a:spcPct val="0"/>
                        </a:spcAft>
                        <a:buClr>
                          <a:srgbClr val="7592A4"/>
                        </a:buClr>
                        <a:buSzTx/>
                        <a:buFont typeface="Arial" pitchFamily="-108" charset="0"/>
                        <a:buNone/>
                        <a:tabLst/>
                      </a:pPr>
                      <a:r>
                        <a:rPr kumimoji="0" lang="en-US" sz="1800" b="1" i="0" u="none" strike="noStrike" cap="none" normalizeH="0" baseline="0" dirty="0">
                          <a:ln>
                            <a:noFill/>
                          </a:ln>
                          <a:solidFill>
                            <a:srgbClr val="FFFFFF"/>
                          </a:solidFill>
                          <a:effectLst/>
                          <a:latin typeface="+mn-lt"/>
                          <a:ea typeface="ＭＳ Ｐゴシック" pitchFamily="-108" charset="-128"/>
                          <a:cs typeface="Arial"/>
                        </a:rPr>
                        <a:t>Study Design: BENCHMRK 1 and 2 </a:t>
                      </a:r>
                    </a:p>
                  </a:txBody>
                  <a:tcPr marL="81280" marR="8128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96772"/>
                    </a:solidFill>
                  </a:tcPr>
                </a:tc>
                <a:extLst>
                  <a:ext uri="{0D108BD9-81ED-4DB2-BD59-A6C34878D82A}">
                    <a16:rowId xmlns:a16="http://schemas.microsoft.com/office/drawing/2014/main" val="10000"/>
                  </a:ext>
                </a:extLst>
              </a:tr>
              <a:tr h="3825240">
                <a:tc>
                  <a:txBody>
                    <a:bodyPr/>
                    <a:lstStyle/>
                    <a:p>
                      <a:pPr marL="182880" marR="0" lvl="0" indent="-182880" algn="l" defTabSz="457200" rtl="0" eaLnBrk="1" fontAlgn="base" latinLnBrk="0" hangingPunct="1">
                        <a:lnSpc>
                          <a:spcPts val="2000"/>
                        </a:lnSpc>
                        <a:spcBef>
                          <a:spcPts val="1200"/>
                        </a:spcBef>
                        <a:spcAft>
                          <a:spcPct val="0"/>
                        </a:spcAft>
                        <a:buClrTx/>
                        <a:buSzTx/>
                        <a:buFont typeface="Arial"/>
                        <a:buChar char="•"/>
                        <a:tabLst/>
                      </a:pPr>
                      <a:r>
                        <a:rPr lang="en-US" sz="1600" b="1" u="none" dirty="0">
                          <a:solidFill>
                            <a:srgbClr val="000000"/>
                          </a:solidFill>
                          <a:latin typeface="+mn-lt"/>
                          <a:cs typeface="Arial"/>
                        </a:rPr>
                        <a:t>Background</a:t>
                      </a:r>
                      <a:r>
                        <a:rPr lang="en-US" sz="1600" u="none" dirty="0">
                          <a:solidFill>
                            <a:srgbClr val="000000"/>
                          </a:solidFill>
                          <a:latin typeface="+mn-lt"/>
                          <a:cs typeface="Arial"/>
                        </a:rPr>
                        <a:t>:</a:t>
                      </a:r>
                      <a:r>
                        <a:rPr lang="en-US" sz="1600" u="none" baseline="0" dirty="0">
                          <a:solidFill>
                            <a:srgbClr val="000000"/>
                          </a:solidFill>
                          <a:latin typeface="+mn-lt"/>
                          <a:cs typeface="Arial"/>
                        </a:rPr>
                        <a:t> Two identical randomized, double-blind, phase 3 trials conducted in different geographic areas to evaluate the efficacy of raltegravir plus an optimized background therapy in persons with HIV resistant to at least one drug in each of three antiretroviral classes.</a:t>
                      </a:r>
                    </a:p>
                    <a:p>
                      <a:pPr marL="182880" marR="0" lvl="0" indent="-182880" algn="l" defTabSz="457200" rtl="0" eaLnBrk="1" fontAlgn="base" latinLnBrk="0" hangingPunct="1">
                        <a:lnSpc>
                          <a:spcPts val="2000"/>
                        </a:lnSpc>
                        <a:spcBef>
                          <a:spcPts val="1200"/>
                        </a:spcBef>
                        <a:spcAft>
                          <a:spcPct val="0"/>
                        </a:spcAft>
                        <a:buClrTx/>
                        <a:buSzTx/>
                        <a:buFont typeface="Arial"/>
                        <a:buChar char="•"/>
                        <a:tabLst/>
                      </a:pPr>
                      <a:r>
                        <a:rPr lang="en-US" sz="1600" b="1" u="none" baseline="0" dirty="0">
                          <a:solidFill>
                            <a:srgbClr val="000000"/>
                          </a:solidFill>
                          <a:latin typeface="+mn-lt"/>
                          <a:cs typeface="Arial"/>
                        </a:rPr>
                        <a:t>Inclusion Criteria (n = 699 combined)</a:t>
                      </a:r>
                      <a:br>
                        <a:rPr lang="en-US" sz="1600" b="1" u="none" baseline="0" dirty="0">
                          <a:solidFill>
                            <a:srgbClr val="000000"/>
                          </a:solidFill>
                          <a:latin typeface="+mn-lt"/>
                          <a:cs typeface="Arial"/>
                        </a:rPr>
                      </a:br>
                      <a:r>
                        <a:rPr lang="en-US" sz="1600" dirty="0">
                          <a:solidFill>
                            <a:srgbClr val="000000"/>
                          </a:solidFill>
                          <a:latin typeface="Arial" pitchFamily="22" charset="0"/>
                        </a:rPr>
                        <a:t>- </a:t>
                      </a:r>
                      <a:r>
                        <a:rPr lang="en-US" sz="1600" dirty="0">
                          <a:solidFill>
                            <a:srgbClr val="000000"/>
                          </a:solidFill>
                          <a:latin typeface="+mn-lt"/>
                          <a:cs typeface="Arial"/>
                        </a:rPr>
                        <a:t>Age ≥16 years</a:t>
                      </a:r>
                      <a:r>
                        <a:rPr lang="en-US" sz="1600" dirty="0">
                          <a:solidFill>
                            <a:srgbClr val="000000"/>
                          </a:solidFill>
                          <a:latin typeface="Arial" pitchFamily="22" charset="0"/>
                        </a:rPr>
                        <a:t/>
                      </a:r>
                      <a:br>
                        <a:rPr lang="en-US" sz="1600" dirty="0">
                          <a:solidFill>
                            <a:srgbClr val="000000"/>
                          </a:solidFill>
                          <a:latin typeface="Arial" pitchFamily="22" charset="0"/>
                        </a:rPr>
                      </a:br>
                      <a:r>
                        <a:rPr lang="en-US" sz="1600" dirty="0">
                          <a:solidFill>
                            <a:srgbClr val="000000"/>
                          </a:solidFill>
                          <a:latin typeface="Arial" pitchFamily="22" charset="0"/>
                        </a:rPr>
                        <a:t>- HIV</a:t>
                      </a:r>
                      <a:r>
                        <a:rPr lang="en-US" sz="1600" baseline="0" dirty="0">
                          <a:solidFill>
                            <a:srgbClr val="000000"/>
                          </a:solidFill>
                          <a:latin typeface="Arial" pitchFamily="22" charset="0"/>
                        </a:rPr>
                        <a:t> RNA &gt;1000 copies/mL on ART</a:t>
                      </a:r>
                      <a:br>
                        <a:rPr lang="en-US" sz="1600" baseline="0" dirty="0">
                          <a:solidFill>
                            <a:srgbClr val="000000"/>
                          </a:solidFill>
                          <a:latin typeface="Arial" pitchFamily="22" charset="0"/>
                        </a:rPr>
                      </a:br>
                      <a:r>
                        <a:rPr lang="en-US" sz="1600" baseline="0" dirty="0">
                          <a:solidFill>
                            <a:srgbClr val="000000"/>
                          </a:solidFill>
                          <a:latin typeface="Arial" pitchFamily="22" charset="0"/>
                        </a:rPr>
                        <a:t>- Documented resistance to at least 1 drug in</a:t>
                      </a:r>
                      <a:br>
                        <a:rPr lang="en-US" sz="1600" baseline="0" dirty="0">
                          <a:solidFill>
                            <a:srgbClr val="000000"/>
                          </a:solidFill>
                          <a:latin typeface="Arial" pitchFamily="22" charset="0"/>
                        </a:rPr>
                      </a:br>
                      <a:r>
                        <a:rPr lang="en-US" sz="1600" baseline="0" dirty="0">
                          <a:solidFill>
                            <a:srgbClr val="000000"/>
                          </a:solidFill>
                          <a:latin typeface="Arial" pitchFamily="22" charset="0"/>
                        </a:rPr>
                        <a:t>  NRTI, NNRTI, and PI classes</a:t>
                      </a:r>
                    </a:p>
                    <a:p>
                      <a:pPr marL="182880" marR="0" lvl="0" indent="-182880" algn="l" defTabSz="457200" rtl="0" eaLnBrk="1" fontAlgn="base" latinLnBrk="0" hangingPunct="1">
                        <a:lnSpc>
                          <a:spcPts val="2000"/>
                        </a:lnSpc>
                        <a:spcBef>
                          <a:spcPts val="1200"/>
                        </a:spcBef>
                        <a:spcAft>
                          <a:spcPct val="0"/>
                        </a:spcAft>
                        <a:buClrTx/>
                        <a:buSzTx/>
                        <a:buFont typeface="Arial"/>
                        <a:buChar char="•"/>
                        <a:tabLst/>
                      </a:pPr>
                      <a:r>
                        <a:rPr lang="en-US" sz="1600" b="1" dirty="0">
                          <a:solidFill>
                            <a:srgbClr val="000000"/>
                          </a:solidFill>
                          <a:latin typeface="Arial" pitchFamily="22" charset="0"/>
                        </a:rPr>
                        <a:t>Treatment Arms</a:t>
                      </a:r>
                      <a:r>
                        <a:rPr lang="en-US" sz="1600" b="0" dirty="0">
                          <a:solidFill>
                            <a:srgbClr val="000000"/>
                          </a:solidFill>
                          <a:latin typeface="Arial" pitchFamily="22" charset="0"/>
                        </a:rPr>
                        <a:t/>
                      </a:r>
                      <a:br>
                        <a:rPr lang="en-US" sz="1600" b="0" dirty="0">
                          <a:solidFill>
                            <a:srgbClr val="000000"/>
                          </a:solidFill>
                          <a:latin typeface="Arial" pitchFamily="22" charset="0"/>
                        </a:rPr>
                      </a:br>
                      <a:r>
                        <a:rPr lang="en-US" sz="1600" b="0" dirty="0">
                          <a:solidFill>
                            <a:srgbClr val="000000"/>
                          </a:solidFill>
                          <a:latin typeface="Arial" pitchFamily="22" charset="0"/>
                        </a:rPr>
                        <a:t>-</a:t>
                      </a:r>
                      <a:r>
                        <a:rPr lang="en-US" sz="1600" b="0" baseline="0" dirty="0">
                          <a:solidFill>
                            <a:srgbClr val="000000"/>
                          </a:solidFill>
                          <a:latin typeface="Arial" pitchFamily="22" charset="0"/>
                        </a:rPr>
                        <a:t> OBT + Placebo </a:t>
                      </a:r>
                      <a:br>
                        <a:rPr lang="en-US" sz="1600" b="0" baseline="0" dirty="0">
                          <a:solidFill>
                            <a:srgbClr val="000000"/>
                          </a:solidFill>
                          <a:latin typeface="Arial" pitchFamily="22" charset="0"/>
                        </a:rPr>
                      </a:br>
                      <a:r>
                        <a:rPr lang="en-US" sz="1600" b="0" baseline="0" dirty="0">
                          <a:solidFill>
                            <a:srgbClr val="000000"/>
                          </a:solidFill>
                          <a:latin typeface="Arial" pitchFamily="22" charset="0"/>
                        </a:rPr>
                        <a:t>- OBT+ Raltegravir 400 mg BID</a:t>
                      </a:r>
                      <a:endParaRPr lang="en-US" sz="1600" dirty="0">
                        <a:solidFill>
                          <a:srgbClr val="000000"/>
                        </a:solidFill>
                        <a:latin typeface="Arial" pitchFamily="22" charset="0"/>
                      </a:endParaRPr>
                    </a:p>
                  </a:txBody>
                  <a:tcPr marL="81280" marR="81280"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E6EBF2"/>
                    </a:solidFill>
                  </a:tcPr>
                </a:tc>
                <a:extLst>
                  <a:ext uri="{0D108BD9-81ED-4DB2-BD59-A6C34878D82A}">
                    <a16:rowId xmlns:a16="http://schemas.microsoft.com/office/drawing/2014/main" val="10001"/>
                  </a:ext>
                </a:extLst>
              </a:tr>
            </a:tbl>
          </a:graphicData>
        </a:graphic>
      </p:graphicFrame>
      <p:sp>
        <p:nvSpPr>
          <p:cNvPr id="11" name="Oval 10"/>
          <p:cNvSpPr>
            <a:spLocks noChangeAspect="1"/>
          </p:cNvSpPr>
          <p:nvPr/>
        </p:nvSpPr>
        <p:spPr>
          <a:xfrm>
            <a:off x="4928442" y="4037584"/>
            <a:ext cx="274320" cy="27432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lnSpc>
                <a:spcPts val="1200"/>
              </a:lnSpc>
            </a:pPr>
            <a:r>
              <a:rPr lang="en-US" sz="1200" b="1" dirty="0">
                <a:latin typeface="Arial"/>
                <a:cs typeface="Arial"/>
              </a:rPr>
              <a:t>1x</a:t>
            </a:r>
          </a:p>
        </p:txBody>
      </p:sp>
      <p:sp>
        <p:nvSpPr>
          <p:cNvPr id="13" name="Oval 12"/>
          <p:cNvSpPr>
            <a:spLocks noChangeAspect="1"/>
          </p:cNvSpPr>
          <p:nvPr/>
        </p:nvSpPr>
        <p:spPr>
          <a:xfrm>
            <a:off x="4928442" y="3543444"/>
            <a:ext cx="274319" cy="274319"/>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lnSpc>
                <a:spcPts val="1200"/>
              </a:lnSpc>
            </a:pPr>
            <a:r>
              <a:rPr lang="en-US" sz="1200" b="1" dirty="0">
                <a:latin typeface="Arial"/>
                <a:cs typeface="Arial"/>
              </a:rPr>
              <a:t>2x</a:t>
            </a:r>
          </a:p>
        </p:txBody>
      </p:sp>
    </p:spTree>
    <p:extLst>
      <p:ext uri="{BB962C8B-B14F-4D97-AF65-F5344CB8AC3E}">
        <p14:creationId xmlns:p14="http://schemas.microsoft.com/office/powerpoint/2010/main" val="161304856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solidFill>
                  <a:srgbClr val="E7F1CA"/>
                </a:solidFill>
                <a:ea typeface="ＭＳ Ｐゴシック" pitchFamily="31" charset="-128"/>
                <a:cs typeface="ＭＳ Ｐゴシック" pitchFamily="31" charset="-128"/>
              </a:rPr>
              <a:t>Raltegravir with Optimized Background Therapy for Resistant HIV</a:t>
            </a:r>
            <a:r>
              <a:rPr lang="en-US" sz="2400" dirty="0">
                <a:ea typeface="ＭＳ Ｐゴシック" pitchFamily="31" charset="-128"/>
                <a:cs typeface="ＭＳ Ｐゴシック" pitchFamily="31" charset="-128"/>
              </a:rPr>
              <a:t/>
            </a:r>
            <a:br>
              <a:rPr lang="en-US" sz="2400" dirty="0">
                <a:ea typeface="ＭＳ Ｐゴシック" pitchFamily="31" charset="-128"/>
                <a:cs typeface="ＭＳ Ｐゴシック" pitchFamily="31" charset="-128"/>
              </a:rPr>
            </a:br>
            <a:r>
              <a:rPr lang="en-US" sz="2800" dirty="0">
                <a:ea typeface="ＭＳ Ｐゴシック" pitchFamily="31" charset="-128"/>
                <a:cs typeface="ＭＳ Ｐゴシック" pitchFamily="31" charset="-128"/>
              </a:rPr>
              <a:t>BENCHMRK 1 and 2: Results</a:t>
            </a:r>
            <a:endParaRPr lang="en-US" sz="2800" dirty="0"/>
          </a:p>
        </p:txBody>
      </p:sp>
      <p:sp>
        <p:nvSpPr>
          <p:cNvPr id="5" name="Text Placeholder 4"/>
          <p:cNvSpPr>
            <a:spLocks noGrp="1"/>
          </p:cNvSpPr>
          <p:nvPr>
            <p:ph type="body" sz="quarter" idx="15"/>
          </p:nvPr>
        </p:nvSpPr>
        <p:spPr/>
        <p:txBody>
          <a:bodyPr/>
          <a:lstStyle/>
          <a:p>
            <a:pPr defTabSz="457200">
              <a:lnSpc>
                <a:spcPct val="85000"/>
              </a:lnSpc>
            </a:pPr>
            <a:r>
              <a:rPr lang="en-US" sz="2000" dirty="0">
                <a:solidFill>
                  <a:schemeClr val="bg1"/>
                </a:solidFill>
                <a:latin typeface="Arial" pitchFamily="-110" charset="0"/>
                <a:ea typeface="ＭＳ Ｐゴシック" pitchFamily="-110" charset="-128"/>
                <a:cs typeface="ＭＳ Ｐゴシック" pitchFamily="-110" charset="-128"/>
              </a:rPr>
              <a:t>Week 48: Virologic Response (</a:t>
            </a:r>
            <a:r>
              <a:rPr lang="en-US" sz="2000" dirty="0">
                <a:latin typeface="Arial" pitchFamily="-110" charset="0"/>
                <a:ea typeface="ＭＳ Ｐゴシック" pitchFamily="-110" charset="-128"/>
                <a:cs typeface="ＭＳ Ｐゴシック" pitchFamily="-110" charset="-128"/>
              </a:rPr>
              <a:t>N</a:t>
            </a:r>
            <a:r>
              <a:rPr lang="en-US" sz="2000" dirty="0">
                <a:solidFill>
                  <a:schemeClr val="bg1"/>
                </a:solidFill>
                <a:latin typeface="Arial" pitchFamily="-110" charset="0"/>
                <a:ea typeface="ＭＳ Ｐゴシック" pitchFamily="-110" charset="-128"/>
                <a:cs typeface="ＭＳ Ｐゴシック" pitchFamily="-110" charset="-128"/>
              </a:rPr>
              <a:t>on-completion </a:t>
            </a:r>
            <a:r>
              <a:rPr lang="en-US" sz="2000" dirty="0">
                <a:latin typeface="Arial" pitchFamily="-110" charset="0"/>
                <a:ea typeface="ＭＳ Ｐゴシック" pitchFamily="-110" charset="-128"/>
                <a:cs typeface="ＭＳ Ｐゴシック" pitchFamily="-110" charset="-128"/>
              </a:rPr>
              <a:t>C</a:t>
            </a:r>
            <a:r>
              <a:rPr lang="en-US" sz="2000" dirty="0">
                <a:solidFill>
                  <a:schemeClr val="bg1"/>
                </a:solidFill>
                <a:latin typeface="Arial" pitchFamily="-110" charset="0"/>
                <a:ea typeface="ＭＳ Ｐゴシック" pitchFamily="-110" charset="-128"/>
                <a:cs typeface="ＭＳ Ｐゴシック" pitchFamily="-110" charset="-128"/>
              </a:rPr>
              <a:t>ounted as Failure)</a:t>
            </a:r>
          </a:p>
        </p:txBody>
      </p:sp>
      <p:sp>
        <p:nvSpPr>
          <p:cNvPr id="6" name="Content Placeholder 5"/>
          <p:cNvSpPr>
            <a:spLocks noGrp="1"/>
          </p:cNvSpPr>
          <p:nvPr>
            <p:ph type="body" sz="quarter" idx="16"/>
          </p:nvPr>
        </p:nvSpPr>
        <p:spPr/>
        <p:txBody>
          <a:bodyPr/>
          <a:lstStyle/>
          <a:p>
            <a:r>
              <a:rPr lang="en-US" dirty="0"/>
              <a:t>Source: </a:t>
            </a:r>
            <a:r>
              <a:rPr lang="en-US" dirty="0" err="1">
                <a:latin typeface="Arial" pitchFamily="31" charset="0"/>
              </a:rPr>
              <a:t>Steigbigel</a:t>
            </a:r>
            <a:r>
              <a:rPr lang="en-US" dirty="0">
                <a:latin typeface="Arial" pitchFamily="31" charset="0"/>
              </a:rPr>
              <a:t> R, et al.  N </a:t>
            </a:r>
            <a:r>
              <a:rPr lang="en-US" dirty="0" err="1">
                <a:latin typeface="Arial" pitchFamily="31" charset="0"/>
              </a:rPr>
              <a:t>Engl</a:t>
            </a:r>
            <a:r>
              <a:rPr lang="en-US" dirty="0">
                <a:latin typeface="Arial" pitchFamily="31" charset="0"/>
              </a:rPr>
              <a:t> J Med. 2008;59:339-54.</a:t>
            </a:r>
          </a:p>
        </p:txBody>
      </p:sp>
      <p:graphicFrame>
        <p:nvGraphicFramePr>
          <p:cNvPr id="11" name="Chart 10"/>
          <p:cNvGraphicFramePr>
            <a:graphicFrameLocks/>
          </p:cNvGraphicFramePr>
          <p:nvPr>
            <p:extLst/>
          </p:nvPr>
        </p:nvGraphicFramePr>
        <p:xfrm>
          <a:off x="419100" y="1828800"/>
          <a:ext cx="8305800" cy="4216400"/>
        </p:xfrm>
        <a:graphic>
          <a:graphicData uri="http://schemas.openxmlformats.org/drawingml/2006/chart">
            <c:chart xmlns:c="http://schemas.openxmlformats.org/drawingml/2006/chart" xmlns:r="http://schemas.openxmlformats.org/officeDocument/2006/relationships" r:id="rId2"/>
          </a:graphicData>
        </a:graphic>
      </p:graphicFrame>
      <p:sp>
        <p:nvSpPr>
          <p:cNvPr id="15" name="Rectangle 14"/>
          <p:cNvSpPr/>
          <p:nvPr/>
        </p:nvSpPr>
        <p:spPr>
          <a:xfrm>
            <a:off x="2298700" y="5116615"/>
            <a:ext cx="838200" cy="38101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dirty="0">
                <a:solidFill>
                  <a:schemeClr val="bg1"/>
                </a:solidFill>
              </a:rPr>
              <a:t>332/459</a:t>
            </a:r>
          </a:p>
        </p:txBody>
      </p:sp>
      <p:sp>
        <p:nvSpPr>
          <p:cNvPr id="16" name="Rectangle 15"/>
          <p:cNvSpPr/>
          <p:nvPr/>
        </p:nvSpPr>
        <p:spPr>
          <a:xfrm>
            <a:off x="3414820" y="5116615"/>
            <a:ext cx="838200" cy="38101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dirty="0">
                <a:solidFill>
                  <a:schemeClr val="bg1"/>
                </a:solidFill>
              </a:rPr>
              <a:t>88/237</a:t>
            </a:r>
          </a:p>
        </p:txBody>
      </p:sp>
      <p:sp>
        <p:nvSpPr>
          <p:cNvPr id="17" name="Rectangle 16"/>
          <p:cNvSpPr/>
          <p:nvPr/>
        </p:nvSpPr>
        <p:spPr>
          <a:xfrm>
            <a:off x="5889840" y="5116615"/>
            <a:ext cx="838200" cy="38101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dirty="0">
                <a:solidFill>
                  <a:schemeClr val="bg1"/>
                </a:solidFill>
              </a:rPr>
              <a:t>285/459</a:t>
            </a:r>
          </a:p>
        </p:txBody>
      </p:sp>
      <p:sp>
        <p:nvSpPr>
          <p:cNvPr id="18" name="Rectangle 17"/>
          <p:cNvSpPr/>
          <p:nvPr/>
        </p:nvSpPr>
        <p:spPr>
          <a:xfrm>
            <a:off x="7010400" y="5116615"/>
            <a:ext cx="838200" cy="38101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dirty="0">
                <a:solidFill>
                  <a:schemeClr val="bg1"/>
                </a:solidFill>
              </a:rPr>
              <a:t>78/237</a:t>
            </a:r>
          </a:p>
        </p:txBody>
      </p:sp>
    </p:spTree>
    <p:extLst>
      <p:ext uri="{BB962C8B-B14F-4D97-AF65-F5344CB8AC3E}">
        <p14:creationId xmlns:p14="http://schemas.microsoft.com/office/powerpoint/2010/main" val="149713800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solidFill>
                  <a:srgbClr val="E7F1CA"/>
                </a:solidFill>
                <a:ea typeface="ＭＳ Ｐゴシック" pitchFamily="31" charset="-128"/>
                <a:cs typeface="ＭＳ Ｐゴシック" pitchFamily="31" charset="-128"/>
              </a:rPr>
              <a:t>Raltegravir with Optimized Background Therapy for Resistant HIV</a:t>
            </a:r>
            <a:r>
              <a:rPr lang="en-US" sz="2400" dirty="0">
                <a:ea typeface="ＭＳ Ｐゴシック" pitchFamily="31" charset="-128"/>
                <a:cs typeface="ＭＳ Ｐゴシック" pitchFamily="31" charset="-128"/>
              </a:rPr>
              <a:t/>
            </a:r>
            <a:br>
              <a:rPr lang="en-US" sz="2400" dirty="0">
                <a:ea typeface="ＭＳ Ｐゴシック" pitchFamily="31" charset="-128"/>
                <a:cs typeface="ＭＳ Ｐゴシック" pitchFamily="31" charset="-128"/>
              </a:rPr>
            </a:br>
            <a:r>
              <a:rPr lang="en-US" sz="2800" dirty="0">
                <a:ea typeface="ＭＳ Ｐゴシック" pitchFamily="31" charset="-128"/>
                <a:cs typeface="ＭＳ Ｐゴシック" pitchFamily="31" charset="-128"/>
              </a:rPr>
              <a:t>BENCHMRK 1 and 2: Conclusions</a:t>
            </a:r>
            <a:endParaRPr lang="en-US" sz="2800" dirty="0"/>
          </a:p>
        </p:txBody>
      </p:sp>
      <p:sp>
        <p:nvSpPr>
          <p:cNvPr id="7" name="Content Placeholder 6"/>
          <p:cNvSpPr>
            <a:spLocks noGrp="1"/>
          </p:cNvSpPr>
          <p:nvPr>
            <p:ph type="body" sz="quarter" idx="14"/>
          </p:nvPr>
        </p:nvSpPr>
        <p:spPr/>
        <p:txBody>
          <a:bodyPr/>
          <a:lstStyle/>
          <a:p>
            <a:r>
              <a:rPr lang="en-US" dirty="0"/>
              <a:t>Source: </a:t>
            </a:r>
            <a:r>
              <a:rPr lang="en-US" dirty="0" err="1">
                <a:latin typeface="Arial" pitchFamily="31" charset="0"/>
              </a:rPr>
              <a:t>Steigbigel</a:t>
            </a:r>
            <a:r>
              <a:rPr lang="en-US" dirty="0">
                <a:latin typeface="Arial" pitchFamily="31" charset="0"/>
              </a:rPr>
              <a:t> R, et al.  N </a:t>
            </a:r>
            <a:r>
              <a:rPr lang="en-US" dirty="0" err="1">
                <a:latin typeface="Arial" pitchFamily="31" charset="0"/>
              </a:rPr>
              <a:t>Engl</a:t>
            </a:r>
            <a:r>
              <a:rPr lang="en-US" dirty="0">
                <a:latin typeface="Arial" pitchFamily="31" charset="0"/>
              </a:rPr>
              <a:t> J Med. 2008;59:339-54.</a:t>
            </a:r>
          </a:p>
        </p:txBody>
      </p:sp>
      <p:graphicFrame>
        <p:nvGraphicFramePr>
          <p:cNvPr id="5" name="Table 4"/>
          <p:cNvGraphicFramePr>
            <a:graphicFrameLocks noGrp="1"/>
          </p:cNvGraphicFramePr>
          <p:nvPr>
            <p:extLst/>
          </p:nvPr>
        </p:nvGraphicFramePr>
        <p:xfrm>
          <a:off x="0" y="2487168"/>
          <a:ext cx="9144000" cy="2194560"/>
        </p:xfrm>
        <a:graphic>
          <a:graphicData uri="http://schemas.openxmlformats.org/drawingml/2006/table">
            <a:tbl>
              <a:tblPr firstRow="1" bandRow="1">
                <a:effectLst/>
                <a:tableStyleId>{5C22544A-7EE6-4342-B048-85BDC9FD1C3A}</a:tableStyleId>
              </a:tblPr>
              <a:tblGrid>
                <a:gridCol w="9144000">
                  <a:extLst>
                    <a:ext uri="{9D8B030D-6E8A-4147-A177-3AD203B41FA5}">
                      <a16:colId xmlns:a16="http://schemas.microsoft.com/office/drawing/2014/main" val="20000"/>
                    </a:ext>
                  </a:extLst>
                </a:gridCol>
              </a:tblGrid>
              <a:tr h="2008632">
                <a:tc>
                  <a:txBody>
                    <a:bodyPr/>
                    <a:lstStyle/>
                    <a:p>
                      <a:pPr>
                        <a:lnSpc>
                          <a:spcPts val="3600"/>
                        </a:lnSpc>
                      </a:pPr>
                      <a:r>
                        <a:rPr lang="en-US" sz="2000" b="1" i="0" dirty="0">
                          <a:solidFill>
                            <a:srgbClr val="800000"/>
                          </a:solidFill>
                          <a:latin typeface="Arial"/>
                          <a:cs typeface="Arial"/>
                        </a:rPr>
                        <a:t>Conclusions</a:t>
                      </a:r>
                      <a:r>
                        <a:rPr lang="en-US" sz="2000" b="0" i="0" dirty="0">
                          <a:solidFill>
                            <a:schemeClr val="tx1"/>
                          </a:solidFill>
                          <a:latin typeface="Arial"/>
                          <a:cs typeface="Arial"/>
                        </a:rPr>
                        <a:t>: </a:t>
                      </a:r>
                      <a:r>
                        <a:rPr lang="en-US" sz="2000" b="0" dirty="0">
                          <a:solidFill>
                            <a:srgbClr val="000000"/>
                          </a:solidFill>
                          <a:latin typeface="Arial"/>
                          <a:cs typeface="Arial"/>
                        </a:rPr>
                        <a:t>“</a:t>
                      </a:r>
                      <a:r>
                        <a:rPr lang="en-US" sz="2000" b="0" i="0" u="none" strike="noStrike" kern="1200" baseline="0" dirty="0">
                          <a:solidFill>
                            <a:srgbClr val="000000"/>
                          </a:solidFill>
                          <a:latin typeface="+mn-lt"/>
                          <a:ea typeface="+mn-ea"/>
                          <a:cs typeface="Arial"/>
                        </a:rPr>
                        <a:t>In HIV-infected patients with limited treatment options, raltegravir plus optimized background therapy provided better viral suppression than optimized background therapy alone for at least 48 weeks.</a:t>
                      </a:r>
                      <a:r>
                        <a:rPr lang="en-US" sz="2000" b="0" dirty="0">
                          <a:solidFill>
                            <a:srgbClr val="000000"/>
                          </a:solidFill>
                          <a:latin typeface="Arial"/>
                          <a:cs typeface="Arial"/>
                        </a:rPr>
                        <a:t>”</a:t>
                      </a:r>
                    </a:p>
                  </a:txBody>
                  <a:tcPr marL="457200" marR="457200" marT="182880" marB="182880" anchor="ctr">
                    <a:lnT w="28575" cap="flat" cmpd="sng" algn="ctr">
                      <a:solidFill>
                        <a:srgbClr val="326496"/>
                      </a:solidFill>
                      <a:prstDash val="solid"/>
                      <a:round/>
                      <a:headEnd type="none" w="med" len="med"/>
                      <a:tailEnd type="none" w="med" len="med"/>
                    </a:lnT>
                    <a:lnB w="28575" cap="flat" cmpd="sng" algn="ctr">
                      <a:solidFill>
                        <a:srgbClr val="326496"/>
                      </a:solidFill>
                      <a:prstDash val="solid"/>
                      <a:round/>
                      <a:headEnd type="none" w="med" len="med"/>
                      <a:tailEnd type="none" w="med" len="med"/>
                    </a:lnB>
                    <a:solidFill>
                      <a:srgbClr val="F0F0F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118335788"/>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a:solidFill>
                  <a:srgbClr val="E7F1CA"/>
                </a:solidFill>
                <a:ea typeface="ＭＳ Ｐゴシック" pitchFamily="31" charset="-128"/>
                <a:cs typeface="ＭＳ Ｐゴシック" pitchFamily="31" charset="-128"/>
              </a:rPr>
              <a:t>Raltegravir with Optimized Background Therapy for Resistant HIV</a:t>
            </a:r>
            <a:r>
              <a:rPr lang="en-US" sz="2800" dirty="0">
                <a:ea typeface="ＭＳ Ｐゴシック" pitchFamily="31" charset="-128"/>
                <a:cs typeface="ＭＳ Ｐゴシック" pitchFamily="31" charset="-128"/>
              </a:rPr>
              <a:t/>
            </a:r>
            <a:br>
              <a:rPr lang="en-US" sz="2800" dirty="0">
                <a:ea typeface="ＭＳ Ｐゴシック" pitchFamily="31" charset="-128"/>
                <a:cs typeface="ＭＳ Ｐゴシック" pitchFamily="31" charset="-128"/>
              </a:rPr>
            </a:br>
            <a:r>
              <a:rPr lang="en-US" sz="3100" dirty="0">
                <a:ea typeface="ＭＳ Ｐゴシック" pitchFamily="31" charset="-128"/>
                <a:cs typeface="ＭＳ Ｐゴシック" pitchFamily="31" charset="-128"/>
              </a:rPr>
              <a:t>BENCHMRK 1 and 2: Results</a:t>
            </a:r>
            <a:endParaRPr lang="en-US" sz="3100" dirty="0"/>
          </a:p>
        </p:txBody>
      </p:sp>
      <p:sp>
        <p:nvSpPr>
          <p:cNvPr id="5" name="Text Placeholder 4"/>
          <p:cNvSpPr>
            <a:spLocks noGrp="1"/>
          </p:cNvSpPr>
          <p:nvPr>
            <p:ph type="body" sz="quarter" idx="15"/>
          </p:nvPr>
        </p:nvSpPr>
        <p:spPr/>
        <p:txBody>
          <a:bodyPr/>
          <a:lstStyle/>
          <a:p>
            <a:pPr defTabSz="457200">
              <a:lnSpc>
                <a:spcPct val="85000"/>
              </a:lnSpc>
            </a:pPr>
            <a:r>
              <a:rPr lang="en-US" sz="2000" dirty="0">
                <a:solidFill>
                  <a:schemeClr val="bg1"/>
                </a:solidFill>
                <a:latin typeface="Arial" pitchFamily="-110" charset="0"/>
                <a:ea typeface="ＭＳ Ｐゴシック" pitchFamily="-110" charset="-128"/>
                <a:cs typeface="ＭＳ Ｐゴシック" pitchFamily="-110" charset="-128"/>
              </a:rPr>
              <a:t>Week 96: Virologic Response, by Baseline HIV RNA</a:t>
            </a:r>
          </a:p>
        </p:txBody>
      </p:sp>
      <p:sp>
        <p:nvSpPr>
          <p:cNvPr id="6" name="Content Placeholder 5"/>
          <p:cNvSpPr>
            <a:spLocks noGrp="1"/>
          </p:cNvSpPr>
          <p:nvPr>
            <p:ph type="body" sz="quarter" idx="16"/>
          </p:nvPr>
        </p:nvSpPr>
        <p:spPr/>
        <p:txBody>
          <a:bodyPr/>
          <a:lstStyle/>
          <a:p>
            <a:r>
              <a:rPr lang="en-US" dirty="0"/>
              <a:t>Source: </a:t>
            </a:r>
            <a:r>
              <a:rPr lang="en-US" dirty="0" err="1"/>
              <a:t>Steigbigel</a:t>
            </a:r>
            <a:r>
              <a:rPr lang="en-US" dirty="0"/>
              <a:t> RT, et al. </a:t>
            </a:r>
            <a:r>
              <a:rPr lang="pt-BR" dirty="0" err="1"/>
              <a:t>Clin</a:t>
            </a:r>
            <a:r>
              <a:rPr lang="pt-BR" dirty="0"/>
              <a:t> </a:t>
            </a:r>
            <a:r>
              <a:rPr lang="pt-BR" dirty="0" err="1"/>
              <a:t>Infect</a:t>
            </a:r>
            <a:r>
              <a:rPr lang="pt-BR" dirty="0"/>
              <a:t> </a:t>
            </a:r>
            <a:r>
              <a:rPr lang="pt-BR" dirty="0" err="1"/>
              <a:t>Dis</a:t>
            </a:r>
            <a:r>
              <a:rPr lang="pt-BR" dirty="0"/>
              <a:t>. 2010;50:605-12.</a:t>
            </a:r>
            <a:endParaRPr lang="en-US" dirty="0"/>
          </a:p>
        </p:txBody>
      </p:sp>
      <p:graphicFrame>
        <p:nvGraphicFramePr>
          <p:cNvPr id="9" name="Chart 8"/>
          <p:cNvGraphicFramePr>
            <a:graphicFrameLocks/>
          </p:cNvGraphicFramePr>
          <p:nvPr>
            <p:extLst/>
          </p:nvPr>
        </p:nvGraphicFramePr>
        <p:xfrm>
          <a:off x="457200" y="1828801"/>
          <a:ext cx="8229600" cy="4343388"/>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Straight Connector 6"/>
          <p:cNvCxnSpPr/>
          <p:nvPr/>
        </p:nvCxnSpPr>
        <p:spPr>
          <a:xfrm>
            <a:off x="4020316" y="5791200"/>
            <a:ext cx="4459218" cy="0"/>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42137594"/>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solidFill>
                  <a:srgbClr val="E7F1CA"/>
                </a:solidFill>
                <a:ea typeface="ＭＳ Ｐゴシック" pitchFamily="31" charset="-128"/>
                <a:cs typeface="ＭＳ Ｐゴシック" pitchFamily="31" charset="-128"/>
              </a:rPr>
              <a:t>Raltegravir with Optimized Background Therapy for Resistant HIV</a:t>
            </a:r>
            <a:r>
              <a:rPr lang="en-US" sz="2400" dirty="0">
                <a:ea typeface="ＭＳ Ｐゴシック" pitchFamily="31" charset="-128"/>
                <a:cs typeface="ＭＳ Ｐゴシック" pitchFamily="31" charset="-128"/>
              </a:rPr>
              <a:t/>
            </a:r>
            <a:br>
              <a:rPr lang="en-US" sz="2400" dirty="0">
                <a:ea typeface="ＭＳ Ｐゴシック" pitchFamily="31" charset="-128"/>
                <a:cs typeface="ＭＳ Ｐゴシック" pitchFamily="31" charset="-128"/>
              </a:rPr>
            </a:br>
            <a:r>
              <a:rPr lang="en-US" sz="2800" dirty="0">
                <a:ea typeface="ＭＳ Ｐゴシック" pitchFamily="31" charset="-128"/>
                <a:cs typeface="ＭＳ Ｐゴシック" pitchFamily="31" charset="-128"/>
              </a:rPr>
              <a:t>BENCHMRK 1 and 2: Results</a:t>
            </a:r>
            <a:endParaRPr lang="en-US" sz="2800" dirty="0"/>
          </a:p>
        </p:txBody>
      </p:sp>
      <p:sp>
        <p:nvSpPr>
          <p:cNvPr id="5" name="Text Placeholder 4"/>
          <p:cNvSpPr>
            <a:spLocks noGrp="1"/>
          </p:cNvSpPr>
          <p:nvPr>
            <p:ph type="body" sz="quarter" idx="15"/>
          </p:nvPr>
        </p:nvSpPr>
        <p:spPr/>
        <p:txBody>
          <a:bodyPr/>
          <a:lstStyle/>
          <a:p>
            <a:pPr defTabSz="457200">
              <a:lnSpc>
                <a:spcPct val="85000"/>
              </a:lnSpc>
            </a:pPr>
            <a:r>
              <a:rPr lang="en-US" sz="2000" dirty="0">
                <a:solidFill>
                  <a:schemeClr val="bg1"/>
                </a:solidFill>
                <a:latin typeface="Arial" pitchFamily="-110" charset="0"/>
                <a:ea typeface="ＭＳ Ｐゴシック" pitchFamily="-110" charset="-128"/>
                <a:cs typeface="ＭＳ Ｐゴシック" pitchFamily="-110" charset="-128"/>
              </a:rPr>
              <a:t>Week </a:t>
            </a:r>
            <a:r>
              <a:rPr lang="en-US" dirty="0">
                <a:latin typeface="Arial" pitchFamily="-110" charset="0"/>
                <a:ea typeface="ＭＳ Ｐゴシック" pitchFamily="-110" charset="-128"/>
                <a:cs typeface="ＭＳ Ｐゴシック" pitchFamily="-110" charset="-128"/>
              </a:rPr>
              <a:t>156: </a:t>
            </a:r>
            <a:r>
              <a:rPr lang="en-US" sz="2000" dirty="0">
                <a:solidFill>
                  <a:schemeClr val="bg1"/>
                </a:solidFill>
                <a:latin typeface="Arial" pitchFamily="-110" charset="0"/>
                <a:ea typeface="ＭＳ Ｐゴシック" pitchFamily="-110" charset="-128"/>
                <a:cs typeface="ＭＳ Ｐゴシック" pitchFamily="-110" charset="-128"/>
              </a:rPr>
              <a:t>Virologic Response (</a:t>
            </a:r>
            <a:r>
              <a:rPr lang="en-US" sz="2000" dirty="0">
                <a:latin typeface="Arial" pitchFamily="-110" charset="0"/>
                <a:ea typeface="ＭＳ Ｐゴシック" pitchFamily="-110" charset="-128"/>
                <a:cs typeface="ＭＳ Ｐゴシック" pitchFamily="-110" charset="-128"/>
              </a:rPr>
              <a:t>N</a:t>
            </a:r>
            <a:r>
              <a:rPr lang="en-US" sz="2000" dirty="0">
                <a:solidFill>
                  <a:schemeClr val="bg1"/>
                </a:solidFill>
                <a:latin typeface="Arial" pitchFamily="-110" charset="0"/>
                <a:ea typeface="ＭＳ Ｐゴシック" pitchFamily="-110" charset="-128"/>
                <a:cs typeface="ＭＳ Ｐゴシック" pitchFamily="-110" charset="-128"/>
              </a:rPr>
              <a:t>on-completion </a:t>
            </a:r>
            <a:r>
              <a:rPr lang="en-US" sz="2000" dirty="0">
                <a:latin typeface="Arial" pitchFamily="-110" charset="0"/>
                <a:ea typeface="ＭＳ Ｐゴシック" pitchFamily="-110" charset="-128"/>
                <a:cs typeface="ＭＳ Ｐゴシック" pitchFamily="-110" charset="-128"/>
              </a:rPr>
              <a:t>C</a:t>
            </a:r>
            <a:r>
              <a:rPr lang="en-US" sz="2000" dirty="0">
                <a:solidFill>
                  <a:schemeClr val="bg1"/>
                </a:solidFill>
                <a:latin typeface="Arial" pitchFamily="-110" charset="0"/>
                <a:ea typeface="ＭＳ Ｐゴシック" pitchFamily="-110" charset="-128"/>
                <a:cs typeface="ＭＳ Ｐゴシック" pitchFamily="-110" charset="-128"/>
              </a:rPr>
              <a:t>ounted as Failure)</a:t>
            </a:r>
          </a:p>
        </p:txBody>
      </p:sp>
      <p:sp>
        <p:nvSpPr>
          <p:cNvPr id="6" name="Content Placeholder 5"/>
          <p:cNvSpPr>
            <a:spLocks noGrp="1"/>
          </p:cNvSpPr>
          <p:nvPr>
            <p:ph type="body" sz="quarter" idx="16"/>
          </p:nvPr>
        </p:nvSpPr>
        <p:spPr/>
        <p:txBody>
          <a:bodyPr/>
          <a:lstStyle/>
          <a:p>
            <a:r>
              <a:rPr lang="en-US" dirty="0"/>
              <a:t>Source: </a:t>
            </a:r>
            <a:r>
              <a:rPr lang="en-US" dirty="0" err="1">
                <a:latin typeface="Arial" pitchFamily="31" charset="0"/>
              </a:rPr>
              <a:t>Eron</a:t>
            </a:r>
            <a:r>
              <a:rPr lang="en-US" dirty="0">
                <a:latin typeface="Arial" pitchFamily="31" charset="0"/>
              </a:rPr>
              <a:t> JJ, et al. </a:t>
            </a:r>
            <a:r>
              <a:rPr lang="pt-BR" dirty="0">
                <a:latin typeface="Arial" pitchFamily="31" charset="0"/>
              </a:rPr>
              <a:t>Lancet </a:t>
            </a:r>
            <a:r>
              <a:rPr lang="pt-BR" dirty="0" err="1">
                <a:latin typeface="Arial" pitchFamily="31" charset="0"/>
              </a:rPr>
              <a:t>Infect</a:t>
            </a:r>
            <a:r>
              <a:rPr lang="pt-BR" dirty="0">
                <a:latin typeface="Arial" pitchFamily="31" charset="0"/>
              </a:rPr>
              <a:t> </a:t>
            </a:r>
            <a:r>
              <a:rPr lang="pt-BR" dirty="0" err="1">
                <a:latin typeface="Arial" pitchFamily="31" charset="0"/>
              </a:rPr>
              <a:t>Dis</a:t>
            </a:r>
            <a:r>
              <a:rPr lang="pt-BR" dirty="0">
                <a:latin typeface="Arial" pitchFamily="31" charset="0"/>
              </a:rPr>
              <a:t>. 2013;13:587-96. </a:t>
            </a:r>
            <a:endParaRPr lang="en-US" dirty="0">
              <a:latin typeface="Arial" pitchFamily="31" charset="0"/>
            </a:endParaRPr>
          </a:p>
        </p:txBody>
      </p:sp>
      <p:graphicFrame>
        <p:nvGraphicFramePr>
          <p:cNvPr id="11" name="Chart 10"/>
          <p:cNvGraphicFramePr>
            <a:graphicFrameLocks/>
          </p:cNvGraphicFramePr>
          <p:nvPr>
            <p:extLst/>
          </p:nvPr>
        </p:nvGraphicFramePr>
        <p:xfrm>
          <a:off x="457200" y="1905000"/>
          <a:ext cx="82296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15" name="Rectangle 14"/>
          <p:cNvSpPr/>
          <p:nvPr/>
        </p:nvSpPr>
        <p:spPr>
          <a:xfrm>
            <a:off x="2298700" y="4977658"/>
            <a:ext cx="838200" cy="38101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dirty="0">
                <a:solidFill>
                  <a:schemeClr val="bg1"/>
                </a:solidFill>
              </a:rPr>
              <a:t>248/461</a:t>
            </a:r>
          </a:p>
        </p:txBody>
      </p:sp>
      <p:sp>
        <p:nvSpPr>
          <p:cNvPr id="16" name="Rectangle 15"/>
          <p:cNvSpPr/>
          <p:nvPr/>
        </p:nvSpPr>
        <p:spPr>
          <a:xfrm>
            <a:off x="3365500" y="4977658"/>
            <a:ext cx="838200" cy="38101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dirty="0">
                <a:solidFill>
                  <a:schemeClr val="bg1"/>
                </a:solidFill>
              </a:rPr>
              <a:t>55/236</a:t>
            </a:r>
          </a:p>
        </p:txBody>
      </p:sp>
      <p:sp>
        <p:nvSpPr>
          <p:cNvPr id="17" name="Rectangle 16"/>
          <p:cNvSpPr/>
          <p:nvPr/>
        </p:nvSpPr>
        <p:spPr>
          <a:xfrm>
            <a:off x="5791200" y="4977658"/>
            <a:ext cx="838200" cy="38101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dirty="0">
                <a:solidFill>
                  <a:schemeClr val="bg1"/>
                </a:solidFill>
              </a:rPr>
              <a:t>233/461</a:t>
            </a:r>
          </a:p>
        </p:txBody>
      </p:sp>
      <p:sp>
        <p:nvSpPr>
          <p:cNvPr id="18" name="Rectangle 17"/>
          <p:cNvSpPr/>
          <p:nvPr/>
        </p:nvSpPr>
        <p:spPr>
          <a:xfrm>
            <a:off x="6858000" y="4977658"/>
            <a:ext cx="838200" cy="38101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dirty="0">
                <a:solidFill>
                  <a:schemeClr val="bg1"/>
                </a:solidFill>
              </a:rPr>
              <a:t>51/236</a:t>
            </a:r>
          </a:p>
        </p:txBody>
      </p:sp>
    </p:spTree>
    <p:extLst>
      <p:ext uri="{BB962C8B-B14F-4D97-AF65-F5344CB8AC3E}">
        <p14:creationId xmlns:p14="http://schemas.microsoft.com/office/powerpoint/2010/main" val="52293439"/>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9174655"/>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NCRC.thmx</Template>
  <TotalTime>46699</TotalTime>
  <Words>386</Words>
  <Application>Microsoft Office PowerPoint</Application>
  <PresentationFormat>On-screen Show (4:3)</PresentationFormat>
  <Paragraphs>37</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ＭＳ Ｐゴシック</vt:lpstr>
      <vt:lpstr>Arial</vt:lpstr>
      <vt:lpstr>Geneva</vt:lpstr>
      <vt:lpstr>Lucida Grande</vt:lpstr>
      <vt:lpstr>Times New Roman</vt:lpstr>
      <vt:lpstr>NCRC</vt:lpstr>
      <vt:lpstr>Raltegravir + Optimized Background Therapy for Resistant HIV BENCHMRK 1 and 2</vt:lpstr>
      <vt:lpstr>Raltegravir with Optimized Background Therapy for Resistant HIV BENCHMRK 1 and 2: Study Design</vt:lpstr>
      <vt:lpstr>Raltegravir with Optimized Background Therapy for Resistant HIV BENCHMRK 1 and 2: Results</vt:lpstr>
      <vt:lpstr>Raltegravir with Optimized Background Therapy for Resistant HIV BENCHMRK 1 and 2: Conclusions</vt:lpstr>
      <vt:lpstr>Raltegravir with Optimized Background Therapy for Resistant HIV BENCHMRK 1 and 2: Results</vt:lpstr>
      <vt:lpstr>Raltegravir with Optimized Background Therapy for Resistant HIV BENCHMRK 1 and 2: Results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Kent Unruh</cp:lastModifiedBy>
  <cp:revision>2147</cp:revision>
  <cp:lastPrinted>2020-02-15T17:14:27Z</cp:lastPrinted>
  <dcterms:created xsi:type="dcterms:W3CDTF">2010-11-28T05:36:22Z</dcterms:created>
  <dcterms:modified xsi:type="dcterms:W3CDTF">2020-02-21T15:50:25Z</dcterms:modified>
</cp:coreProperties>
</file>