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1139" r:id="rId2"/>
    <p:sldId id="1132" r:id="rId3"/>
    <p:sldId id="1133" r:id="rId4"/>
    <p:sldId id="1131" r:id="rId5"/>
    <p:sldId id="1188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3919760334559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Raltegravir + 2NRTIs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Non-completion</c:v>
                </c:pt>
                <c:pt idx="1">
                  <c:v>Lost to follow-up</c:v>
                </c:pt>
                <c:pt idx="2">
                  <c:v>Low adherence</c:v>
                </c:pt>
                <c:pt idx="3">
                  <c:v>Adverse events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20.399999999999999</c:v>
                </c:pt>
                <c:pt idx="1">
                  <c:v>21.6</c:v>
                </c:pt>
                <c:pt idx="2">
                  <c:v>30.8</c:v>
                </c:pt>
                <c:pt idx="3" formatCode="General">
                  <c:v>73.400000000000006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F-4846-9C19-DB9BA94AB5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Lopinavir-ritonavir + 2NRTIs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Non-completion</c:v>
                </c:pt>
                <c:pt idx="1">
                  <c:v>Lost to follow-up</c:v>
                </c:pt>
                <c:pt idx="2">
                  <c:v>Low adherence</c:v>
                </c:pt>
                <c:pt idx="3">
                  <c:v>Adverse events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34.6</c:v>
                </c:pt>
                <c:pt idx="1">
                  <c:v>32.6</c:v>
                </c:pt>
                <c:pt idx="2">
                  <c:v>49.2</c:v>
                </c:pt>
                <c:pt idx="3" formatCode="General">
                  <c:v>60.2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F-4846-9C19-DB9BA94AB5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970956392"/>
        <c:axId val="-1970953608"/>
      </c:barChart>
      <c:catAx>
        <c:axId val="-1970956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-1970953608"/>
        <c:crossesAt val="0"/>
        <c:auto val="0"/>
        <c:lblAlgn val="ctr"/>
        <c:lblOffset val="1"/>
        <c:tickLblSkip val="1"/>
        <c:tickMarkSkip val="1"/>
        <c:noMultiLvlLbl val="0"/>
      </c:catAx>
      <c:valAx>
        <c:axId val="-197095360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/>
                  <a:t>Patients (%)</a:t>
                </a:r>
              </a:p>
            </c:rich>
          </c:tx>
          <c:layout>
            <c:manualLayout>
              <c:xMode val="edge"/>
              <c:yMode val="edge"/>
              <c:x val="1.06248177311169E-2"/>
              <c:y val="0.3180125745155619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709563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7585897248954999"/>
          <c:y val="1.8543358318437099E-2"/>
          <c:w val="0.69500874890638698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92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sz="2400" b="0" dirty="0"/>
              <a:t>Raltegravir vs. Lopinavir-ritonavir, both with 2NRTIs for </a:t>
            </a:r>
            <a:r>
              <a:rPr lang="en-US" sz="2400" b="0" dirty="0" err="1"/>
              <a:t>nPEP</a:t>
            </a:r>
            <a:r>
              <a:rPr lang="en-US" sz="2400" b="0" dirty="0"/>
              <a:t>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100" dirty="0"/>
              <a:t>RALPEP Trial</a:t>
            </a:r>
            <a:endParaRPr lang="en-US" sz="3100" dirty="0">
              <a:solidFill>
                <a:schemeClr val="tx2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2074ECA-975B-BD4B-B69C-93ADFC1EF1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5815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11"/>
          <p:cNvSpPr>
            <a:spLocks noChangeAspect="1" noChangeShapeType="1"/>
          </p:cNvSpPr>
          <p:nvPr/>
        </p:nvSpPr>
        <p:spPr bwMode="auto">
          <a:xfrm rot="1169337" flipV="1">
            <a:off x="5364234" y="2878330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20430663">
            <a:off x="5364234" y="3471439"/>
            <a:ext cx="450407" cy="71539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vs. Lopinavir-ritonavir, both with 2NRTIs for nPEP 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RALPEP: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2016;71:1987-93.</a:t>
            </a:r>
            <a:endParaRPr lang="it-IT" dirty="0">
              <a:latin typeface="Arial" pitchFamily="22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936990" y="2133600"/>
            <a:ext cx="2826010" cy="12283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TDF-FTC QD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Raltegravir BID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121)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936990" y="3785621"/>
            <a:ext cx="2826010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TDF-FTC QD +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Lopinavir-ritonavir QD </a:t>
            </a:r>
          </a:p>
          <a:p>
            <a:pPr algn="ctr">
              <a:lnSpc>
                <a:spcPts val="1800"/>
              </a:lnSpc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122)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826058"/>
              </p:ext>
            </p:extLst>
          </p:nvPr>
        </p:nvGraphicFramePr>
        <p:xfrm>
          <a:off x="304800" y="1712389"/>
          <a:ext cx="5105400" cy="36216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RALPEP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440">
                <a:tc>
                  <a:txBody>
                    <a:bodyPr/>
                    <a:lstStyle/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pen label,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prospective, randomized trial evaluating two regimens for post-exposure prophylaxis following sexual exposure.</a:t>
                      </a: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243)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Age ≥18 years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Recruited from hospital ER in Barcelona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following potential sexual exposure to HIV</a:t>
                      </a:r>
                      <a:endParaRPr lang="en-US" sz="1600" b="0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37160" marR="0" lvl="0" indent="-13716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TDF-FTC QD + Raltegravir 400 mg BID 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TDF-FTC QD + Lopinavir-ritonavir QD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83996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vs. Lopinavir-ritonavir, both with 2NRTIs for nPEP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RALPEP: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28-Day PEP Outcome Measures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2016;71:1987-93.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58979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Raltegravir vs. Lopinavir-ritonavir, both with 2NRTIs for </a:t>
            </a:r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nPEP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0EADC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RALPEP: Conclusions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Leal L, et al. J </a:t>
            </a:r>
            <a:r>
              <a:rPr lang="en-US" dirty="0" err="1"/>
              <a:t>Antimicrob</a:t>
            </a:r>
            <a:r>
              <a:rPr lang="en-US" dirty="0"/>
              <a:t> </a:t>
            </a:r>
            <a:r>
              <a:rPr lang="en-US" dirty="0" err="1"/>
              <a:t>Chemother</a:t>
            </a:r>
            <a:r>
              <a:rPr lang="en-US" dirty="0"/>
              <a:t>. 2016;71:1987-93.</a:t>
            </a:r>
            <a:endParaRPr lang="it-IT" dirty="0">
              <a:latin typeface="Arial" pitchFamily="2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0" y="2410968"/>
          <a:ext cx="9144000" cy="2804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“Although we found no differences between arms regarding PEP non-completion, poor adherence and adverse events were significantly higher in patients allocated to tenofovir disoproxil/emtricitabine plus ritonavir-boosted lopinavir. These data support the use of raltegravir as the preferred third drug in current PEP recommendations.”</a:t>
                      </a:r>
                      <a:endParaRPr lang="en-US" sz="2000" b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83721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03525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46714</TotalTime>
  <Words>245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Lucida Grande</vt:lpstr>
      <vt:lpstr>Times New Roman</vt:lpstr>
      <vt:lpstr>NCRC</vt:lpstr>
      <vt:lpstr>Raltegravir vs. Lopinavir-ritonavir, both with 2NRTIs for nPEP  RALPEP Trial</vt:lpstr>
      <vt:lpstr>Raltegravir vs. Lopinavir-ritonavir, both with 2NRTIs for nPEP  RALPEP: Study Design</vt:lpstr>
      <vt:lpstr>Raltegravir vs. Lopinavir-ritonavir, both with 2NRTIs for nPEP  RALPEP: Results</vt:lpstr>
      <vt:lpstr>Raltegravir vs. Lopinavir-ritonavir, both with 2NRTIs for nPEP  RALPEP: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2163</cp:revision>
  <cp:lastPrinted>2020-02-15T17:14:27Z</cp:lastPrinted>
  <dcterms:created xsi:type="dcterms:W3CDTF">2010-11-28T05:36:22Z</dcterms:created>
  <dcterms:modified xsi:type="dcterms:W3CDTF">2020-02-21T16:05:52Z</dcterms:modified>
</cp:coreProperties>
</file>