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140" r:id="rId2"/>
    <p:sldId id="1144" r:id="rId3"/>
    <p:sldId id="1148" r:id="rId4"/>
    <p:sldId id="1147" r:id="rId5"/>
    <p:sldId id="1141" r:id="rId6"/>
    <p:sldId id="1189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70410978710628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Intensive ART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24 Months </c:v>
                </c:pt>
              </c:strCache>
            </c:strRef>
          </c:cat>
          <c:val>
            <c:numRef>
              <c:f>Sheet1!$B$2</c:f>
              <c:numCache>
                <c:formatCode>0.00</c:formatCode>
                <c:ptCount val="1"/>
                <c:pt idx="0">
                  <c:v>2.35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38-514E-A1B3-F9C48FEB77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Standard ART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numFmt formatCode="0.00" sourceLinked="0"/>
              <c:spPr>
                <a:noFill/>
              </c:spPr>
              <c:txPr>
                <a:bodyPr/>
                <a:lstStyle/>
                <a:p>
                  <a:pPr>
                    <a:defRPr sz="1600" b="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138-514E-A1B3-F9C48FEB7731}"/>
                </c:ext>
              </c:extLst>
            </c:dLbl>
            <c:dLbl>
              <c:idx val="1"/>
              <c:numFmt formatCode="0.00" sourceLinked="0"/>
              <c:spPr>
                <a:noFill/>
              </c:spPr>
              <c:txPr>
                <a:bodyPr/>
                <a:lstStyle/>
                <a:p>
                  <a:pPr>
                    <a:defRPr sz="1600" b="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38-514E-A1B3-F9C48FEB7731}"/>
                </c:ext>
              </c:extLst>
            </c:dLbl>
            <c:numFmt formatCode="0.0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24 Months </c:v>
                </c:pt>
              </c:strCache>
            </c:strRef>
          </c:cat>
          <c:val>
            <c:numRef>
              <c:f>Sheet1!$C$2</c:f>
              <c:numCache>
                <c:formatCode>0.00</c:formatCode>
                <c:ptCount val="1"/>
                <c:pt idx="0">
                  <c:v>2.25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38-514E-A1B3-F9C48FEB77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axId val="-1971051944"/>
        <c:axId val="-2018876952"/>
      </c:barChart>
      <c:catAx>
        <c:axId val="-1971051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Study</a:t>
                </a:r>
                <a:r>
                  <a:rPr lang="en-US" baseline="0" dirty="0"/>
                  <a:t> Time </a:t>
                </a:r>
              </a:p>
            </c:rich>
          </c:tx>
          <c:layout>
            <c:manualLayout>
              <c:xMode val="edge"/>
              <c:yMode val="edge"/>
              <c:x val="0.46438575386410003"/>
              <c:y val="0.927143971480328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188769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8876952"/>
        <c:scaling>
          <c:orientation val="minMax"/>
          <c:max val="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log</a:t>
                </a:r>
                <a:r>
                  <a:rPr lang="en-US" sz="1600" b="1" i="0" baseline="-25000" dirty="0">
                    <a:effectLst/>
                  </a:rPr>
                  <a:t>10</a:t>
                </a:r>
                <a:r>
                  <a:rPr lang="en-US" sz="1600" b="1" i="0" baseline="0" dirty="0">
                    <a:effectLst/>
                  </a:rPr>
                  <a:t> copies per 10</a:t>
                </a:r>
                <a:r>
                  <a:rPr lang="en-US" sz="1600" b="1" i="0" baseline="30000" dirty="0">
                    <a:effectLst/>
                  </a:rPr>
                  <a:t>4</a:t>
                </a:r>
                <a:r>
                  <a:rPr lang="en-US" sz="1600" b="1" i="0" baseline="0" dirty="0">
                    <a:effectLst/>
                  </a:rPr>
                  <a:t> PBMC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9.0816078545737297E-3"/>
              <c:y val="0.10748567707973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1971051944"/>
        <c:crosses val="autoZero"/>
        <c:crossBetween val="between"/>
        <c:majorUnit val="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2400712063769802"/>
          <c:y val="1.8543358318437099E-2"/>
          <c:w val="0.56364720034995597"/>
          <c:h val="8.1576179701191798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Intensive ART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4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</c:numCache>
            </c:numRef>
          </c:cat>
          <c:val>
            <c:numRef>
              <c:f>Sheet1!$B$2:$B$6</c:f>
              <c:numCache>
                <c:formatCode>0</c:formatCode>
                <c:ptCount val="5"/>
                <c:pt idx="0">
                  <c:v>60</c:v>
                </c:pt>
                <c:pt idx="1">
                  <c:v>71</c:v>
                </c:pt>
                <c:pt idx="2">
                  <c:v>78</c:v>
                </c:pt>
                <c:pt idx="3">
                  <c:v>82</c:v>
                </c:pt>
                <c:pt idx="4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EC-C346-BA8C-FE914CBF38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Standard ART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4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</c:numCache>
            </c:numRef>
          </c:cat>
          <c:val>
            <c:numRef>
              <c:f>Sheet1!$C$2:$C$6</c:f>
              <c:numCache>
                <c:formatCode>0</c:formatCode>
                <c:ptCount val="5"/>
                <c:pt idx="0">
                  <c:v>31</c:v>
                </c:pt>
                <c:pt idx="1">
                  <c:v>89</c:v>
                </c:pt>
                <c:pt idx="2">
                  <c:v>96</c:v>
                </c:pt>
                <c:pt idx="3">
                  <c:v>96</c:v>
                </c:pt>
                <c:pt idx="4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EC-C346-BA8C-FE914CBF38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-2018684056"/>
        <c:axId val="-2115587144"/>
      </c:barChart>
      <c:catAx>
        <c:axId val="-2018684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Study Month</a:t>
                </a:r>
              </a:p>
            </c:rich>
          </c:tx>
          <c:layout>
            <c:manualLayout>
              <c:xMode val="edge"/>
              <c:yMode val="edge"/>
              <c:x val="0.46277972197919698"/>
              <c:y val="0.90960006336067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155871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1558714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RNA &lt; 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9.0816078545737297E-3"/>
              <c:y val="0.157193416752084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1868405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2400712063769802"/>
          <c:y val="1.8543358318437099E-2"/>
          <c:w val="0.56364720034995597"/>
          <c:h val="8.1576179701191798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/>
          </a:bodyPr>
          <a:lstStyle/>
          <a:p>
            <a:pPr>
              <a:lnSpc>
                <a:spcPts val="4000"/>
              </a:lnSpc>
            </a:pPr>
            <a:r>
              <a:rPr lang="en-US" sz="2700" b="0" dirty="0"/>
              <a:t>Optimization of Primary HIV Infection Treatment </a:t>
            </a:r>
            <a:r>
              <a:rPr lang="en-US" sz="3100" dirty="0"/>
              <a:t>OPTIPRIM-ANRS 147 Trial</a:t>
            </a:r>
            <a:endParaRPr lang="en-US" sz="3100" dirty="0">
              <a:solidFill>
                <a:schemeClr val="tx2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282878-BF99-8C4C-9539-2497041210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331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135635" y="2969770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135635" y="3562879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Optimization of Primary HIV Infection Treatment </a:t>
            </a:r>
            <a:r>
              <a:rPr lang="en-US" sz="2800" dirty="0">
                <a:solidFill>
                  <a:srgbClr val="EFD1D1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rgbClr val="EFD1D1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OPTIPRIM-ANRS 147: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Chéret</a:t>
            </a:r>
            <a:r>
              <a:rPr lang="en-US" dirty="0"/>
              <a:t> A, et al. </a:t>
            </a:r>
            <a:r>
              <a:rPr lang="pt-BR" dirty="0"/>
              <a:t>Lancet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2015;15:387-96.</a:t>
            </a:r>
            <a:endParaRPr lang="it-IT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708390" y="2072640"/>
            <a:ext cx="3207010" cy="1228339"/>
          </a:xfrm>
          <a:prstGeom prst="rect">
            <a:avLst/>
          </a:prstGeom>
          <a:solidFill>
            <a:srgbClr val="D5CBD9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Intensive ART 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RAL + MVC + DRV/r + TDF-FTC</a:t>
            </a:r>
          </a:p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45)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708390" y="3877061"/>
            <a:ext cx="3207010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Standard ART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TDF-FTC + DRV/r </a:t>
            </a:r>
          </a:p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45)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978188"/>
              </p:ext>
            </p:extLst>
          </p:nvPr>
        </p:nvGraphicFramePr>
        <p:xfrm>
          <a:off x="304800" y="1371600"/>
          <a:ext cx="4953000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OPTIPRIM-ANRS 147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29">
                <a:tc>
                  <a:txBody>
                    <a:bodyPr/>
                    <a:lstStyle/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pen label,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randomized, phase 3 trial comparing intensive ART started during primary HIV infection to standard triple-drug ART.</a:t>
                      </a: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92)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Primary HIV infection* with either symptoms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or CD4 count &lt;500 cells/mm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Recruited from 33 French hospitals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post-exposure prophylaxis in prior 6 months 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1) Raltegravir 400 mg BID + Maraviroc 150 mg BID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+ Darunavir 800 mg QD + Ritonavir 100 mg QD 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+ Tenofovir DF-Emtricitabine QD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2) Darunavir 800 mg QD + Ritonavir 100 mg QD 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+ Tenofovir DF-Emtricitabine QD</a:t>
                      </a: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" y="5922292"/>
            <a:ext cx="915619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400" dirty="0">
                <a:latin typeface="Arial"/>
              </a:rPr>
              <a:t>*Primary HIV defined as detectable plasma HIV RNA with incomplete Western blot (≤ 4 bands), irrespective of ELISA result and p24 </a:t>
            </a:r>
            <a:r>
              <a:rPr lang="en-US" sz="1400" dirty="0" err="1">
                <a:latin typeface="Arial"/>
              </a:rPr>
              <a:t>antigenemia</a:t>
            </a:r>
            <a:r>
              <a:rPr lang="en-US" sz="1400" dirty="0">
                <a:latin typeface="Arial"/>
              </a:rPr>
              <a:t>, documented within 8 days before inclusion. </a:t>
            </a:r>
          </a:p>
        </p:txBody>
      </p:sp>
    </p:spTree>
    <p:extLst>
      <p:ext uri="{BB962C8B-B14F-4D97-AF65-F5344CB8AC3E}">
        <p14:creationId xmlns:p14="http://schemas.microsoft.com/office/powerpoint/2010/main" val="54102244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Optimization of Primary HIV Infection Treatment </a:t>
            </a:r>
            <a:r>
              <a:rPr lang="en-US" sz="28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OPTIPRIM-ANRS 147: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Primary Virologic Outcome (Modified ITT Analysis)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Chéret</a:t>
            </a:r>
            <a:r>
              <a:rPr lang="en-US" dirty="0"/>
              <a:t> A, et al. </a:t>
            </a:r>
            <a:r>
              <a:rPr lang="pt-BR" dirty="0"/>
              <a:t>Lancet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2015;15:387-96.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686518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Optimization of Primary HIV Infection Treatment </a:t>
            </a:r>
            <a:r>
              <a:rPr lang="en-US" sz="28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OPTIPRIM-ANRS 147: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Response by Study Month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Chéret</a:t>
            </a:r>
            <a:r>
              <a:rPr lang="en-US" dirty="0"/>
              <a:t> A, et al. </a:t>
            </a:r>
            <a:r>
              <a:rPr lang="pt-BR" dirty="0"/>
              <a:t>Lancet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2015;15:387-96.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2" y="1828801"/>
          <a:ext cx="8366757" cy="4434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415183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Optimization of Primary HIV Infection Treatment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OPTIPRIM-ANRS 147: Conclusions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Chéret</a:t>
            </a:r>
            <a:r>
              <a:rPr lang="en-US" dirty="0"/>
              <a:t> A, et al. </a:t>
            </a:r>
            <a:r>
              <a:rPr lang="pt-BR" dirty="0"/>
              <a:t>Lancet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2015;15:387-96.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0" y="2410968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“After 24 months,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cART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intensified with raltegravir and maraviroc did not have a greater effect on HIV blood reservoirs than did standard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cART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. These results should help to design future trials of treatments aiming to decrease the HIV reservoir in patients with primary HIV-1 infection.”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12934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372107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46713</TotalTime>
  <Words>369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Optimization of Primary HIV Infection Treatment OPTIPRIM-ANRS 147 Trial</vt:lpstr>
      <vt:lpstr>Optimization of Primary HIV Infection Treatment  OPTIPRIM-ANRS 147: Study Design</vt:lpstr>
      <vt:lpstr>Optimization of Primary HIV Infection Treatment  OPTIPRIM-ANRS 147: Results</vt:lpstr>
      <vt:lpstr>Optimization of Primary HIV Infection Treatment  OPTIPRIM-ANRS 147: Results</vt:lpstr>
      <vt:lpstr>Optimization of Primary HIV Infection Treatment  OPTIPRIM-ANRS 147: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2162</cp:revision>
  <cp:lastPrinted>2020-02-15T17:14:27Z</cp:lastPrinted>
  <dcterms:created xsi:type="dcterms:W3CDTF">2010-11-28T05:36:22Z</dcterms:created>
  <dcterms:modified xsi:type="dcterms:W3CDTF">2020-02-21T16:04:39Z</dcterms:modified>
</cp:coreProperties>
</file>