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1130" r:id="rId2"/>
    <p:sldId id="1149" r:id="rId3"/>
    <p:sldId id="1151" r:id="rId4"/>
    <p:sldId id="1142" r:id="rId5"/>
    <p:sldId id="1190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5523719257315"/>
          <c:y val="0.11943591426071699"/>
          <c:w val="0.79823989015261998"/>
          <c:h val="0.80937323582419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Standard ART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0%</c:formatCode>
                <c:ptCount val="1"/>
              </c:numCache>
            </c:numRef>
          </c:cat>
          <c:val>
            <c:numRef>
              <c:f>Sheet1!$B$2</c:f>
              <c:numCache>
                <c:formatCode>0.00</c:formatCode>
                <c:ptCount val="1"/>
                <c:pt idx="0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5-4E48-9BBF-16A1837294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Standard ART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numFmt formatCode="0.00" sourceLinked="0"/>
              <c:spPr>
                <a:noFill/>
              </c:spPr>
              <c:txPr>
                <a:bodyPr/>
                <a:lstStyle/>
                <a:p>
                  <a:pPr>
                    <a:defRPr sz="1600" b="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015-4E48-9BBF-16A183729477}"/>
                </c:ext>
              </c:extLst>
            </c:dLbl>
            <c:dLbl>
              <c:idx val="1"/>
              <c:numFmt formatCode="0.00" sourceLinked="0"/>
              <c:spPr>
                <a:noFill/>
              </c:spPr>
              <c:txPr>
                <a:bodyPr/>
                <a:lstStyle/>
                <a:p>
                  <a:pPr>
                    <a:defRPr sz="1600" b="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15-4E48-9BBF-16A183729477}"/>
                </c:ext>
              </c:extLst>
            </c:dLbl>
            <c:numFmt formatCode="0.0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0%</c:formatCode>
                <c:ptCount val="1"/>
              </c:numCache>
            </c:numRef>
          </c:cat>
          <c:val>
            <c:numRef>
              <c:f>Sheet1!$C$2</c:f>
              <c:numCache>
                <c:formatCode>0.00</c:formatCode>
                <c:ptCount val="1"/>
                <c:pt idx="0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15-4E48-9BBF-16A1837294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axId val="-2105587464"/>
        <c:axId val="-2105567592"/>
      </c:barChart>
      <c:catAx>
        <c:axId val="-210558746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055675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5567592"/>
        <c:scaling>
          <c:orientation val="minMax"/>
          <c:max val="1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decay</a:t>
                </a:r>
              </a:p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 (log</a:t>
                </a:r>
                <a:r>
                  <a:rPr lang="en-US" sz="1600" b="1" i="0" baseline="-25000" dirty="0">
                    <a:effectLst/>
                  </a:rPr>
                  <a:t>10</a:t>
                </a:r>
                <a:r>
                  <a:rPr lang="en-US" sz="1600" b="1" i="0" baseline="0" dirty="0">
                    <a:effectLst/>
                  </a:rPr>
                  <a:t> copies/mL/day)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"/>
              <c:y val="0.24491295735034499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05587464"/>
        <c:crosses val="autoZero"/>
        <c:crossBetween val="between"/>
        <c:majorUnit val="0.25"/>
        <c:minorUnit val="0.2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8666144162535201"/>
          <c:y val="1.8543358318437099E-2"/>
          <c:w val="0.69327682997958595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/>
          <a:p>
            <a:pPr>
              <a:lnSpc>
                <a:spcPts val="4000"/>
              </a:lnSpc>
            </a:pPr>
            <a:r>
              <a:rPr lang="en-US" sz="2400" b="0" dirty="0"/>
              <a:t>Raltegravir plus Standard ART in Early HIV Infection </a:t>
            </a:r>
            <a:br>
              <a:rPr lang="en-US" sz="2400" b="0" dirty="0"/>
            </a:br>
            <a:r>
              <a:rPr lang="en-US" sz="3100" dirty="0"/>
              <a:t>UW PIC 330 Trial</a:t>
            </a:r>
            <a:endParaRPr lang="en-US" sz="3100" dirty="0">
              <a:solidFill>
                <a:schemeClr val="tx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EF2E42-790F-9449-8728-7C807CCEA9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0357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255652" y="2878330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255652" y="3471439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Raltegravir plus Standard ART in Early HIV Infection 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UW 330 PIC: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Collier AC, et al. </a:t>
            </a:r>
            <a:r>
              <a:rPr lang="pt-BR" dirty="0" err="1"/>
              <a:t>Biores</a:t>
            </a:r>
            <a:r>
              <a:rPr lang="pt-BR" dirty="0"/>
              <a:t> Open Access. 2016;5:15-21. </a:t>
            </a:r>
            <a:endParaRPr lang="it-IT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28407" y="2133600"/>
            <a:ext cx="3086993" cy="1228339"/>
          </a:xfrm>
          <a:prstGeom prst="rect">
            <a:avLst/>
          </a:prstGeom>
          <a:solidFill>
            <a:srgbClr val="D5CBD9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Raltegravir Group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Raltegravir plus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2 NRTIs plus [NNRTI or PI]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5)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28407" y="3785621"/>
            <a:ext cx="3086993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Standard ART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2 NRTIs plus [NNRTI or PI]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5)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096454"/>
              </p:ext>
            </p:extLst>
          </p:nvPr>
        </p:nvGraphicFramePr>
        <p:xfrm>
          <a:off x="283810" y="1636189"/>
          <a:ext cx="4989756" cy="37740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8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UW 300 PIC 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840">
                <a:tc>
                  <a:txBody>
                    <a:bodyPr/>
                    <a:lstStyle/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 Pilot,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pen-label,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randomized, phase 3 trial evaluating impact of adding raltegravir to standard ART during early HIV.</a:t>
                      </a: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92)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≥18 years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-naïve </a:t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≥500 copies/mL &lt;14 days of study entry</a:t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Early HIV infection*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RAL 400 mg BID + 2 NRTIs + [NNRTI or PI QD]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- 2 NRTIs + [NNRTI or PI QD]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" y="5801380"/>
            <a:ext cx="9159243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457200" rtlCol="0">
            <a:spAutoFit/>
          </a:bodyPr>
          <a:lstStyle/>
          <a:p>
            <a:r>
              <a:rPr lang="en-US" sz="1400" dirty="0">
                <a:latin typeface="Arial"/>
              </a:rPr>
              <a:t>*Early HIV defined as current positive HIV EIA and western blot with either a negative HIV EIA in past 6 months or negative point-of care test or nonreactive less sensitive HIV EIA in past month</a:t>
            </a:r>
          </a:p>
        </p:txBody>
      </p:sp>
    </p:spTree>
    <p:extLst>
      <p:ext uri="{BB962C8B-B14F-4D97-AF65-F5344CB8AC3E}">
        <p14:creationId xmlns:p14="http://schemas.microsoft.com/office/powerpoint/2010/main" val="207747205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Raltegravir plus Standard ART in Early HIV Infection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UW 330 PIC: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First Phase Plasma HIV RNA Decay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Collier AC, et al. </a:t>
            </a:r>
            <a:r>
              <a:rPr lang="pt-BR" dirty="0" err="1"/>
              <a:t>Biores</a:t>
            </a:r>
            <a:r>
              <a:rPr lang="pt-BR" dirty="0"/>
              <a:t> Open Access. 2016;5:15-21.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188238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Raltegravir plus Standard ART in Early HIV Infection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UW 330 PIC: Conclusions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Collier AC, et al. </a:t>
            </a:r>
            <a:r>
              <a:rPr lang="pt-BR" dirty="0" err="1"/>
              <a:t>Biores</a:t>
            </a:r>
            <a:r>
              <a:rPr lang="pt-BR" dirty="0"/>
              <a:t> Open Access. 2016;5:15-21.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0" y="2410968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“Our results suggest homogeneity of responses in cell-associated RNA, HIV DNA, CD4(+) T-cells with replication-competent virus, and 2LTR circles with early HIV in both ART groups. The kinetics of 2LTR DNA did not reflect the kinetics of plasma HIV RNA decline following ART initiation.”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46948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58559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46712</TotalTime>
  <Words>328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Lucida Grande</vt:lpstr>
      <vt:lpstr>Times New Roman</vt:lpstr>
      <vt:lpstr>NCRC</vt:lpstr>
      <vt:lpstr>Raltegravir plus Standard ART in Early HIV Infection  UW PIC 330 Trial</vt:lpstr>
      <vt:lpstr>Raltegravir plus Standard ART in Early HIV Infection  UW 330 PIC: Study Design</vt:lpstr>
      <vt:lpstr>Raltegravir plus Standard ART in Early HIV Infection  UW 330 PIC: Results</vt:lpstr>
      <vt:lpstr>Raltegravir plus Standard ART in Early HIV Infection  UW 330 PIC: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2161</cp:revision>
  <cp:lastPrinted>2020-02-15T17:14:27Z</cp:lastPrinted>
  <dcterms:created xsi:type="dcterms:W3CDTF">2010-11-28T05:36:22Z</dcterms:created>
  <dcterms:modified xsi:type="dcterms:W3CDTF">2020-02-21T16:03:35Z</dcterms:modified>
</cp:coreProperties>
</file>