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1072" r:id="rId2"/>
    <p:sldId id="1073" r:id="rId3"/>
    <p:sldId id="1074" r:id="rId4"/>
    <p:sldId id="1075" r:id="rId5"/>
    <p:sldId id="1076" r:id="rId6"/>
    <p:sldId id="1191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9358"/>
    <a:srgbClr val="A76C56"/>
    <a:srgbClr val="956C96"/>
    <a:srgbClr val="54737F"/>
    <a:srgbClr val="DBE4E9"/>
    <a:srgbClr val="658020"/>
    <a:srgbClr val="9E844F"/>
    <a:srgbClr val="98655B"/>
    <a:srgbClr val="AD7468"/>
    <a:srgbClr val="BF9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3" autoAdjust="0"/>
    <p:restoredTop sz="94919" autoAdjust="0"/>
  </p:normalViewPr>
  <p:slideViewPr>
    <p:cSldViewPr snapToGrid="0" showGuides="1">
      <p:cViewPr varScale="1">
        <p:scale>
          <a:sx n="85" d="100"/>
          <a:sy n="85" d="100"/>
        </p:scale>
        <p:origin x="1421" y="36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68656587898663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ATV/r + RAL </c:v>
                </c:pt>
              </c:strCache>
            </c:strRef>
          </c:tx>
          <c:spPr>
            <a:solidFill>
              <a:schemeClr val="accent4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24 Weeks</c:v>
                </c:pt>
                <c:pt idx="1">
                  <c:v>48 Weeks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80.599999999999994</c:v>
                </c:pt>
                <c:pt idx="1">
                  <c:v>69.400000000000006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1C-154A-A3D3-4F055D927A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ATV/r + TDF-FTC</c:v>
                </c:pt>
              </c:strCache>
            </c:strRef>
          </c:tx>
          <c:spPr>
            <a:solidFill>
              <a:srgbClr val="54737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/>
              <c:numFmt formatCode="0" sourceLinked="0"/>
              <c:spPr>
                <a:noFill/>
              </c:spPr>
              <c:txPr>
                <a:bodyPr/>
                <a:lstStyle/>
                <a:p>
                  <a:pPr>
                    <a:defRPr sz="1600" b="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31C-154A-A3D3-4F055D927A26}"/>
                </c:ext>
              </c:extLst>
            </c:dLbl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24 Weeks</c:v>
                </c:pt>
                <c:pt idx="1">
                  <c:v>48 Weeks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94.6</c:v>
                </c:pt>
                <c:pt idx="1">
                  <c:v>86.5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1C-154A-A3D3-4F055D927A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06019016"/>
        <c:axId val="-2060870664"/>
      </c:barChart>
      <c:catAx>
        <c:axId val="-21060190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Study Week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06087066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6087066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>
                    <a:effectLst/>
                  </a:rPr>
                  <a:t>HIV RNA &lt; 40 copies/mL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9.0816078545737297E-3"/>
              <c:y val="0.157193416752084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0601901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2400712063769802"/>
          <c:y val="1.8543358318437099E-2"/>
          <c:w val="0.56364720034995597"/>
          <c:h val="8.1576179701191798E-2"/>
        </c:manualLayout>
      </c:layout>
      <c:overlay val="0"/>
      <c:spPr>
        <a:noFill/>
      </c:spPr>
      <c:txPr>
        <a:bodyPr/>
        <a:lstStyle/>
        <a:p>
          <a:pPr>
            <a:defRPr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704109787106287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ATV/r + RAL </c:v>
                </c:pt>
              </c:strCache>
            </c:strRef>
          </c:tx>
          <c:spPr>
            <a:solidFill>
              <a:schemeClr val="accent4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.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24 Weeks</c:v>
                </c:pt>
                <c:pt idx="1">
                  <c:v>48 Weeks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9.6999999999999993</c:v>
                </c:pt>
                <c:pt idx="1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CE-2A4B-B9E8-2BB1E4AF8D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ATV/r + TDF-FTC</c:v>
                </c:pt>
              </c:strCache>
            </c:strRef>
          </c:tx>
          <c:spPr>
            <a:solidFill>
              <a:srgbClr val="54737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/>
              <c:numFmt formatCode="0.0" sourceLinked="0"/>
              <c:spPr>
                <a:noFill/>
              </c:spPr>
              <c:txPr>
                <a:bodyPr/>
                <a:lstStyle/>
                <a:p>
                  <a:pPr>
                    <a:defRPr sz="1600" b="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9CE-2A4B-B9E8-2BB1E4AF8D93}"/>
                </c:ext>
              </c:extLst>
            </c:dLbl>
            <c:dLbl>
              <c:idx val="1"/>
              <c:layout/>
              <c:numFmt formatCode="0.0" sourceLinked="0"/>
              <c:spPr>
                <a:noFill/>
              </c:spPr>
              <c:txPr>
                <a:bodyPr/>
                <a:lstStyle/>
                <a:p>
                  <a:pPr>
                    <a:defRPr sz="1600" b="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9CE-2A4B-B9E8-2BB1E4AF8D93}"/>
                </c:ext>
              </c:extLst>
            </c:dLbl>
            <c:numFmt formatCode="0.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24 Weeks</c:v>
                </c:pt>
                <c:pt idx="1">
                  <c:v>48 Weeks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2.7</c:v>
                </c:pt>
                <c:pt idx="1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9CE-2A4B-B9E8-2BB1E4AF8D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19497976"/>
        <c:axId val="-2018697944"/>
      </c:barChart>
      <c:catAx>
        <c:axId val="-20194979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Study Week</a:t>
                </a:r>
              </a:p>
            </c:rich>
          </c:tx>
          <c:layout>
            <c:manualLayout>
              <c:xMode val="edge"/>
              <c:yMode val="edge"/>
              <c:x val="0.470940628949159"/>
              <c:y val="0.909600063360676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01869794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18697944"/>
        <c:scaling>
          <c:orientation val="minMax"/>
          <c:max val="15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>
                    <a:effectLst/>
                  </a:rPr>
                  <a:t>Virologic Rebound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9.0816078545737297E-3"/>
              <c:y val="0.174737324871735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019497976"/>
        <c:crosses val="autoZero"/>
        <c:crossBetween val="between"/>
        <c:majorUnit val="5"/>
        <c:minorUnit val="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2400712063769802"/>
          <c:y val="1.8543358318437099E-2"/>
          <c:w val="0.56364720034995597"/>
          <c:h val="8.1576179701191798E-2"/>
        </c:manualLayout>
      </c:layout>
      <c:overlay val="0"/>
      <c:spPr>
        <a:noFill/>
      </c:spPr>
      <c:txPr>
        <a:bodyPr/>
        <a:lstStyle/>
        <a:p>
          <a:pPr>
            <a:defRPr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en-US" sz="2400" b="0" dirty="0"/>
              <a:t>Switch to Atazanavir-RTV with Either Raltegravir or TDF-FTC</a:t>
            </a:r>
            <a:br>
              <a:rPr lang="en-US" sz="2400" b="0" dirty="0"/>
            </a:br>
            <a:r>
              <a:rPr lang="en-US" sz="3100" dirty="0"/>
              <a:t>HARNESS Trial</a:t>
            </a:r>
            <a:endParaRPr lang="en-US" sz="3100" dirty="0">
              <a:solidFill>
                <a:schemeClr val="tx2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8AF8CA0-E1EF-E041-9C65-ABAAA6905D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8968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114645" y="3080287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114645" y="3673396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Switch to Atazanavir-ritonavir with Either Raltegravir or TDF-FTC </a:t>
            </a:r>
            <a:b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HARNESS: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van </a:t>
            </a:r>
            <a:r>
              <a:rPr lang="en-US" dirty="0" err="1"/>
              <a:t>Lunzen</a:t>
            </a:r>
            <a:r>
              <a:rPr lang="en-US" dirty="0"/>
              <a:t> J, et al. </a:t>
            </a:r>
            <a:r>
              <a:rPr lang="it-IT" dirty="0" err="1"/>
              <a:t>J</a:t>
            </a:r>
            <a:r>
              <a:rPr lang="it-IT" dirty="0"/>
              <a:t> </a:t>
            </a:r>
            <a:r>
              <a:rPr lang="it-IT" dirty="0" err="1"/>
              <a:t>Acquir</a:t>
            </a:r>
            <a:r>
              <a:rPr lang="it-IT" dirty="0"/>
              <a:t> Immune </a:t>
            </a:r>
            <a:r>
              <a:rPr lang="it-IT" dirty="0" err="1"/>
              <a:t>Defic</a:t>
            </a:r>
            <a:r>
              <a:rPr lang="it-IT" dirty="0"/>
              <a:t> </a:t>
            </a:r>
            <a:r>
              <a:rPr lang="it-IT" dirty="0" err="1"/>
              <a:t>Syndr</a:t>
            </a:r>
            <a:r>
              <a:rPr lang="it-IT" dirty="0"/>
              <a:t>. 2016;71:538-43. </a:t>
            </a:r>
            <a:endParaRPr lang="it-IT" dirty="0">
              <a:latin typeface="Arial" pitchFamily="22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687400" y="2335557"/>
            <a:ext cx="3086993" cy="1228339"/>
          </a:xfrm>
          <a:prstGeom prst="rect">
            <a:avLst/>
          </a:prstGeom>
          <a:solidFill>
            <a:srgbClr val="D5CBD9"/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0"/>
              </a:spcBef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Atazanavir QD + Ritonavir QD + Raltegravir 400 mg BID </a:t>
            </a:r>
          </a:p>
          <a:p>
            <a:pPr algn="ctr">
              <a:lnSpc>
                <a:spcPts val="1800"/>
              </a:lnSpc>
              <a:spcBef>
                <a:spcPts val="0"/>
              </a:spcBef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72)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687400" y="3987578"/>
            <a:ext cx="3086993" cy="1228339"/>
          </a:xfrm>
          <a:prstGeom prst="rect">
            <a:avLst/>
          </a:prstGeom>
          <a:solidFill>
            <a:srgbClr val="DBE4E9"/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0"/>
              </a:spcBef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Atazanavir QD + Ritonavir QD + TDF-FTC QD </a:t>
            </a:r>
          </a:p>
          <a:p>
            <a:pPr algn="ctr">
              <a:lnSpc>
                <a:spcPts val="1800"/>
              </a:lnSpc>
              <a:spcBef>
                <a:spcPts val="0"/>
              </a:spcBef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37)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595991"/>
              </p:ext>
            </p:extLst>
          </p:nvPr>
        </p:nvGraphicFramePr>
        <p:xfrm>
          <a:off x="304801" y="1559989"/>
          <a:ext cx="4724400" cy="4434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72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HARNESS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5240">
                <a:tc>
                  <a:txBody>
                    <a:bodyPr/>
                    <a:lstStyle/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O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pen label,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prospective, randomized, parallel group trial evaluating switching from stable ARV regimen (2 NRTIs + 3</a:t>
                      </a:r>
                      <a:r>
                        <a:rPr lang="en-US" sz="1600" baseline="300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rd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agent, excluding atazanavir) to ritonavir-boosted atazanavir with either raltegravir 400 mg BID or TDF-FTC. </a:t>
                      </a:r>
                    </a:p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109)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≥18 years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&lt;50 copies/mL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for ≥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months</a:t>
                      </a:r>
                      <a:b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ingle HIV RNA &lt;40 copies/mL in past 30 days </a:t>
                      </a:r>
                      <a:b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history of virologic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failure or resistance </a:t>
                      </a:r>
                      <a:endParaRPr lang="en-US" sz="1600" b="0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Atazanavir + RTV QD + Raltegravir 400 mg BID 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Atazanavir + RTV QD + TDF-FTC QD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Oval 10"/>
          <p:cNvSpPr>
            <a:spLocks noChangeAspect="1"/>
          </p:cNvSpPr>
          <p:nvPr/>
        </p:nvSpPr>
        <p:spPr>
          <a:xfrm>
            <a:off x="5148382" y="3843301"/>
            <a:ext cx="274320" cy="2743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ts val="1200"/>
              </a:lnSpc>
            </a:pPr>
            <a:r>
              <a:rPr lang="en-US" sz="1200" b="1" dirty="0">
                <a:latin typeface="Arial"/>
                <a:cs typeface="Arial"/>
              </a:rPr>
              <a:t>1x</a:t>
            </a: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5148382" y="3349161"/>
            <a:ext cx="274319" cy="2743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ts val="1200"/>
              </a:lnSpc>
            </a:pPr>
            <a:r>
              <a:rPr lang="en-US" sz="1200" b="1" dirty="0">
                <a:latin typeface="Arial"/>
                <a:cs typeface="Arial"/>
              </a:rPr>
              <a:t>2x</a:t>
            </a:r>
          </a:p>
        </p:txBody>
      </p:sp>
    </p:spTree>
    <p:extLst>
      <p:ext uri="{BB962C8B-B14F-4D97-AF65-F5344CB8AC3E}">
        <p14:creationId xmlns:p14="http://schemas.microsoft.com/office/powerpoint/2010/main" val="150121247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Switch to Atazanavir-ritonavir with Raltegravir or TDF-FTC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HARNESS: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24 and 48: Virologic Response (Intent-to-Treat Analysis)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van </a:t>
            </a:r>
            <a:r>
              <a:rPr lang="en-US" dirty="0" err="1"/>
              <a:t>Lunzen</a:t>
            </a:r>
            <a:r>
              <a:rPr lang="en-US" dirty="0"/>
              <a:t> J, et al. </a:t>
            </a:r>
            <a:r>
              <a:rPr lang="it-IT" dirty="0" err="1"/>
              <a:t>J</a:t>
            </a:r>
            <a:r>
              <a:rPr lang="it-IT" dirty="0"/>
              <a:t> </a:t>
            </a:r>
            <a:r>
              <a:rPr lang="it-IT" dirty="0" err="1"/>
              <a:t>Acquir</a:t>
            </a:r>
            <a:r>
              <a:rPr lang="it-IT" dirty="0"/>
              <a:t> Immune </a:t>
            </a:r>
            <a:r>
              <a:rPr lang="it-IT" dirty="0" err="1"/>
              <a:t>Defic</a:t>
            </a:r>
            <a:r>
              <a:rPr lang="it-IT" dirty="0"/>
              <a:t> </a:t>
            </a:r>
            <a:r>
              <a:rPr lang="it-IT" dirty="0" err="1"/>
              <a:t>Syndr</a:t>
            </a:r>
            <a:r>
              <a:rPr lang="it-IT" dirty="0"/>
              <a:t>. 2016;71:538-43. 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5935701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21336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58/72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290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35/37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912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50/72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9342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32/37</a:t>
            </a:r>
          </a:p>
        </p:txBody>
      </p:sp>
    </p:spTree>
    <p:extLst>
      <p:ext uri="{BB962C8B-B14F-4D97-AF65-F5344CB8AC3E}">
        <p14:creationId xmlns:p14="http://schemas.microsoft.com/office/powerpoint/2010/main" val="389408946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Switch to Atazanavir-ritonavir with Raltegravir or TDF-FTC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HARNESS: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24 and 48: Virologic Rebound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van </a:t>
            </a:r>
            <a:r>
              <a:rPr lang="en-US" dirty="0" err="1"/>
              <a:t>Lunzen</a:t>
            </a:r>
            <a:r>
              <a:rPr lang="en-US" dirty="0"/>
              <a:t> J, et al. </a:t>
            </a:r>
            <a:r>
              <a:rPr lang="it-IT" dirty="0" err="1"/>
              <a:t>J</a:t>
            </a:r>
            <a:r>
              <a:rPr lang="it-IT" dirty="0"/>
              <a:t> </a:t>
            </a:r>
            <a:r>
              <a:rPr lang="it-IT" dirty="0" err="1"/>
              <a:t>Acquir</a:t>
            </a:r>
            <a:r>
              <a:rPr lang="it-IT" dirty="0"/>
              <a:t> Immune </a:t>
            </a:r>
            <a:r>
              <a:rPr lang="it-IT" dirty="0" err="1"/>
              <a:t>Defic</a:t>
            </a:r>
            <a:r>
              <a:rPr lang="it-IT" dirty="0"/>
              <a:t> </a:t>
            </a:r>
            <a:r>
              <a:rPr lang="it-IT" dirty="0" err="1"/>
              <a:t>Syndr</a:t>
            </a:r>
            <a:r>
              <a:rPr lang="it-IT" dirty="0"/>
              <a:t>. 2016;71:538-43. 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3025704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2133600" y="5029181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7/72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29000" y="5029181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1/37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15000" y="5029181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9/72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934200" y="5029181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1/37</a:t>
            </a:r>
          </a:p>
        </p:txBody>
      </p:sp>
    </p:spTree>
    <p:extLst>
      <p:ext uri="{BB962C8B-B14F-4D97-AF65-F5344CB8AC3E}">
        <p14:creationId xmlns:p14="http://schemas.microsoft.com/office/powerpoint/2010/main" val="153848768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Switch to Atazanavir-ritonavir with Raltegravir or TDF-FTC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HARNESS: Conclusions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van </a:t>
            </a:r>
            <a:r>
              <a:rPr lang="en-US" dirty="0" err="1"/>
              <a:t>Lunzen</a:t>
            </a:r>
            <a:r>
              <a:rPr lang="en-US" dirty="0"/>
              <a:t> J, et al. </a:t>
            </a:r>
            <a:r>
              <a:rPr lang="it-IT" dirty="0" err="1"/>
              <a:t>J</a:t>
            </a:r>
            <a:r>
              <a:rPr lang="it-IT" dirty="0"/>
              <a:t> </a:t>
            </a:r>
            <a:r>
              <a:rPr lang="it-IT" dirty="0" err="1"/>
              <a:t>Acquir</a:t>
            </a:r>
            <a:r>
              <a:rPr lang="it-IT" dirty="0"/>
              <a:t> Immune </a:t>
            </a:r>
            <a:r>
              <a:rPr lang="it-IT" dirty="0" err="1"/>
              <a:t>Defic</a:t>
            </a:r>
            <a:r>
              <a:rPr lang="it-IT" dirty="0"/>
              <a:t> </a:t>
            </a:r>
            <a:r>
              <a:rPr lang="it-IT" dirty="0" err="1"/>
              <a:t>Syndr</a:t>
            </a:r>
            <a:r>
              <a:rPr lang="it-IT" dirty="0"/>
              <a:t>. 2016;71:538-43. 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0" y="26395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“In conclusion, switching to ATV/r + RAL resulted in a higher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virological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rebound rate than switching to ATV/r plus tenofovir disoproxil fumarate/emtricitabine.”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49813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38119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46711</TotalTime>
  <Words>332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Geneva</vt:lpstr>
      <vt:lpstr>Lucida Grande</vt:lpstr>
      <vt:lpstr>Times New Roman</vt:lpstr>
      <vt:lpstr>NCRC</vt:lpstr>
      <vt:lpstr>Switch to Atazanavir-RTV with Either Raltegravir or TDF-FTC HARNESS Trial</vt:lpstr>
      <vt:lpstr>Switch to Atazanavir-ritonavir with Either Raltegravir or TDF-FTC  HARNESS: Study Design</vt:lpstr>
      <vt:lpstr>Switch to Atazanavir-ritonavir with Raltegravir or TDF-FTC HARNESS: Results</vt:lpstr>
      <vt:lpstr>Switch to Atazanavir-ritonavir with Raltegravir or TDF-FTC HARNESS: Results</vt:lpstr>
      <vt:lpstr>Switch to Atazanavir-ritonavir with Raltegravir or TDF-FTC HARNESS: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2160</cp:revision>
  <cp:lastPrinted>2020-02-15T17:14:27Z</cp:lastPrinted>
  <dcterms:created xsi:type="dcterms:W3CDTF">2010-11-28T05:36:22Z</dcterms:created>
  <dcterms:modified xsi:type="dcterms:W3CDTF">2020-02-21T16:02:31Z</dcterms:modified>
</cp:coreProperties>
</file>