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067" r:id="rId2"/>
    <p:sldId id="1066" r:id="rId3"/>
    <p:sldId id="1068" r:id="rId4"/>
    <p:sldId id="1069" r:id="rId5"/>
    <p:sldId id="1071" r:id="rId6"/>
    <p:sldId id="1070" r:id="rId7"/>
    <p:sldId id="1193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Immediate Switch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E1-6D4B-A024-119E4F1C28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Delayed Switch 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 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85</c:v>
                </c:pt>
                <c:pt idx="1">
                  <c:v>88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E1-6D4B-A024-119E4F1C28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17734424"/>
        <c:axId val="-2017746296"/>
      </c:barChart>
      <c:catAx>
        <c:axId val="-2017734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</a:t>
                </a:r>
              </a:p>
            </c:rich>
          </c:tx>
          <c:layout>
            <c:manualLayout>
              <c:xMode val="edge"/>
              <c:yMode val="edge"/>
              <c:x val="0.470940628949159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177462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77462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0816078545737297E-3"/>
              <c:y val="0.15719341675208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177344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00712063769802"/>
          <c:y val="1.8543358318437099E-2"/>
          <c:w val="0.56364720034995597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3919760334559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ALT elevation (≥ Grade 2)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23-BA4E-B0EC-2A4CB5DB68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Enfuvirtide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ALT elevation (≥ Grade 2)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23-BA4E-B0EC-2A4CB5DB68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2020983768"/>
        <c:axId val="-2021048344"/>
      </c:barChart>
      <c:catAx>
        <c:axId val="-2020983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21048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1048344"/>
        <c:scaling>
          <c:orientation val="minMax"/>
          <c:max val="1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9884076990376202E-2"/>
              <c:y val="0.31216460514234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20983768"/>
        <c:crosses val="autoZero"/>
        <c:crossBetween val="between"/>
        <c:majorUnit val="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00712063769802"/>
          <c:y val="1.8543358318437099E-2"/>
          <c:w val="0.56364720034995597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200" b="0" dirty="0"/>
              <a:t>Switch from Enfuvirtide to Raltegravir with Multidrug-Resistant HIV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3100" dirty="0"/>
              <a:t>EASIER ANRS 138 Trial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271AEA-79A9-C349-B583-6325C99FD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9752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24450" y="3241231"/>
            <a:ext cx="377255" cy="5992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20959" y="3688924"/>
            <a:ext cx="377255" cy="5992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Enfuvirtide to Raltegravir in Multidrug-Resistant HIV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EASIER ANRS 138: 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Gallien</a:t>
            </a:r>
            <a:r>
              <a:rPr lang="en-US" dirty="0"/>
              <a:t> S,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2011;66:2099-106.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05171" y="2200661"/>
            <a:ext cx="3086993" cy="14569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Immediate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Switch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Raltegravir 400 mg BID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+ Background Regimen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84)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05171" y="3987578"/>
            <a:ext cx="3086993" cy="145693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Delayed Switch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Enfuvirtide x 24 weeks, then Raltegravir 400 mg BID +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Background Regimen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84)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86063"/>
              </p:ext>
            </p:extLst>
          </p:nvPr>
        </p:nvGraphicFramePr>
        <p:xfrm>
          <a:off x="304800" y="1544463"/>
          <a:ext cx="4876800" cy="455153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EASIER ANRS 138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9366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pen label,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randomized trial evaluating switching from enfuvirtide-based therapy to raltegravir-based therapy, in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virologically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suppressed patients with multidrug resistant HIV-1 infection.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170)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&lt;400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&gt;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months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History of triple class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failure (PI, NRTI, NNRTI)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Integrase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inhibitor naïve 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Raltegravir 400 mg BID + background regimen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 + background regimen x 24 weeks,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then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switch enfuvirtide to raltegravir 400 mg BID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90262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Enfuvirtide to Raltegravir in Multidrug-Resistant HIV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EASIER ANRS 138: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 (Intent-to-Treat Analysis, censoring missing data)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Gallien</a:t>
            </a:r>
            <a:r>
              <a:rPr lang="en-US" dirty="0"/>
              <a:t> S,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2011;66:2099-106.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03818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75/85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71/84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0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75/84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11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74/84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43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76/83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76/83</a:t>
            </a:r>
          </a:p>
        </p:txBody>
      </p:sp>
    </p:spTree>
    <p:extLst>
      <p:ext uri="{BB962C8B-B14F-4D97-AF65-F5344CB8AC3E}">
        <p14:creationId xmlns:p14="http://schemas.microsoft.com/office/powerpoint/2010/main" val="11764527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Enfuvirtide to Raltegravir in Multidrug-Resistant HIV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EASIER ANRS 138: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Gallien</a:t>
            </a:r>
            <a:r>
              <a:rPr lang="en-US" dirty="0"/>
              <a:t> S,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2011;66:2099-106.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“In well-suppressed patients with multidrug-resistant HIV infection, a switch from enfuvirtide to raltegravir is generally well tolerated and has sustained antiviral efficacy when combined with a potent background regimen.”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39306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Enfuvirtide to Raltegravir in Multidrug-Resistant HIV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EASIER ANRS 138: Incidence of ALT Elevations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24: ALT Elevation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de Castro N, et al. AIDS Res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2016;13:17.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985262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38862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6/84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0" y="49530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2/85</a:t>
            </a:r>
          </a:p>
        </p:txBody>
      </p:sp>
    </p:spTree>
    <p:extLst>
      <p:ext uri="{BB962C8B-B14F-4D97-AF65-F5344CB8AC3E}">
        <p14:creationId xmlns:p14="http://schemas.microsoft.com/office/powerpoint/2010/main" val="254960043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from Enfuvirtide to Raltegravir in Multidrug-Resistant HIV</a:t>
            </a:r>
            <a: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ea typeface="ＭＳ Ｐゴシック" pitchFamily="22" charset="-128"/>
                <a:cs typeface="ＭＳ Ｐゴシック" pitchFamily="22" charset="-128"/>
              </a:rPr>
              <a:t>EASIER ANRS 138: Risk Factors for ALT Elevation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de Castro N, et al. AIDS Res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2016;13:17.</a:t>
            </a: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/>
          </p:nvPr>
        </p:nvGraphicFramePr>
        <p:xfrm>
          <a:off x="457200" y="1626084"/>
          <a:ext cx="8229600" cy="355551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519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Multivariate Analysis of Baseline Risk</a:t>
                      </a:r>
                      <a:r>
                        <a:rPr lang="en-US" sz="1800" baseline="0" dirty="0">
                          <a:solidFill>
                            <a:srgbClr val="FFFFFF"/>
                          </a:solidFill>
                        </a:rPr>
                        <a:t> Factors for ALT Elevation (≥ Grade 2) 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262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361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RISK FACTORS 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Odds Ratio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 value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0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Use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of boosted </a:t>
                      </a:r>
                      <a:r>
                        <a:rPr lang="en-US" sz="1800" kern="1200" spc="-3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tipranavir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3.66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0.022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0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ALT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800" kern="1200" spc="-3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elevation (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≥ Grade 1)</a:t>
                      </a:r>
                      <a:endParaRPr lang="en-US" sz="1800" kern="1200" spc="-3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10.3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&lt; 0.001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0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Alcohol use (&gt; 2 times/week)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0.39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0.281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40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Liver disease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en-US" sz="1800" kern="1200" spc="-3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steatosis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/cirrhosis)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0.89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0.899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27759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46709</TotalTime>
  <Words>426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Switch from Enfuvirtide to Raltegravir with Multidrug-Resistant HIV  EASIER ANRS 138 Trial</vt:lpstr>
      <vt:lpstr>Switch from Enfuvirtide to Raltegravir in Multidrug-Resistant HIV EASIER ANRS 138: Study Design</vt:lpstr>
      <vt:lpstr>Switch from Enfuvirtide to Raltegravir in Multidrug-Resistant HIV EASIER ANRS 138: Results</vt:lpstr>
      <vt:lpstr>Switch from Enfuvirtide to Raltegravir in Multidrug-Resistant HIV EASIER ANRS 138: Conclusions</vt:lpstr>
      <vt:lpstr>Switch from Enfuvirtide to Raltegravir in Multidrug-Resistant HIV EASIER ANRS 138: Incidence of ALT Elevations</vt:lpstr>
      <vt:lpstr>Switch from Enfuvirtide to Raltegravir in Multidrug-Resistant HIV EASIER ANRS 138: Risk Factors for ALT Elevation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2157</cp:revision>
  <cp:lastPrinted>2020-02-15T17:14:27Z</cp:lastPrinted>
  <dcterms:created xsi:type="dcterms:W3CDTF">2010-11-28T05:36:22Z</dcterms:created>
  <dcterms:modified xsi:type="dcterms:W3CDTF">2020-02-21T16:00:27Z</dcterms:modified>
</cp:coreProperties>
</file>