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1062" r:id="rId2"/>
    <p:sldId id="1063" r:id="rId3"/>
    <p:sldId id="1064" r:id="rId4"/>
    <p:sldId id="1065" r:id="rId5"/>
    <p:sldId id="1194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72165369522593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Post-switch to Raltegravir</c:v>
                </c:pt>
              </c:strCache>
            </c:strRef>
          </c:tx>
          <c:spPr>
            <a:solidFill>
              <a:schemeClr val="accent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8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0%</c:formatCode>
                <c:ptCount val="1"/>
              </c:numCache>
            </c:numRef>
          </c:cat>
          <c:val>
            <c:numRef>
              <c:f>Sheet1!$B$2</c:f>
              <c:numCache>
                <c:formatCode>0.0</c:formatCode>
                <c:ptCount val="1"/>
                <c:pt idx="0">
                  <c:v>94.2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B7-B44C-995F-69A5FFF617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5"/>
        <c:axId val="-2057775944"/>
        <c:axId val="-2057760232"/>
      </c:barChart>
      <c:catAx>
        <c:axId val="-2057775944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-2057760232"/>
        <c:crossesAt val="0"/>
        <c:auto val="0"/>
        <c:lblAlgn val="ctr"/>
        <c:lblOffset val="1"/>
        <c:tickLblSkip val="1"/>
        <c:tickMarkSkip val="1"/>
        <c:noMultiLvlLbl val="0"/>
      </c:catAx>
      <c:valAx>
        <c:axId val="-205776023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Virologic Suppression (%)</a:t>
                </a:r>
              </a:p>
            </c:rich>
          </c:tx>
          <c:layout>
            <c:manualLayout>
              <c:xMode val="edge"/>
              <c:yMode val="edge"/>
              <c:x val="2.9087683484008901E-3"/>
              <c:y val="0.13964950863243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05777594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9067378730436504"/>
          <c:y val="3.3163302314110597E-2"/>
          <c:w val="0.38945319335083101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6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>
              <a:lnSpc>
                <a:spcPts val="4000"/>
              </a:lnSpc>
            </a:pPr>
            <a:r>
              <a:rPr lang="en-US" sz="2800" b="0" dirty="0"/>
              <a:t>Switch from Enfuvirtide to Raltegravir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CHEER Trial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8DEFC7C-8E30-154B-AFA7-D7B379E26C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6331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latin typeface="Arial" pitchFamily="22" charset="0"/>
              </a:rPr>
              <a:t>Switch from Enfuvirtide to Raltegravir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CHEER: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Towner W,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2009;51:367-73.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708390" y="3002872"/>
            <a:ext cx="3086993" cy="1228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400"/>
              </a:lnSpc>
              <a:spcBef>
                <a:spcPts val="600"/>
              </a:spcBef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Raltegravir 400 mg BID + background ART  </a:t>
            </a:r>
          </a:p>
          <a:p>
            <a:pPr algn="ctr">
              <a:lnSpc>
                <a:spcPts val="2400"/>
              </a:lnSpc>
              <a:spcBef>
                <a:spcPts val="60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52)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59985"/>
              </p:ext>
            </p:extLst>
          </p:nvPr>
        </p:nvGraphicFramePr>
        <p:xfrm>
          <a:off x="304801" y="1600200"/>
          <a:ext cx="4724400" cy="40788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CHEER 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640">
                <a:tc>
                  <a:txBody>
                    <a:bodyPr/>
                    <a:lstStyle/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Prospective, nonrandomized,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open-label, historical control study evaluating switch from enfuvirtide to raltegravir in </a:t>
                      </a:r>
                      <a:r>
                        <a:rPr lang="en-US" sz="1600" u="none" baseline="0" dirty="0" err="1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virologically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suppressed adults with HIV. </a:t>
                      </a: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=52)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&lt;50 copies/mL (by PCR)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or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&lt;75 copies/mL (by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bDNA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) for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≥6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months </a:t>
                      </a:r>
                      <a:b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prior treatment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with integrase inhibitors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</a:t>
                      </a:r>
                      <a:b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Raltegravir + background antiretroviral regimen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(patients served as own controls) 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029200" y="3621611"/>
            <a:ext cx="679190" cy="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13911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latin typeface="Arial" pitchFamily="22" charset="0"/>
              </a:rPr>
              <a:t>Switch from Enfuvirtide to Raltegravir</a:t>
            </a:r>
            <a:r>
              <a:rPr lang="en-US" sz="28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8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CHEER: Results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24</a:t>
            </a:r>
            <a:r>
              <a:rPr lang="en-US" sz="20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Virologic Response (Non-completer=Failure,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ITT </a:t>
            </a:r>
            <a:r>
              <a:rPr lang="en-US" sz="20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Analysis)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Towner W,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2009;51:367-73.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4562856" y="5079981"/>
            <a:ext cx="847344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49/52</a:t>
            </a:r>
          </a:p>
        </p:txBody>
      </p:sp>
    </p:spTree>
    <p:extLst>
      <p:ext uri="{BB962C8B-B14F-4D97-AF65-F5344CB8AC3E}">
        <p14:creationId xmlns:p14="http://schemas.microsoft.com/office/powerpoint/2010/main" val="28593312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  <a:latin typeface="Arial" pitchFamily="22" charset="0"/>
              </a:rPr>
              <a:t>Switch from Enfuvirtide to Raltegravir</a:t>
            </a:r>
            <a:r>
              <a:rPr lang="en-US" sz="20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0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CHEER: Conclusions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Towner W,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2009;51:367-73.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0" y="26670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“In treatment-experienced patients on a stable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virologically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suppressive enfuvirtide-containing regimen, raltegravir can safely be substituted for enfuvirtide.”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13286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68960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46707</TotalTime>
  <Words>225</Words>
  <Application>Microsoft Office PowerPoint</Application>
  <PresentationFormat>On-screen Show (4:3)</PresentationFormat>
  <Paragraphs>17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Geneva</vt:lpstr>
      <vt:lpstr>Lucida Grande</vt:lpstr>
      <vt:lpstr>Times New Roman</vt:lpstr>
      <vt:lpstr>NCRC</vt:lpstr>
      <vt:lpstr>Switch from Enfuvirtide to Raltegravir CHEER Trial</vt:lpstr>
      <vt:lpstr>Switch from Enfuvirtide to Raltegravir CHEER: Study Design</vt:lpstr>
      <vt:lpstr>Switch from Enfuvirtide to Raltegravir CHEER: Results </vt:lpstr>
      <vt:lpstr>Switch from Enfuvirtide to Raltegravir CHEER: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2156</cp:revision>
  <cp:lastPrinted>2020-02-15T17:14:27Z</cp:lastPrinted>
  <dcterms:created xsi:type="dcterms:W3CDTF">2010-11-28T05:36:22Z</dcterms:created>
  <dcterms:modified xsi:type="dcterms:W3CDTF">2020-02-21T15:59:00Z</dcterms:modified>
</cp:coreProperties>
</file>