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916" r:id="rId2"/>
    <p:sldId id="1058" r:id="rId3"/>
    <p:sldId id="1061" r:id="rId4"/>
    <p:sldId id="1060" r:id="rId5"/>
    <p:sldId id="979" r:id="rId6"/>
    <p:sldId id="1195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72165369522593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Free of Treatment Failure</c:v>
                </c:pt>
                <c:pt idx="1">
                  <c:v>Free of Virologic Failure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89.2</c:v>
                </c:pt>
                <c:pt idx="1">
                  <c:v>96.9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57-C341-B670-A384F1B1F8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Ritonavir-boosted PI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Free of Treatment Failure</c:v>
                </c:pt>
                <c:pt idx="1">
                  <c:v>Free of Virologic Failure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86.6</c:v>
                </c:pt>
                <c:pt idx="1">
                  <c:v>95.1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57-C341-B670-A384F1B1F8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72901864"/>
        <c:axId val="-2072908888"/>
      </c:barChart>
      <c:catAx>
        <c:axId val="-2072901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-2072908888"/>
        <c:crossesAt val="0"/>
        <c:auto val="0"/>
        <c:lblAlgn val="ctr"/>
        <c:lblOffset val="1"/>
        <c:tickLblSkip val="1"/>
        <c:tickMarkSkip val="1"/>
        <c:noMultiLvlLbl val="0"/>
      </c:catAx>
      <c:valAx>
        <c:axId val="-207290888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Patients (%)</a:t>
                </a:r>
              </a:p>
            </c:rich>
          </c:tx>
          <c:layout>
            <c:manualLayout>
              <c:xMode val="edge"/>
              <c:yMode val="edge"/>
              <c:x val="1.06248177311169E-2"/>
              <c:y val="0.321874491624446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07290186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7771082434140202"/>
          <c:y val="2.0584613624675299E-2"/>
          <c:w val="0.594700106931078"/>
          <c:h val="9.3954116266556795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9.1658160785457396E-2"/>
          <c:w val="0.84453618644891604"/>
          <c:h val="0.7845192961990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Triglycerides</c:v>
                </c:pt>
                <c:pt idx="2">
                  <c:v>LDL Cholesterol</c:v>
                </c:pt>
                <c:pt idx="3">
                  <c:v>HDL Cholesterol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-11.18</c:v>
                </c:pt>
                <c:pt idx="1">
                  <c:v>-22.09</c:v>
                </c:pt>
                <c:pt idx="2">
                  <c:v>-6.49</c:v>
                </c:pt>
                <c:pt idx="3">
                  <c:v>-3.17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2-8C41-B65C-94E33E4590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Ritonavir-boosted PI 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Triglycerides</c:v>
                </c:pt>
                <c:pt idx="2">
                  <c:v>LDL Cholesterol</c:v>
                </c:pt>
                <c:pt idx="3">
                  <c:v>HDL Cholesterol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1.82</c:v>
                </c:pt>
                <c:pt idx="1">
                  <c:v>4.72</c:v>
                </c:pt>
                <c:pt idx="2">
                  <c:v>2.96</c:v>
                </c:pt>
                <c:pt idx="3">
                  <c:v>5.84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F2-8C41-B65C-94E33E4590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57604088"/>
        <c:axId val="-2057610984"/>
      </c:barChart>
      <c:catAx>
        <c:axId val="-2057604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-2057610984"/>
        <c:crossesAt val="0"/>
        <c:auto val="1"/>
        <c:lblAlgn val="ctr"/>
        <c:lblOffset val="1"/>
        <c:tickLblSkip val="1"/>
        <c:tickMarkSkip val="1"/>
        <c:noMultiLvlLbl val="0"/>
      </c:catAx>
      <c:valAx>
        <c:axId val="-2057610984"/>
        <c:scaling>
          <c:orientation val="minMax"/>
          <c:max val="20"/>
          <c:min val="-4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Mean Change from Baseline (%)</a:t>
                </a:r>
              </a:p>
            </c:rich>
          </c:tx>
          <c:layout>
            <c:manualLayout>
              <c:xMode val="edge"/>
              <c:yMode val="edge"/>
              <c:x val="1.08024691358025E-2"/>
              <c:y val="0.12210549339227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-2057604088"/>
        <c:crosses val="autoZero"/>
        <c:crossBetween val="between"/>
        <c:majorUnit val="10"/>
        <c:min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5409011373578301"/>
          <c:y val="0"/>
          <c:w val="0.51774557694177104"/>
          <c:h val="7.3121172353455804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83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>
              <a:lnSpc>
                <a:spcPts val="4000"/>
              </a:lnSpc>
            </a:pPr>
            <a:r>
              <a:rPr lang="en-US" sz="2800" b="0" dirty="0"/>
              <a:t>Switch from Protease Inhibitor to Raltegravir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SPIRAL Trial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26E556-67F7-4740-8172-2BAE705588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7822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104150" y="3080287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104150" y="3673396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latin typeface="Arial" pitchFamily="22" charset="0"/>
              </a:rPr>
              <a:t>Switch from Protease Inhibitor to Raltegravir</a:t>
            </a:r>
            <a:r>
              <a:rPr lang="en-US" sz="2400" dirty="0">
                <a:solidFill>
                  <a:srgbClr val="E3D8E8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3D8E8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SPIRAL Trial: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Martinez E, et al. AIDS. 2010;24:1697-1707</a:t>
            </a:r>
            <a:r>
              <a:rPr lang="fr-FR" dirty="0"/>
              <a:t>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676905" y="2335557"/>
            <a:ext cx="3086993" cy="1228339"/>
          </a:xfrm>
          <a:prstGeom prst="rect">
            <a:avLst/>
          </a:prstGeom>
          <a:solidFill>
            <a:srgbClr val="D5CBD9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Switch Arm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Raltegravir 400 mg BID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139)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676905" y="3987578"/>
            <a:ext cx="3086993" cy="1228339"/>
          </a:xfrm>
          <a:prstGeom prst="rect">
            <a:avLst/>
          </a:prstGeom>
          <a:solidFill>
            <a:srgbClr val="DBE4E9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Continuation Arm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Ritonavir-boosted PI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134)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190039"/>
              </p:ext>
            </p:extLst>
          </p:nvPr>
        </p:nvGraphicFramePr>
        <p:xfrm>
          <a:off x="304801" y="1812105"/>
          <a:ext cx="4724400" cy="3926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SPIRAL 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0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Randomized, open-label trial evaluating switch from a ritonavir-boosted protease inhibitor to </a:t>
                      </a:r>
                      <a:r>
                        <a:rPr lang="en-US" sz="1600" u="none" baseline="0" dirty="0" err="1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raltegravir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in persons with HIV.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273)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Age ≥18 years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&lt;50 copies/mL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≥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6 months</a:t>
                      </a:r>
                      <a:b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prior raltegravir treatment 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*</a:t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Raltegravir 400 mg BID + background therapy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Ritonavir-boosted protease inhibitor +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background therapy 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6096000"/>
            <a:ext cx="769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/>
              </a:rPr>
              <a:t>*Background therapy in both groups included at least 2 additional ARVs</a:t>
            </a:r>
          </a:p>
        </p:txBody>
      </p:sp>
    </p:spTree>
    <p:extLst>
      <p:ext uri="{BB962C8B-B14F-4D97-AF65-F5344CB8AC3E}">
        <p14:creationId xmlns:p14="http://schemas.microsoft.com/office/powerpoint/2010/main" val="314159925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latin typeface="Arial" pitchFamily="22" charset="0"/>
              </a:rPr>
              <a:t>Switch from Protease Inhibitor to Raltegravir</a:t>
            </a:r>
            <a:r>
              <a:rPr lang="en-US" sz="2400" dirty="0">
                <a:solidFill>
                  <a:srgbClr val="E3D8E8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3D8E8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SPIRAL Trial: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Free of Treatmen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t Failure and Virologic Failure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Martinez E, et al. AIDS. 2010;24:1697-1707</a:t>
            </a:r>
            <a:r>
              <a:rPr lang="fr-FR" dirty="0"/>
              <a:t>.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136587"/>
              </p:ext>
            </p:extLst>
          </p:nvPr>
        </p:nvGraphicFramePr>
        <p:xfrm>
          <a:off x="457200" y="1828801"/>
          <a:ext cx="8229600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3308085" y="4829360"/>
            <a:ext cx="847344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116/134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34071" y="4829360"/>
            <a:ext cx="847344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124/139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01380"/>
            <a:ext cx="914400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400" dirty="0">
                <a:latin typeface="Arial"/>
              </a:rPr>
              <a:t>*Treatment failure: virologic failure, withdrawal of consent, discontinuation, loss to follow-up, </a:t>
            </a:r>
            <a:br>
              <a:rPr lang="en-US" sz="1400" dirty="0">
                <a:latin typeface="Arial"/>
              </a:rPr>
            </a:br>
            <a:r>
              <a:rPr lang="en-US" sz="1400" dirty="0">
                <a:latin typeface="Arial"/>
              </a:rPr>
              <a:t>  progression to AIDS, or death.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05525" y="4829360"/>
            <a:ext cx="847344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116/122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35882" y="4829360"/>
            <a:ext cx="847344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124/128</a:t>
            </a:r>
          </a:p>
        </p:txBody>
      </p:sp>
    </p:spTree>
    <p:extLst>
      <p:ext uri="{BB962C8B-B14F-4D97-AF65-F5344CB8AC3E}">
        <p14:creationId xmlns:p14="http://schemas.microsoft.com/office/powerpoint/2010/main" val="166432960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latin typeface="Arial" pitchFamily="22" charset="0"/>
              </a:rPr>
              <a:t>Switch from Protease Inhibitor to Raltegravir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SPIRAL: Result</a:t>
            </a:r>
            <a:endParaRPr lang="en-US" sz="2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Week </a:t>
            </a:r>
            <a:r>
              <a:rPr lang="en-US" dirty="0"/>
              <a:t>48</a:t>
            </a:r>
            <a:r>
              <a:rPr lang="en-US" sz="2000" dirty="0"/>
              <a:t>: Analysis of Lipids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Martinez E, et al. AIDS. 2010;24:1697-1707</a:t>
            </a:r>
            <a:r>
              <a:rPr lang="fr-FR" dirty="0"/>
              <a:t>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779164"/>
              </p:ext>
            </p:extLst>
          </p:nvPr>
        </p:nvGraphicFramePr>
        <p:xfrm>
          <a:off x="444500" y="19050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139681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  <a:latin typeface="Arial" pitchFamily="22" charset="0"/>
              </a:rPr>
              <a:t>Switch from Protease Inhibitor to Raltegravir</a:t>
            </a:r>
            <a:r>
              <a:rPr lang="en-US" sz="2400" dirty="0">
                <a:solidFill>
                  <a:srgbClr val="E3D8E8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3D8E8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SPIRAL Trial: Conclusions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Martinez E, et al. AIDS. 2010;24:1697-1707</a:t>
            </a:r>
            <a:r>
              <a:rPr lang="fr-FR" dirty="0"/>
              <a:t>.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0" y="2410968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“In patients with sustained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virological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suppression on ritonavir-boosted protease inhibitor-based therapy, switching from ritonavir-boosted protease inhibitor to raltegravir demonstrated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noninferior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efficacy and resulted in a better lipid profile at 48 weeks than continuing ritonavir-boosted protease inhibitor.”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75096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70718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46706</TotalTime>
  <Words>305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Switch from Protease Inhibitor to Raltegravir SPIRAL Trial</vt:lpstr>
      <vt:lpstr>Switch from Protease Inhibitor to Raltegravir SPIRAL Trial: Study Design</vt:lpstr>
      <vt:lpstr>Switch from Protease Inhibitor to Raltegravir SPIRAL Trial: Results</vt:lpstr>
      <vt:lpstr>Switch from Protease Inhibitor to Raltegravir SPIRAL: Result</vt:lpstr>
      <vt:lpstr>Switch from Protease Inhibitor to Raltegravir SPIRAL Trial: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2155</cp:revision>
  <cp:lastPrinted>2020-02-15T17:14:27Z</cp:lastPrinted>
  <dcterms:created xsi:type="dcterms:W3CDTF">2010-11-28T05:36:22Z</dcterms:created>
  <dcterms:modified xsi:type="dcterms:W3CDTF">2020-02-21T15:58:07Z</dcterms:modified>
</cp:coreProperties>
</file>