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909" r:id="rId2"/>
    <p:sldId id="1054" r:id="rId3"/>
    <p:sldId id="1055" r:id="rId4"/>
    <p:sldId id="1166" r:id="rId5"/>
    <p:sldId id="911" r:id="rId6"/>
    <p:sldId id="912" r:id="rId7"/>
    <p:sldId id="915" r:id="rId8"/>
    <p:sldId id="1196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5674151146524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SWITCHMRK 1</c:v>
                </c:pt>
                <c:pt idx="1">
                  <c:v>SWITCHMRK 2</c:v>
                </c:pt>
                <c:pt idx="2">
                  <c:v>Combined Data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80.8</c:v>
                </c:pt>
                <c:pt idx="1">
                  <c:v>88</c:v>
                </c:pt>
                <c:pt idx="2">
                  <c:v>84.4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4-1242-8DF8-8243167036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SWITCHMRK 1</c:v>
                </c:pt>
                <c:pt idx="1">
                  <c:v>SWITCHMRK 2</c:v>
                </c:pt>
                <c:pt idx="2">
                  <c:v>Combined Data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87.4</c:v>
                </c:pt>
                <c:pt idx="1">
                  <c:v>93.8</c:v>
                </c:pt>
                <c:pt idx="2">
                  <c:v>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4-1242-8DF8-8243167036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28607624"/>
        <c:axId val="-2128604488"/>
      </c:barChart>
      <c:catAx>
        <c:axId val="-2128607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1286044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86044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1.3655584718576801E-3"/>
              <c:y val="0.1250295851993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286076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3.3163302314110597E-2"/>
          <c:w val="0.48204578594342401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725916204919"/>
          <c:y val="0.101916250274878"/>
          <c:w val="0.82604427918732404"/>
          <c:h val="0.72577652846721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LPV-RTV Therapy_x000d_ as First Regimen</c:v>
                </c:pt>
                <c:pt idx="1">
                  <c:v>Investigator Report_x000d_of Prior ART Failure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87.5</c:v>
                </c:pt>
                <c:pt idx="1">
                  <c:v>76.599999999999994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1-AC43-977B-ADAFB0BF07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LPV-RTV Therapy_x000d_ as First Regimen</c:v>
                </c:pt>
                <c:pt idx="1">
                  <c:v>Investigator Report_x000d_of Prior ART Failure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90</c:v>
                </c:pt>
                <c:pt idx="1">
                  <c:v>91.9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1-AC43-977B-ADAFB0BF07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20958024"/>
        <c:axId val="-2020965368"/>
      </c:barChart>
      <c:catAx>
        <c:axId val="-2020958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0209653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096536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4.4519782249441003E-3"/>
              <c:y val="0.13412052830363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209580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961268354969104"/>
          <c:y val="1.6305538139835998E-2"/>
          <c:w val="0.423487266794353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05953368499551"/>
          <c:w val="0.84453618644891604"/>
          <c:h val="0.77022420132924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-12.8</c:v>
                </c:pt>
                <c:pt idx="1">
                  <c:v>-41.5</c:v>
                </c:pt>
                <c:pt idx="2">
                  <c:v>-2.4</c:v>
                </c:pt>
                <c:pt idx="3" formatCode="0.00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E6-1C41-A8FB-FCC1255609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0.7</c:v>
                </c:pt>
                <c:pt idx="1">
                  <c:v>3.6</c:v>
                </c:pt>
                <c:pt idx="2">
                  <c:v>2.1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E6-1C41-A8FB-FCC125560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0595032"/>
        <c:axId val="-2060797208"/>
      </c:barChart>
      <c:catAx>
        <c:axId val="-2060595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60797208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60797208"/>
        <c:scaling>
          <c:orientation val="minMax"/>
          <c:max val="20"/>
          <c:min val="-50"/>
        </c:scaling>
        <c:delete val="0"/>
        <c:axPos val="l"/>
        <c:title>
          <c:tx>
            <c:rich>
              <a:bodyPr/>
              <a:lstStyle/>
              <a:p>
                <a:pPr>
                  <a:defRPr sz="1300"/>
                </a:pPr>
                <a:r>
                  <a:rPr lang="en-US" sz="1300" dirty="0"/>
                  <a:t>Mean Change from Baseline </a:t>
                </a:r>
                <a:br>
                  <a:rPr lang="en-US" sz="1300" dirty="0"/>
                </a:br>
                <a:r>
                  <a:rPr lang="en-US" sz="1300" dirty="0"/>
                  <a:t>at Week 12</a:t>
                </a:r>
                <a:r>
                  <a:rPr lang="en-US" sz="1300" baseline="0" dirty="0"/>
                  <a:t> </a:t>
                </a:r>
                <a:r>
                  <a:rPr lang="en-US" sz="1300" dirty="0"/>
                  <a:t>(%) </a:t>
                </a:r>
              </a:p>
            </c:rich>
          </c:tx>
          <c:layout>
            <c:manualLayout>
              <c:xMode val="edge"/>
              <c:yMode val="edge"/>
              <c:x val="1.54320987654321E-3"/>
              <c:y val="0.22444560943764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60595032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1581850879751101"/>
          <c:y val="1.9330828828194101E-2"/>
          <c:w val="0.44984434237387"/>
          <c:h val="6.927312022246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9.1658160785457396E-2"/>
          <c:w val="0.84453618644891604"/>
          <c:h val="0.784519296199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-12.4</c:v>
                </c:pt>
                <c:pt idx="1">
                  <c:v>-42.8</c:v>
                </c:pt>
                <c:pt idx="2">
                  <c:v>4</c:v>
                </c:pt>
                <c:pt idx="3">
                  <c:v>-0.6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6-0548-BC62-3880D69DF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1.3</c:v>
                </c:pt>
                <c:pt idx="1">
                  <c:v>8.1999999999999993</c:v>
                </c:pt>
                <c:pt idx="2">
                  <c:v>0.6</c:v>
                </c:pt>
                <c:pt idx="3">
                  <c:v>-2.5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6-0548-BC62-3880D69DFE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66933288"/>
        <c:axId val="-2018473896"/>
      </c:barChart>
      <c:catAx>
        <c:axId val="-1966933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18473896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18473896"/>
        <c:scaling>
          <c:orientation val="minMax"/>
          <c:max val="20"/>
          <c:min val="-5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Mean Change from Baseline </a:t>
                </a:r>
                <a:br>
                  <a:rPr lang="en-US" sz="1400" dirty="0"/>
                </a:br>
                <a:r>
                  <a:rPr lang="en-US" sz="1400" dirty="0"/>
                  <a:t>at Week 12 (%)</a:t>
                </a:r>
              </a:p>
            </c:rich>
          </c:tx>
          <c:layout>
            <c:manualLayout>
              <c:xMode val="edge"/>
              <c:yMode val="edge"/>
              <c:x val="0"/>
              <c:y val="0.15426923608233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1966933288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254690385924001"/>
          <c:y val="0"/>
          <c:w val="0.50077026829979598"/>
          <c:h val="7.312117235345580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chemeClr val="tx2"/>
                </a:solidFill>
              </a:rPr>
              <a:t>Switching from Lopinavir-</a:t>
            </a:r>
            <a:r>
              <a:rPr lang="en-US" sz="2400" b="0" dirty="0"/>
              <a:t>R</a:t>
            </a:r>
            <a:r>
              <a:rPr lang="en-US" sz="2400" b="0" dirty="0">
                <a:solidFill>
                  <a:schemeClr val="tx2"/>
                </a:solidFill>
              </a:rPr>
              <a:t>itonavir to Raltegravir</a:t>
            </a:r>
            <a:r>
              <a:rPr lang="en-US" sz="2800" b="0" dirty="0">
                <a:solidFill>
                  <a:schemeClr val="tx2"/>
                </a:solidFill>
              </a:rPr>
              <a:t/>
            </a:r>
            <a:br>
              <a:rPr lang="en-US" sz="2800" b="0" dirty="0">
                <a:solidFill>
                  <a:schemeClr val="tx2"/>
                </a:solidFill>
              </a:rPr>
            </a:br>
            <a:r>
              <a:rPr lang="en-US" dirty="0"/>
              <a:t>SWITCHMRK 1 &amp; 2 Trials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596F7F-BEE0-DE4F-B97C-A37CF69B70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4433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813000" y="2968098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4813000" y="356120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Switching from Lopinavir-Ritonavir to Raltegravir</a:t>
            </a:r>
            <a:r>
              <a:rPr lang="en-US" sz="28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8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SWITCHMRK 1 &amp; 2 Trials: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Lancet.  2010;375:396-407.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403873" y="2223368"/>
            <a:ext cx="3595272" cy="1228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 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353)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403873" y="3875389"/>
            <a:ext cx="3595272" cy="122833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Continuation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400-100 mg BID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354)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22887"/>
              </p:ext>
            </p:extLst>
          </p:nvPr>
        </p:nvGraphicFramePr>
        <p:xfrm>
          <a:off x="304801" y="1447800"/>
          <a:ext cx="4724400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SWITCHMRK 1&amp;2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double-blind, double-dummy trial evaluating switch from lopinavir-ritonavir to raltegravir in combination with background therapy.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707 combined)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 months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lopinavir-ritonavir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count ≥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 </a:t>
                      </a:r>
                      <a:b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lipid-lowering agent for 12 weeks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Arms*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400 mg BID + background therapy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Lopinavir-ritonavir 400-100 mg BID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background therapy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983811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*Background therapy in both groups included at least 2 NRTIs</a:t>
            </a:r>
          </a:p>
        </p:txBody>
      </p:sp>
    </p:spTree>
    <p:extLst>
      <p:ext uri="{BB962C8B-B14F-4D97-AF65-F5344CB8AC3E}">
        <p14:creationId xmlns:p14="http://schemas.microsoft.com/office/powerpoint/2010/main" val="307676646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latin typeface="Arial" pitchFamily="22" charset="0"/>
              </a:rPr>
              <a:t>Switching from Lopinavir-Ritonavir to Raltegravir</a:t>
            </a:r>
            <a: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SWITCHMRK 1 &amp; 2 Trials: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(Non-Completion 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Counted as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Lancet.  2010;375:396-407.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456916"/>
              </p:ext>
            </p:extLst>
          </p:nvPr>
        </p:nvGraphicFramePr>
        <p:xfrm>
          <a:off x="457200" y="1752600"/>
          <a:ext cx="8229600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6083809"/>
            <a:ext cx="9162288" cy="3169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58" rIns="92539" bIns="45458">
            <a:prstTxWarp prst="textNoShape">
              <a:avLst/>
            </a:prstTxWarp>
          </a:bodyPr>
          <a:lstStyle/>
          <a:p>
            <a:pPr defTabSz="935038"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Virologic Failure: Lopinavir-Ritonavir (N = 4); Raltegravir (N = 12)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54200" y="500380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139/172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82872" y="500380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154/175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02400" y="500380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293/347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28900" y="500380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152174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65700" y="500380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167/178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77100" y="500380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319/352</a:t>
            </a:r>
          </a:p>
        </p:txBody>
      </p:sp>
    </p:spTree>
    <p:extLst>
      <p:ext uri="{BB962C8B-B14F-4D97-AF65-F5344CB8AC3E}">
        <p14:creationId xmlns:p14="http://schemas.microsoft.com/office/powerpoint/2010/main" val="242187222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latin typeface="Arial" pitchFamily="22" charset="0"/>
              </a:rPr>
              <a:t>Switching from Lopinavir-Ritonavir to Raltegravir</a:t>
            </a:r>
            <a: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SWITCHMRK 1 &amp; 2 Trials: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(Non-Completion 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Counted as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Lancet.  2010;375:396-407.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888174"/>
              </p:ext>
            </p:extLst>
          </p:nvPr>
        </p:nvGraphicFramePr>
        <p:xfrm>
          <a:off x="457200" y="1905000"/>
          <a:ext cx="8458200" cy="4520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2396917" y="5202573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112/128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84271" y="5202573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85/111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75141" y="5202573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117/130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93571" y="5202573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113/123</a:t>
            </a:r>
          </a:p>
        </p:txBody>
      </p:sp>
    </p:spTree>
    <p:extLst>
      <p:ext uri="{BB962C8B-B14F-4D97-AF65-F5344CB8AC3E}">
        <p14:creationId xmlns:p14="http://schemas.microsoft.com/office/powerpoint/2010/main" val="15207775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latin typeface="Arial" pitchFamily="22" charset="0"/>
              </a:rPr>
              <a:t>Switching from Lopinavir-Ritonavir to Raltegravir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SWITCHMRK 1 Trial: Results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SWITCHMRK 1 Week 12: Analysis of Lipids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Lancet.  2010;375:396-407.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608763"/>
              </p:ext>
            </p:extLst>
          </p:nvPr>
        </p:nvGraphicFramePr>
        <p:xfrm>
          <a:off x="457200" y="1905003"/>
          <a:ext cx="8229600" cy="434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18620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latin typeface="Arial" pitchFamily="22" charset="0"/>
              </a:rPr>
              <a:t>Switching from Lopinavir-Ritonavir to Raltegravir</a:t>
            </a:r>
            <a:r>
              <a:rPr lang="en-US" sz="22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SWITCHMRK 2 Trial: Results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SWITCHMRK 2 Week 12: Analysis of Lipids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Lancet.  2010;375:396-407.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898068"/>
              </p:ext>
            </p:extLst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568635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  <a:latin typeface="Arial" pitchFamily="22" charset="0"/>
              </a:rPr>
              <a:t>Switching from Lopinavir-Ritonavir to Raltegravir</a:t>
            </a:r>
            <a:r>
              <a:rPr lang="en-US" sz="22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SWITCHMRK 1 &amp; 2 Trials: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Lancet.  2010;375:396-407.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“Although switching to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raltegravir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was associated with greater reductions in serum lipid concentrations than was continuation of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lopinavir-ritonavir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, efficacy results did not establish non-inferiority of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raltegravir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to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lopinavir-ritonavir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6634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0922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46705</TotalTime>
  <Words>410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Switching from Lopinavir-Ritonavir to Raltegravir SWITCHMRK 1 &amp; 2 Trials</vt:lpstr>
      <vt:lpstr>Switching from Lopinavir-Ritonavir to Raltegravir SWITCHMRK 1 &amp; 2 Trials: Study Design</vt:lpstr>
      <vt:lpstr>Switching from Lopinavir-Ritonavir to Raltegravir SWITCHMRK 1 &amp; 2 Trials: Results</vt:lpstr>
      <vt:lpstr>Switching from Lopinavir-Ritonavir to Raltegravir SWITCHMRK 1 &amp; 2 Trials: Results</vt:lpstr>
      <vt:lpstr>Switching from Lopinavir-Ritonavir to Raltegravir SWITCHMRK 1 Trial: Results</vt:lpstr>
      <vt:lpstr>Switching from Lopinavir-Ritonavir to Raltegravir SWITCHMRK 2 Trial: Results</vt:lpstr>
      <vt:lpstr>Switching from Lopinavir-Ritonavir to Raltegravir SWITCHMRK 1 &amp; 2 Trials: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2154</cp:revision>
  <cp:lastPrinted>2020-02-15T17:14:27Z</cp:lastPrinted>
  <dcterms:created xsi:type="dcterms:W3CDTF">2010-11-28T05:36:22Z</dcterms:created>
  <dcterms:modified xsi:type="dcterms:W3CDTF">2020-02-21T15:57:15Z</dcterms:modified>
</cp:coreProperties>
</file>