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1095" r:id="rId2"/>
    <p:sldId id="1096" r:id="rId3"/>
    <p:sldId id="1098" r:id="rId4"/>
    <p:sldId id="1099" r:id="rId5"/>
    <p:sldId id="1199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05953368499551"/>
          <c:w val="0.84453618644891604"/>
          <c:h val="0.77022420132924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Immediate Intensification (RAL 1st)</c:v>
                </c:pt>
              </c:strCache>
            </c:strRef>
          </c:tx>
          <c:spPr>
            <a:solidFill>
              <a:schemeClr val="accent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Baseline to Week 12</c:v>
                </c:pt>
                <c:pt idx="1">
                  <c:v>Week 12 to Week 24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42</c:v>
                </c:pt>
                <c:pt idx="1">
                  <c:v>-26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FD-6044-A962-AB3EF85E52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Delayed Intensification (Placebo 1st)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Baseline to Week 12</c:v>
                </c:pt>
                <c:pt idx="1">
                  <c:v>Week 12 to Week 24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-44</c:v>
                </c:pt>
                <c:pt idx="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FD-6044-A962-AB3EF85E52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17528728"/>
        <c:axId val="-2017506584"/>
      </c:barChart>
      <c:catAx>
        <c:axId val="-2017528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-2017506584"/>
        <c:crossesAt val="0"/>
        <c:auto val="1"/>
        <c:lblAlgn val="ctr"/>
        <c:lblOffset val="1"/>
        <c:tickLblSkip val="1"/>
        <c:tickMarkSkip val="1"/>
        <c:noMultiLvlLbl val="0"/>
      </c:catAx>
      <c:valAx>
        <c:axId val="-2017506584"/>
        <c:scaling>
          <c:orientation val="minMax"/>
          <c:max val="75"/>
          <c:min val="-75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Median Change in CD4 count </a:t>
                </a:r>
              </a:p>
              <a:p>
                <a:pPr>
                  <a:defRPr sz="1400"/>
                </a:pPr>
                <a:r>
                  <a:rPr lang="en-US" sz="1400" dirty="0"/>
                  <a:t>(cells/mm</a:t>
                </a:r>
                <a:r>
                  <a:rPr lang="en-US" sz="1400" baseline="30000" dirty="0"/>
                  <a:t>3</a:t>
                </a:r>
                <a:r>
                  <a:rPr lang="en-US" sz="1400" baseline="0" dirty="0"/>
                  <a:t>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"/>
              <c:y val="0.180585687667166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>
                <a:solidFill>
                  <a:srgbClr val="000000"/>
                </a:solidFill>
              </a:defRPr>
            </a:pPr>
            <a:endParaRPr lang="en-US"/>
          </a:p>
        </c:txPr>
        <c:crossAx val="-2017528728"/>
        <c:crosses val="autoZero"/>
        <c:crossBetween val="between"/>
        <c:majorUnit val="15"/>
        <c:min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8.8735904539710295E-2"/>
          <c:y val="1.6406743385419299E-2"/>
          <c:w val="0.91126409546028997"/>
          <c:h val="6.9273120222463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sz="2700" b="0" dirty="0"/>
              <a:t>Raltegravir Intensification with Residual Low-Level Viremia  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3100" dirty="0"/>
              <a:t>ACTG 5244 Trial</a:t>
            </a:r>
            <a:endParaRPr lang="en-US" sz="3100" dirty="0">
              <a:solidFill>
                <a:schemeClr val="tx2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0C5090-FB4B-B847-963D-5FBA39AA14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2048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Raltegravir Intensification with Residual Low-Level Viremia</a:t>
            </a:r>
            <a: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>  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ACTG 5244: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Gandhi RT, et al. </a:t>
            </a:r>
            <a:r>
              <a:rPr lang="is-IS" dirty="0"/>
              <a:t>PLoS Med. 2010;7:e1000321. 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18864"/>
              </p:ext>
            </p:extLst>
          </p:nvPr>
        </p:nvGraphicFramePr>
        <p:xfrm>
          <a:off x="228600" y="1447800"/>
          <a:ext cx="4572000" cy="4942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ACTG 5244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6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Randomized, double-blind, placebo-controlled, crossover trial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evaluating effect of raltegravir intensification on patients taking ART with low-level residual viremia.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 (n = 53)</a:t>
                      </a:r>
                      <a:b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ART-experienced but INSTI-naïve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ART for ≥12 months on 2 NRTIs +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either NNRTI or PI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&lt;50 copies/mL for ≥6 months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Detectable viremia by single copy assay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Pretreatment HIV RNA &gt;100,000 copies/mL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history of documented virologic failure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Detectable viremia by single-copy assay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 (crossed over at 12 weeks)</a:t>
                      </a:r>
                      <a:b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Group A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entry regimen + RAL 400 mg BID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Group B: entry regimen + placebo </a:t>
                      </a: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 noChangeArrowheads="1"/>
          </p:cNvSpPr>
          <p:nvPr/>
        </p:nvSpPr>
        <p:spPr bwMode="ltGray">
          <a:xfrm>
            <a:off x="6851887" y="2215902"/>
            <a:ext cx="1676400" cy="9082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Placebo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24188" y="3733800"/>
            <a:ext cx="1092643" cy="35966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Week 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3733800"/>
            <a:ext cx="995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/>
              </a:rPr>
              <a:t>Week 12 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ltGray">
          <a:xfrm>
            <a:off x="5172719" y="2215902"/>
            <a:ext cx="1676400" cy="9082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Raltegravir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25)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72719" y="4724400"/>
            <a:ext cx="1676400" cy="914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600" b="1" dirty="0">
                <a:latin typeface="Arial"/>
              </a:rPr>
              <a:t>Placebo</a:t>
            </a:r>
          </a:p>
          <a:p>
            <a:pPr algn="ctr"/>
            <a:r>
              <a:rPr lang="en-US" sz="1400" dirty="0">
                <a:latin typeface="Arial"/>
              </a:rPr>
              <a:t>(n=24)</a:t>
            </a: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6851887" y="4724400"/>
            <a:ext cx="1682496" cy="9143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600" b="1" dirty="0">
                <a:latin typeface="Arial"/>
              </a:rPr>
              <a:t>Raltegravir</a:t>
            </a:r>
          </a:p>
          <a:p>
            <a:pPr algn="ctr"/>
            <a:r>
              <a:rPr lang="en-US" b="1" dirty="0">
                <a:latin typeface="Arial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76800" y="3733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/>
              </a:rPr>
              <a:t>Week 0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181600" y="3276601"/>
            <a:ext cx="0" cy="45719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81600" y="4114800"/>
            <a:ext cx="0" cy="4572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6858000" y="3276601"/>
            <a:ext cx="0" cy="45719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8534400" y="3276601"/>
            <a:ext cx="0" cy="45719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169841" y="1676400"/>
            <a:ext cx="3358896" cy="4117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/>
              </a:rPr>
              <a:t>Group A: Immediate Intensification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69841" y="5760496"/>
            <a:ext cx="3358896" cy="4117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/>
              </a:rPr>
              <a:t>Group B: Delayed Intensification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858000" y="4114800"/>
            <a:ext cx="0" cy="4572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534400" y="4114800"/>
            <a:ext cx="0" cy="4572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02870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Raltegravir Intensification with Residual Low-Level Viremia  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ACTG 5244: Results </a:t>
            </a:r>
            <a:endParaRPr lang="en-US" sz="2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Effect of Raltegravir Intensification on CD4 Counts 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Gandhi RT, et al. </a:t>
            </a:r>
            <a:r>
              <a:rPr lang="is-IS" dirty="0"/>
              <a:t>PLoS Med. 2010;7:e1000321. 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905003"/>
          <a:ext cx="8229600" cy="4343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292282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Raltegravir Intensification with Residual Low-Level Viremia  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ACTG 5244: 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Gandhi RT, et al. </a:t>
            </a:r>
            <a:r>
              <a:rPr lang="is-IS" dirty="0"/>
              <a:t>PLoS Med. 2010;7:e1000321. 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2057400"/>
          <a:ext cx="9144000" cy="32105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In this randomized, double-blind cross-over study, 12 weeks of raltegravir intensification did not demonstrably reduce low-level plasma </a:t>
                      </a:r>
                      <a:r>
                        <a:rPr lang="en-US" sz="20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viremia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in patients on currently recommended ART. This finding suggests that residual </a:t>
                      </a:r>
                      <a:r>
                        <a:rPr lang="en-US" sz="20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viremia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does not arise from ongoing cycles of HIV-1 replication and infection of new cells. New therapeutic strategies to eliminate reservoirs that produce residual </a:t>
                      </a:r>
                      <a:r>
                        <a:rPr lang="en-US" sz="20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viremia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will be required to eradicate HIV-1 infection.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45653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1458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46702</TotalTime>
  <Words>330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Geneva</vt:lpstr>
      <vt:lpstr>Lucida Grande</vt:lpstr>
      <vt:lpstr>Times New Roman</vt:lpstr>
      <vt:lpstr>NCRC</vt:lpstr>
      <vt:lpstr>Raltegravir Intensification with Residual Low-Level Viremia   ACTG 5244 Trial</vt:lpstr>
      <vt:lpstr>Raltegravir Intensification with Residual Low-Level Viremia   ACTG 5244: Study Design</vt:lpstr>
      <vt:lpstr>Raltegravir Intensification with Residual Low-Level Viremia   ACTG 5244: Results </vt:lpstr>
      <vt:lpstr>Raltegravir Intensification with Residual Low-Level Viremia   ACTG 5244: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2151</cp:revision>
  <cp:lastPrinted>2020-02-15T17:14:27Z</cp:lastPrinted>
  <dcterms:created xsi:type="dcterms:W3CDTF">2010-11-28T05:36:22Z</dcterms:created>
  <dcterms:modified xsi:type="dcterms:W3CDTF">2020-02-21T15:54:10Z</dcterms:modified>
</cp:coreProperties>
</file>