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090" r:id="rId2"/>
    <p:sldId id="1089" r:id="rId3"/>
    <p:sldId id="1091" r:id="rId4"/>
    <p:sldId id="1093" r:id="rId5"/>
    <p:sldId id="1092" r:id="rId6"/>
    <p:sldId id="1200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85000842784599"/>
          <c:y val="0.156763825574435"/>
          <c:w val="0.82575821857884202"/>
          <c:h val="0.79068241469816303"/>
        </c:manualLayout>
      </c:layout>
      <c:barChart>
        <c:barDir val="col"/>
        <c:grouping val="clustered"/>
        <c:varyColors val="0"/>
        <c:ser>
          <c:idx val="0"/>
          <c:order val="0"/>
          <c:tx>
            <c:v>Series 1</c:v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4A7-E243-85BC-81B5AA18F07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54A7-E243-85BC-81B5AA18F0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54A7-E243-85BC-81B5AA18F070}"/>
              </c:ext>
            </c:extLst>
          </c:dPt>
          <c:dPt>
            <c:idx val="3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54A7-E243-85BC-81B5AA18F070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4A7-E243-85BC-81B5AA18F070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4A7-E243-85BC-81B5AA18F070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4A7-E243-85BC-81B5AA18F070}"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4A7-E243-85BC-81B5AA18F070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A7-E243-85BC-81B5AA18F070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A7-E243-85BC-81B5AA18F070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A7-E243-85BC-81B5AA18F070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A7-E243-85BC-81B5AA18F070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A7-E243-85BC-81B5AA18F070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4A7-E243-85BC-81B5AA18F070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4A7-E243-85BC-81B5AA18F070}"/>
                </c:ext>
              </c:extLst>
            </c:dLbl>
            <c:numFmt formatCode="0.00" sourceLinked="0"/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RAL 200 mg BID_x000d_+ OBT </c:v>
                </c:pt>
                <c:pt idx="1">
                  <c:v>RAL 400 mg BID_x000d_+ OBT </c:v>
                </c:pt>
                <c:pt idx="2">
                  <c:v>RAL 600 mg BID_x000d_+ OBT </c:v>
                </c:pt>
                <c:pt idx="3">
                  <c:v>Placebo BID_x000d_+ OBT 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-1.8</c:v>
                </c:pt>
                <c:pt idx="1">
                  <c:v>-1.87</c:v>
                </c:pt>
                <c:pt idx="2">
                  <c:v>-1.84</c:v>
                </c:pt>
                <c:pt idx="3">
                  <c:v>-0.35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4A7-E243-85BC-81B5AA18F0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21091720"/>
        <c:axId val="-2020738152"/>
      </c:barChart>
      <c:catAx>
        <c:axId val="-2021091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2020738152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20738152"/>
        <c:scaling>
          <c:orientation val="minMax"/>
          <c:max val="0"/>
          <c:min val="-2.5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Change in HIV RNA from Baseline</a:t>
                </a:r>
              </a:p>
              <a:p>
                <a:pPr>
                  <a:defRPr sz="1400"/>
                </a:pPr>
                <a:r>
                  <a:rPr lang="en-US" sz="1400" dirty="0"/>
                  <a:t> (Log10 copies/ml)</a:t>
                </a:r>
              </a:p>
            </c:rich>
          </c:tx>
          <c:layout>
            <c:manualLayout>
              <c:xMode val="edge"/>
              <c:yMode val="edge"/>
              <c:x val="9.7946298853873303E-3"/>
              <c:y val="0.2046716857761199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-2021091720"/>
        <c:crosses val="autoZero"/>
        <c:crossBetween val="between"/>
        <c:majorUnit val="0.5"/>
        <c:minorUnit val="0.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3.4640469605754801E-2"/>
          <c:w val="0.82601761556664899"/>
          <c:h val="0.82399315925724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&lt; 50 copies/mL</c:v>
                </c:pt>
              </c:strCache>
            </c:strRef>
          </c:tx>
          <c:spPr>
            <a:solidFill>
              <a:srgbClr val="76608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03A-C547-9D7A-10200D307091}"/>
              </c:ext>
            </c:extLst>
          </c:dPt>
          <c:dPt>
            <c:idx val="1"/>
            <c:invertIfNegative val="0"/>
            <c:bubble3D val="0"/>
            <c:spPr>
              <a:solidFill>
                <a:srgbClr val="967C4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E03A-C547-9D7A-10200D307091}"/>
              </c:ext>
            </c:extLst>
          </c:dPt>
          <c:dPt>
            <c:idx val="2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E03A-C547-9D7A-10200D307091}"/>
              </c:ext>
            </c:extLst>
          </c:dPt>
          <c:dLbls>
            <c:dLbl>
              <c:idx val="1"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03A-C547-9D7A-10200D307091}"/>
                </c:ext>
              </c:extLst>
            </c:dLbl>
            <c:numFmt formatCode="0" sourceLinked="0"/>
            <c:spPr>
              <a:noFill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Sheet1!$A$3:$A$6</c:f>
              <c:strCache>
                <c:ptCount val="4"/>
                <c:pt idx="0">
                  <c:v>RAL 200 mg BID _x000d_+ OBR</c:v>
                </c:pt>
                <c:pt idx="1">
                  <c:v>RAL 400 mg BID_x000d_+ OBR</c:v>
                </c:pt>
                <c:pt idx="2">
                  <c:v>RAL 600 mg BID_x000d_+ OBR</c:v>
                </c:pt>
                <c:pt idx="3">
                  <c:v>Placebo_x000d_+ OBR</c:v>
                </c:pt>
              </c:strCache>
            </c:strRef>
          </c:cat>
          <c:val>
            <c:numRef>
              <c:f>Sheet1!$B$3:$B$6</c:f>
              <c:numCache>
                <c:formatCode>0.0</c:formatCode>
                <c:ptCount val="4"/>
                <c:pt idx="0">
                  <c:v>65.099999999999994</c:v>
                </c:pt>
                <c:pt idx="1">
                  <c:v>55.6</c:v>
                </c:pt>
                <c:pt idx="2">
                  <c:v>66.7</c:v>
                </c:pt>
                <c:pt idx="3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3A-C547-9D7A-10200D3070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1966870984"/>
        <c:axId val="-1966867768"/>
      </c:barChart>
      <c:catAx>
        <c:axId val="-1966870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19668677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6686776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</a:t>
                </a:r>
                <a:r>
                  <a:rPr lang="en-US" sz="1600" baseline="0" dirty="0"/>
                  <a:t> RNA &lt; 50 copies/mL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6975308641975301E-2"/>
              <c:y val="9.009257289470799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6687098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6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200" b="0" dirty="0">
                <a:ea typeface="ＭＳ Ｐゴシック" pitchFamily="31" charset="-128"/>
                <a:cs typeface="ＭＳ Ｐゴシック" pitchFamily="31" charset="-128"/>
              </a:rPr>
              <a:t>Raltegravir plus OBT in Patients with Multidrug-Resistant HIV </a:t>
            </a:r>
            <a:r>
              <a:rPr lang="en-US" sz="2700" b="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b="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dirty="0"/>
              <a:t>005 Trial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9AC1D7-A30A-CF45-82B5-EC4E5FCA15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9710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1"/>
          <p:cNvSpPr>
            <a:spLocks noChangeShapeType="1"/>
          </p:cNvSpPr>
          <p:nvPr/>
        </p:nvSpPr>
        <p:spPr bwMode="auto">
          <a:xfrm rot="1169337" flipV="1">
            <a:off x="5275111" y="3444625"/>
            <a:ext cx="453102" cy="66054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59834" y="2846115"/>
            <a:ext cx="197772" cy="103996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275111" y="3784245"/>
            <a:ext cx="453102" cy="66054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>Raltegravir plus OBT in Patients with Multidrug-Resistant HIV </a:t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005: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Grinsztejn</a:t>
            </a:r>
            <a:r>
              <a:rPr lang="en-US" dirty="0">
                <a:latin typeface="Arial" pitchFamily="22" charset="0"/>
              </a:rPr>
              <a:t> B, et al. </a:t>
            </a:r>
            <a:r>
              <a:rPr lang="is-IS" dirty="0">
                <a:latin typeface="Arial" pitchFamily="22" charset="0"/>
              </a:rPr>
              <a:t>Lancet. 2007;369:1261-9.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52175" y="2022126"/>
            <a:ext cx="299008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200 mg BID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+ OBT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44)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52175" y="3030268"/>
            <a:ext cx="2990088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400 mg BID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+ OBT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45)</a:t>
            </a: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852175" y="4038410"/>
            <a:ext cx="2990088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800" b="1" dirty="0">
                <a:latin typeface="Arial"/>
              </a:rPr>
              <a:t>Raltegravir 600 mg BID</a:t>
            </a:r>
            <a:br>
              <a:rPr lang="en-US" sz="1800" b="1" dirty="0">
                <a:latin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+ OBT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latin typeface="Arial"/>
              </a:rPr>
              <a:t>(n=45)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5852175" y="4993926"/>
            <a:ext cx="2990088" cy="8682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800" b="1" dirty="0">
                <a:latin typeface="Arial"/>
              </a:rPr>
              <a:t>Placebo </a:t>
            </a:r>
            <a:br>
              <a:rPr lang="en-US" sz="1800" b="1" dirty="0">
                <a:latin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+ OBT</a:t>
            </a:r>
            <a:r>
              <a:rPr lang="en-US" sz="1800" dirty="0">
                <a:latin typeface="Arial"/>
              </a:rPr>
              <a:t> </a:t>
            </a:r>
          </a:p>
          <a:p>
            <a:pPr algn="ctr"/>
            <a:r>
              <a:rPr lang="en-US" sz="1400" dirty="0">
                <a:latin typeface="Arial"/>
              </a:rPr>
              <a:t>(n=45)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rot="20430663">
            <a:off x="5459834" y="4050475"/>
            <a:ext cx="197772" cy="103996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843508"/>
              </p:ext>
            </p:extLst>
          </p:nvPr>
        </p:nvGraphicFramePr>
        <p:xfrm>
          <a:off x="410633" y="1600200"/>
          <a:ext cx="4923367" cy="4688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005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double-blind, dose- ranging, placebo-controlled phase 2 trial to evaluate raltegravir compared to placebo, with optimized background therapy (OBT), in patients with multidrug-resistant HIV.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179)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ntiretroviral-experienced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with resistance to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at least 1 NNRTI, 1 NRTI, and 1 PI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CD4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count &gt;5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0 cells/mm</a:t>
                      </a:r>
                      <a: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&gt;5,000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Non-pregnant, no HCV coinfection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(All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Received OBT)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Raltegravir 200 mg, 400 mg, or 600 mg BID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Placebo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19556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>Raltegravir plus OBT in Patients with Multidrug-Resistant HIV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005: Results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>
          <a:xfrm>
            <a:off x="228600" y="1254758"/>
            <a:ext cx="8594230" cy="457195"/>
          </a:xfrm>
        </p:spPr>
        <p:txBody>
          <a:bodyPr/>
          <a:lstStyle/>
          <a:p>
            <a:r>
              <a:rPr lang="en-US" dirty="0">
                <a:latin typeface="Arial" pitchFamily="22" charset="0"/>
              </a:rPr>
              <a:t>Week 24: Change from Baseline Viral Load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Grinsztejn</a:t>
            </a:r>
            <a:r>
              <a:rPr lang="en-US" dirty="0">
                <a:latin typeface="Arial" pitchFamily="22" charset="0"/>
              </a:rPr>
              <a:t> B, et al. </a:t>
            </a:r>
            <a:r>
              <a:rPr lang="is-IS" dirty="0">
                <a:latin typeface="Arial" pitchFamily="22" charset="0"/>
              </a:rPr>
              <a:t>Lancet. 2007;369:1261-9.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400050" y="1905000"/>
          <a:ext cx="836295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498362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>Raltegravir plus OBT in Patients with Multidrug-Resistant HIV </a:t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005: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28600" y="1254758"/>
            <a:ext cx="8594230" cy="497842"/>
          </a:xfr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Grinsztejn</a:t>
            </a:r>
            <a:r>
              <a:rPr lang="en-US" dirty="0">
                <a:latin typeface="Arial" pitchFamily="22" charset="0"/>
              </a:rPr>
              <a:t> B, et al. </a:t>
            </a:r>
            <a:r>
              <a:rPr lang="is-IS" dirty="0">
                <a:latin typeface="Arial" pitchFamily="22" charset="0"/>
              </a:rPr>
              <a:t>Lancet. 2007;369:1261-9.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57200" y="190500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140336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>Raltegravir plus OBT in Patients with Multidrug-Resistant HIV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005: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sk-SK" dirty="0">
                <a:latin typeface="Arial" pitchFamily="31" charset="0"/>
              </a:rPr>
              <a:t>Grinsztejn B, et al. Lancet. 2007;369(9569):1261-9.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2487168"/>
          <a:ext cx="9144000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 patients with few remaining treatment options, raltegravir at all doses studied provided better viral suppression than placebo when added to an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optimised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background regimen. The safety profile of raltegravir is comparable with that of placebo at all doses studied.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5283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535832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46702</TotalTime>
  <Words>347</Words>
  <Application>Microsoft Office PowerPoint</Application>
  <PresentationFormat>On-screen Show (4:3)</PresentationFormat>
  <Paragraphs>32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Raltegravir plus OBT in Patients with Multidrug-Resistant HIV  005 Trial</vt:lpstr>
      <vt:lpstr>Raltegravir plus OBT in Patients with Multidrug-Resistant HIV  005: Study Design</vt:lpstr>
      <vt:lpstr>Raltegravir plus OBT in Patients with Multidrug-Resistant HIV 005: Results</vt:lpstr>
      <vt:lpstr>Raltegravir plus OBT in Patients with Multidrug-Resistant HIV  005: Results</vt:lpstr>
      <vt:lpstr>Raltegravir plus OBT in Patients with Multidrug-Resistant HIV 005: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2150</cp:revision>
  <cp:lastPrinted>2020-02-15T17:14:27Z</cp:lastPrinted>
  <dcterms:created xsi:type="dcterms:W3CDTF">2010-11-28T05:36:22Z</dcterms:created>
  <dcterms:modified xsi:type="dcterms:W3CDTF">2020-02-21T15:53:21Z</dcterms:modified>
</cp:coreProperties>
</file>