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22" r:id="rId2"/>
    <p:sldId id="1124" r:id="rId3"/>
    <p:sldId id="1126" r:id="rId4"/>
    <p:sldId id="1127" r:id="rId5"/>
    <p:sldId id="1128" r:id="rId6"/>
    <p:sldId id="1129" r:id="rId7"/>
    <p:sldId id="119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5674151146524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LPV-RTV + Raltegravir 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Sheet1!$B$2</c:f>
              <c:numCache>
                <c:formatCode>0</c:formatCode>
                <c:ptCount val="1"/>
                <c:pt idx="0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19-034B-8A46-80F8AD8FBD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LPV-RTV + 2-3 NRTIs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Sheet1!$C$2</c:f>
              <c:numCache>
                <c:formatCode>0</c:formatCode>
                <c:ptCount val="1"/>
                <c:pt idx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19-034B-8A46-80F8AD8FBD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-2131587288"/>
        <c:axId val="-2131585096"/>
      </c:barChart>
      <c:catAx>
        <c:axId val="-213158728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315850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15850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 400 copies/mL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5.9951881014873101E-3"/>
              <c:y val="0.19520521767799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3158728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9437749100806798"/>
          <c:y val="1.8543358318437099E-2"/>
          <c:w val="0.67630152133761001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LPV-RTV + RAL 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Cumulative probability of virologic failure </c:v>
                </c:pt>
                <c:pt idx="1">
                  <c:v>Grade 3+ Adverse Events</c:v>
                </c:pt>
                <c:pt idx="2">
                  <c:v>Serious Adverse Events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10</c:v>
                </c:pt>
                <c:pt idx="1">
                  <c:v>24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94-E841-88D4-141015E48F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LPV-RTV + NRTIs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Cumulative probability of virologic failure </c:v>
                </c:pt>
                <c:pt idx="1">
                  <c:v>Grade 3+ Adverse Events</c:v>
                </c:pt>
                <c:pt idx="2">
                  <c:v>Serious Adverse Events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12</c:v>
                </c:pt>
                <c:pt idx="1">
                  <c:v>32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94-E841-88D4-141015E48F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131090776"/>
        <c:axId val="-2131094072"/>
      </c:barChart>
      <c:catAx>
        <c:axId val="-2131090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-21310940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1094072"/>
        <c:scaling>
          <c:orientation val="minMax"/>
          <c:max val="5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9087683484008901E-3"/>
              <c:y val="0.3297085132619970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31090776"/>
        <c:crosses val="autoZero"/>
        <c:crossBetween val="between"/>
        <c:maj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2400712063769802"/>
          <c:y val="1.8543358318437099E-2"/>
          <c:w val="0.56364720034995597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0" dirty="0"/>
              <a:t>Lopinavir-Ritonavir plus either Raltegravir or 2-3 NRTIs</a:t>
            </a:r>
            <a:br>
              <a:rPr lang="en-US" sz="2800" b="0" dirty="0"/>
            </a:br>
            <a:r>
              <a:rPr lang="en-US" dirty="0"/>
              <a:t>SELECT Trial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F2D43-1A68-7B4E-97BC-E3E1E2C6BC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157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4983235" y="3268565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4983235" y="3407440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CE5D9"/>
                </a:solidFill>
              </a:rPr>
              <a:t>Lopinavir-Ritonavir plus either Raltegravir or 2-3 NRTIs</a:t>
            </a:r>
            <a:br>
              <a:rPr lang="en-US" sz="2400" dirty="0">
                <a:solidFill>
                  <a:srgbClr val="ECE5D9"/>
                </a:solidFill>
              </a:rPr>
            </a:br>
            <a:r>
              <a:rPr lang="en-US" sz="2800" dirty="0"/>
              <a:t>SELECT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La Rosa AM, et al. </a:t>
            </a:r>
            <a:r>
              <a:rPr lang="it-IT" dirty="0"/>
              <a:t>Lancet HIV. 2016;3:e247-58.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575830" y="2284757"/>
            <a:ext cx="3283210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Lopinavir-ritonavir 400-100 QD + Raltegravir 400 mg BID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258)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575830" y="3936778"/>
            <a:ext cx="3283210" cy="1228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Lopinavir-ritonavir 400-100 QD + 2-3 NRTIs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254)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274968"/>
              </p:ext>
            </p:extLst>
          </p:nvPr>
        </p:nvGraphicFramePr>
        <p:xfrm>
          <a:off x="457200" y="1509189"/>
          <a:ext cx="4724400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SELECT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phase 3, open-label trial to compare dual therapy with lopinavir-ritonavir plus raltegravir with WHO 2</a:t>
                      </a:r>
                      <a:r>
                        <a:rPr lang="en-US" sz="1600" u="none" baseline="300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nd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line standard-of-care regimen of lopinavir-ritonavir plus NRTIs in persons with HIV.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(n=412)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≥18 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initial ART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containing NNRTI for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≥24 weeks 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virologic failure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Naïve to protease inhibitors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known broad NRTI resistance 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*</a:t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Lopinavir-ritonavir + Raltegravir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Lopinavir-ritonavir + 2 or 3 NRTIs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5999"/>
            <a:ext cx="9162288" cy="3169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>
                <a:latin typeface="Arial"/>
              </a:rPr>
              <a:t>*95% in RAL group and 97% in NRTI group had at least 1 NRTI RAM at baseline  </a:t>
            </a:r>
          </a:p>
        </p:txBody>
      </p:sp>
    </p:spTree>
    <p:extLst>
      <p:ext uri="{BB962C8B-B14F-4D97-AF65-F5344CB8AC3E}">
        <p14:creationId xmlns:p14="http://schemas.microsoft.com/office/powerpoint/2010/main" val="346227645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CE5D9"/>
                </a:solidFill>
              </a:rPr>
              <a:t>Lopinavir-Ritonavir plus either Raltegravir or 2-3 NRTIs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SELECT</a:t>
            </a: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Results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 (Missing Dat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 Ignored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La Rosa AM, et al. </a:t>
            </a:r>
            <a:r>
              <a:rPr lang="it-IT" dirty="0"/>
              <a:t>Lancet HIV. 2016;3:e247-58.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3886200" y="51815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237/258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0" y="51815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231/254</a:t>
            </a:r>
          </a:p>
        </p:txBody>
      </p:sp>
    </p:spTree>
    <p:extLst>
      <p:ext uri="{BB962C8B-B14F-4D97-AF65-F5344CB8AC3E}">
        <p14:creationId xmlns:p14="http://schemas.microsoft.com/office/powerpoint/2010/main" val="144694626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CE5D9"/>
                </a:solidFill>
              </a:rPr>
              <a:t>Lopinavir-Ritonavir plus either Raltegravir or 2-3 NRTIs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SELECT</a:t>
            </a: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Results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Failure and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Adverse Events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La Rosa AM, et al. </a:t>
            </a:r>
            <a:r>
              <a:rPr lang="it-IT" dirty="0"/>
              <a:t>Lancet HIV. 2016;3:e247-58.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641752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Lopinavir-Ritonavir plus either Raltegravir or 2-3 NRTIs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SELECT</a:t>
            </a: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Results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La Rosa AM, et al. </a:t>
            </a:r>
            <a:r>
              <a:rPr lang="it-IT" dirty="0"/>
              <a:t>Lancet HIV. 2016;3:e247-58.</a:t>
            </a:r>
            <a:endParaRPr lang="en-US" dirty="0"/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/>
          </p:nvPr>
        </p:nvGraphicFramePr>
        <p:xfrm>
          <a:off x="457200" y="1828801"/>
          <a:ext cx="8229599" cy="35814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707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1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628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</a:rPr>
                        <a:t>HIV Resistance</a:t>
                      </a:r>
                      <a:r>
                        <a:rPr lang="en-US" sz="2000" b="1" baseline="0" dirty="0">
                          <a:solidFill>
                            <a:srgbClr val="FFFFFF"/>
                          </a:solidFill>
                        </a:rPr>
                        <a:t> Testing at Virologic Failure 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782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RAL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258)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NRTIs</a:t>
                      </a:r>
                    </a:p>
                    <a:p>
                      <a:pPr marL="0" indent="0" algn="ctr"/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254)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8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29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Patients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with virologic failure, n (%) 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46 (18%)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50 (20%)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29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mutation at virologic failure 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758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New resistance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mutations at virologic failure 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51586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Lopinavir-Ritonavir plus either Raltegravir or 2-3 NRTIs</a:t>
            </a:r>
            <a:r>
              <a:rPr lang="en-US" sz="2400" dirty="0">
                <a:solidFill>
                  <a:srgbClr val="ECE5D9"/>
                </a:solidFill>
              </a:rPr>
              <a:t/>
            </a:r>
            <a:br>
              <a:rPr lang="en-US" sz="2400" dirty="0">
                <a:solidFill>
                  <a:srgbClr val="ECE5D9"/>
                </a:solidFill>
              </a:rPr>
            </a:br>
            <a:r>
              <a:rPr lang="en-US" sz="2800" dirty="0"/>
              <a:t>SELECT</a:t>
            </a: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Conclusions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La Rosa AM, et al. </a:t>
            </a:r>
            <a:r>
              <a:rPr lang="it-IT" dirty="0"/>
              <a:t>Lancet HIV. 2016;3:e247-58.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2410968"/>
          <a:ext cx="9144000" cy="25882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 settings with extensive NRTI resistance but no available resistance testing, our data support WHO's recommendation for ritonavir-boosted lopinavir plus NRTI for second-line antiretroviral therapy. Ritonavir-boosted lopinavir plus raltegravir is an appropriate alternative, especially if NRTI use is limited by toxicity.”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47932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0765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46705</TotalTime>
  <Words>403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Lopinavir-Ritonavir plus either Raltegravir or 2-3 NRTIs SELECT Trial</vt:lpstr>
      <vt:lpstr>Lopinavir-Ritonavir plus either Raltegravir or 2-3 NRTIs SELECT: Study Design</vt:lpstr>
      <vt:lpstr>Lopinavir-Ritonavir plus either Raltegravir or 2-3 NRTIs SELECT: Results </vt:lpstr>
      <vt:lpstr>Lopinavir-Ritonavir plus either Raltegravir or 2-3 NRTIs SELECT: Results </vt:lpstr>
      <vt:lpstr>Lopinavir-Ritonavir plus either Raltegravir or 2-3 NRTIs SELECT: Results </vt:lpstr>
      <vt:lpstr>Lopinavir-Ritonavir plus either Raltegravir or 2-3 NRTIs SELECT: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2153</cp:revision>
  <cp:lastPrinted>2020-02-15T17:14:27Z</cp:lastPrinted>
  <dcterms:created xsi:type="dcterms:W3CDTF">2010-11-28T05:36:22Z</dcterms:created>
  <dcterms:modified xsi:type="dcterms:W3CDTF">2020-02-21T15:56:21Z</dcterms:modified>
</cp:coreProperties>
</file>