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69" r:id="rId2"/>
    <p:sldId id="1125" r:id="rId3"/>
    <p:sldId id="1119" r:id="rId4"/>
    <p:sldId id="1120" r:id="rId5"/>
    <p:sldId id="1121" r:id="rId6"/>
    <p:sldId id="1170" r:id="rId7"/>
    <p:sldId id="1198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LPV/r + RAL 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&lt;200 copies/mL</c:v>
                </c:pt>
                <c:pt idx="1">
                  <c:v>HIV &lt;50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82.6</c:v>
                </c:pt>
                <c:pt idx="1">
                  <c:v>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CE-FD49-80EA-5915E4F164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LPV/r + NRTIs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&lt;200 copies/mL</c:v>
                </c:pt>
                <c:pt idx="1">
                  <c:v>HIV &lt;50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81</c:v>
                </c:pt>
                <c:pt idx="1">
                  <c:v>71.099999999999994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CE-FD49-80EA-5915E4F164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960704968"/>
        <c:axId val="-1960697192"/>
      </c:barChart>
      <c:catAx>
        <c:axId val="-1960704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HIV</a:t>
                </a:r>
                <a:r>
                  <a:rPr lang="en-US" baseline="0" dirty="0"/>
                  <a:t> Suppression Threshold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6213959366190301"/>
              <c:y val="0.91252404804728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1960697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606971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9884076990376202E-2"/>
              <c:y val="0.347252421381649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196070496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3326637989695699"/>
          <c:y val="1.8543358318437099E-2"/>
          <c:w val="0.53741263244872195"/>
          <c:h val="8.1576179701191798E-2"/>
        </c:manualLayout>
      </c:layout>
      <c:overlay val="0"/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4147953701"/>
          <c:y val="0.11943591426071699"/>
          <c:w val="0.82601766793039699"/>
          <c:h val="0.70410978710628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LPV/r + RAL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2E2-B345-BECB-797A6C17A6D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2E2-B345-BECB-797A6C17A6D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2E2-B345-BECB-797A6C17A6D1}"/>
              </c:ext>
            </c:extLst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≤100,000 copies/mL</c:v>
                </c:pt>
                <c:pt idx="2">
                  <c:v>&gt;100,000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83</c:v>
                </c:pt>
                <c:pt idx="1">
                  <c:v>87.6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E2-B345-BECB-797A6C17A6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LPV/r + NRTIs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≤100,000 copies/mL</c:v>
                </c:pt>
                <c:pt idx="2">
                  <c:v>&gt;100,000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81</c:v>
                </c:pt>
                <c:pt idx="1">
                  <c:v>85.8</c:v>
                </c:pt>
                <c:pt idx="2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E2-B345-BECB-797A6C17A6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31478120"/>
        <c:axId val="-2130817656"/>
      </c:barChart>
      <c:catAx>
        <c:axId val="-2131478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</a:t>
                </a:r>
                <a:r>
                  <a:rPr lang="en-US" baseline="0" dirty="0"/>
                  <a:t> HIV RNA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2752017108972504"/>
              <c:y val="0.928069976709426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0817656"/>
        <c:crossesAt val="0"/>
        <c:auto val="0"/>
        <c:lblAlgn val="ctr"/>
        <c:lblOffset val="1"/>
        <c:tickLblSkip val="1"/>
        <c:tickMarkSkip val="1"/>
        <c:noMultiLvlLbl val="0"/>
      </c:catAx>
      <c:valAx>
        <c:axId val="-21308176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HIV RNA &lt; 50 (%)</a:t>
                </a:r>
              </a:p>
            </c:rich>
          </c:tx>
          <c:layout>
            <c:manualLayout>
              <c:xMode val="edge"/>
              <c:yMode val="edge"/>
              <c:x val="3.0686546126178701E-2"/>
              <c:y val="0.304094407407304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314781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5030864197530898"/>
          <c:y val="0"/>
          <c:w val="0.60241615631379397"/>
          <c:h val="0.104105366594004"/>
        </c:manualLayout>
      </c:layout>
      <c:overlay val="0"/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7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Lopinavir-Ritonavir plus either Raltegravir or 2-3 NRTIs</a:t>
            </a:r>
            <a:br>
              <a:rPr lang="en-US" sz="2700" b="0" dirty="0"/>
            </a:br>
            <a:r>
              <a:rPr lang="en-US" dirty="0"/>
              <a:t>SECOND-LINE Trial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98F96-4C18-634E-A57B-D0723BD2F7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9863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50849" y="3280946"/>
            <a:ext cx="398594" cy="633099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123399" y="3652906"/>
            <a:ext cx="398594" cy="633099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Lopinavir-Ritonavir plus either Raltegravir or 2-3 NRTIs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SECOND-LINE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003A78"/>
                </a:solidFill>
              </a:rPr>
              <a:t>Boyd MA, et al. </a:t>
            </a:r>
            <a:r>
              <a:rPr lang="sk-SK" dirty="0">
                <a:solidFill>
                  <a:srgbClr val="003A78"/>
                </a:solidFill>
              </a:rPr>
              <a:t>Lancet. 2013;381:2091-9.</a:t>
            </a:r>
            <a:endParaRPr lang="en-US" dirty="0">
              <a:solidFill>
                <a:srgbClr val="003A78"/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82617" y="2335557"/>
            <a:ext cx="3232783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400-100 mg (QD or divided BID) + Raltegravir 400 mg BID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271)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82617" y="3987578"/>
            <a:ext cx="3232783" cy="122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400-100 mg (QD or divided BID)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NRTIs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=270)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85084"/>
              </p:ext>
            </p:extLst>
          </p:nvPr>
        </p:nvGraphicFramePr>
        <p:xfrm>
          <a:off x="304800" y="1559989"/>
          <a:ext cx="4876799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SECOND-LINE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parallel, open-label trial to compare dual therapy with lopinavir-ritonavir plus raltegravir with WHO 2</a:t>
                      </a:r>
                      <a:r>
                        <a:rPr lang="en-US" sz="1600" u="none" baseline="300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nd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line standard-of-care regimen of lopinavir-ritonavir plus NRTIs in persons with HIV.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(n=541)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≥16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Received first-line ART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with 2 NRTIs + 1 NNRTI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for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≥24 weeks (no change in past 12 weeks)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virologic failure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Naïve to PIs and integrase inhibitors  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Lopinavir-ritonavir + Raltegravir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Lopinavir-ritonavir + NRTIs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94237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Lopinavir-Ritonavir plus either Raltegravir or 2-3 NRTIs</a:t>
            </a:r>
            <a:r>
              <a:rPr lang="en-US" sz="2400" dirty="0">
                <a:solidFill>
                  <a:srgbClr val="ECE5D9"/>
                </a:solidFill>
              </a:rPr>
              <a:t/>
            </a:r>
            <a:br>
              <a:rPr lang="en-US" sz="2400" dirty="0">
                <a:solidFill>
                  <a:srgbClr val="ECE5D9"/>
                </a:solidFill>
              </a:rPr>
            </a:br>
            <a:r>
              <a:rPr lang="en-US" sz="2800" dirty="0"/>
              <a:t>SECOND-LINE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 (Modified ITT)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003A78"/>
                </a:solidFill>
              </a:rPr>
              <a:t>Boyd MA, et al. </a:t>
            </a:r>
            <a:r>
              <a:rPr lang="sk-SK" dirty="0">
                <a:solidFill>
                  <a:srgbClr val="003A78"/>
                </a:solidFill>
              </a:rPr>
              <a:t>Lancet. 2013;381:2091-9.</a:t>
            </a:r>
            <a:endParaRPr lang="en-US" dirty="0">
              <a:solidFill>
                <a:srgbClr val="003A78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2098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223/270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219/271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388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191/271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104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192/270</a:t>
            </a:r>
          </a:p>
        </p:txBody>
      </p:sp>
    </p:spTree>
    <p:extLst>
      <p:ext uri="{BB962C8B-B14F-4D97-AF65-F5344CB8AC3E}">
        <p14:creationId xmlns:p14="http://schemas.microsoft.com/office/powerpoint/2010/main" val="187663935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Lopinavir-Ritonavir plus either Raltegravir or 2-3 NRTIs</a:t>
            </a:r>
            <a:r>
              <a:rPr lang="en-US" sz="2400" dirty="0">
                <a:solidFill>
                  <a:srgbClr val="ECE5D9"/>
                </a:solidFill>
              </a:rPr>
              <a:t/>
            </a:r>
            <a:br>
              <a:rPr lang="en-US" sz="2400" dirty="0">
                <a:solidFill>
                  <a:srgbClr val="ECE5D9"/>
                </a:solidFill>
              </a:rPr>
            </a:br>
            <a:r>
              <a:rPr lang="en-US" sz="2800" dirty="0"/>
              <a:t>SECOND-LINE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: Result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 (Modified ITT), by Baseline HIV RNA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003A78"/>
                </a:solidFill>
              </a:rPr>
              <a:t>Boyd MA, et al. </a:t>
            </a:r>
            <a:r>
              <a:rPr lang="sk-SK" dirty="0">
                <a:solidFill>
                  <a:srgbClr val="003A78"/>
                </a:solidFill>
              </a:rPr>
              <a:t>Lancet. 2013;381:2091-9.</a:t>
            </a:r>
            <a:endParaRPr lang="en-US" dirty="0">
              <a:solidFill>
                <a:srgbClr val="003A78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090145" y="5791200"/>
            <a:ext cx="4303761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5296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Lopinavir-Ritonavir plus either Raltegravir or 2-3 NRTIs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SECOND-LINE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: Result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Boyd MA, et al. </a:t>
            </a:r>
            <a:r>
              <a:rPr lang="sk-SK" dirty="0">
                <a:solidFill>
                  <a:schemeClr val="bg2"/>
                </a:solidFill>
              </a:rPr>
              <a:t>Lancet. 2013;381:2091-9.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/>
          </p:nvPr>
        </p:nvGraphicFramePr>
        <p:xfrm>
          <a:off x="457200" y="1371600"/>
          <a:ext cx="8229600" cy="48951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Emergent Resistance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 Associated Mutations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 (RAMs) with Virologic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 Failure 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112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Raltegravir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/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271)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Control (NRTIs)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270)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77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Failure with Resistance Data (Protease and reverse transcriptase)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77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 Failure with Resistance Data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(Integrase)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77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NtRTI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-associated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RAMs</a:t>
                      </a:r>
                    </a:p>
                  </a:txBody>
                  <a:tcPr marL="18288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77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Protease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inhibitor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-associated 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RAMs</a:t>
                      </a:r>
                    </a:p>
                  </a:txBody>
                  <a:tcPr marL="18288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77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Integrase inhibitor-associated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RAMs</a:t>
                      </a:r>
                    </a:p>
                  </a:txBody>
                  <a:tcPr marL="18288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14.9%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77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No new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RAMs in protease, reverse transcriptase, or integrase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1030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Lopinavir-Ritonavir plus either Raltegravir or 2-3 NRTIs</a:t>
            </a:r>
            <a:r>
              <a:rPr lang="en-US" sz="2400" dirty="0">
                <a:solidFill>
                  <a:srgbClr val="ECE5D9"/>
                </a:solidFill>
              </a:rPr>
              <a:t/>
            </a:r>
            <a:br>
              <a:rPr lang="en-US" sz="2400" dirty="0">
                <a:solidFill>
                  <a:srgbClr val="ECE5D9"/>
                </a:solidFill>
              </a:rPr>
            </a:br>
            <a:r>
              <a:rPr lang="en-US" sz="2800" dirty="0"/>
              <a:t>SECOND-LINE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: Conclusion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solidFill>
                  <a:srgbClr val="003A78"/>
                </a:solidFill>
              </a:rPr>
              <a:t>Boyd MA, et al. </a:t>
            </a:r>
            <a:r>
              <a:rPr lang="sk-SK" dirty="0">
                <a:solidFill>
                  <a:srgbClr val="003A78"/>
                </a:solidFill>
              </a:rPr>
              <a:t>Lancet. 2013;381:2091-9.</a:t>
            </a:r>
            <a:endParaRPr lang="en-US" dirty="0">
              <a:solidFill>
                <a:srgbClr val="003A78"/>
              </a:solidFill>
            </a:endParaRPr>
          </a:p>
          <a:p>
            <a:endParaRPr lang="en-US" dirty="0">
              <a:solidFill>
                <a:srgbClr val="003A78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410968"/>
          <a:ext cx="9144000" cy="25882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The raltegravir regimen was no less efficacious than the standard of care and was safe and well tolerated. This simple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NtRTI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-free treatment strategy might extend the successful public health approach to management of HIV by providing simple, easy to administer, effective, safe, and tolerable second-line combination antiretroviral therapy.”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12055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62918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46704</TotalTime>
  <Words>445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Lopinavir-Ritonavir plus either Raltegravir or 2-3 NRTIs SECOND-LINE Trial</vt:lpstr>
      <vt:lpstr>Lopinavir-Ritonavir plus either Raltegravir or 2-3 NRTIs SECOND-LINE: Study Design</vt:lpstr>
      <vt:lpstr>Lopinavir-Ritonavir plus either Raltegravir or 2-3 NRTIs SECOND-LINE: Result </vt:lpstr>
      <vt:lpstr>Lopinavir-Ritonavir plus either Raltegravir or 2-3 NRTIs SECOND-LINE: Result </vt:lpstr>
      <vt:lpstr>Lopinavir-Ritonavir plus either Raltegravir or 2-3 NRTIs SECOND-LINE: Result </vt:lpstr>
      <vt:lpstr>Lopinavir-Ritonavir plus either Raltegravir or 2-3 NRTIs SECOND-LINE: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2152</cp:revision>
  <cp:lastPrinted>2020-02-15T17:14:27Z</cp:lastPrinted>
  <dcterms:created xsi:type="dcterms:W3CDTF">2010-11-28T05:36:22Z</dcterms:created>
  <dcterms:modified xsi:type="dcterms:W3CDTF">2020-02-21T15:55:31Z</dcterms:modified>
</cp:coreProperties>
</file>