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3" r:id="rId2"/>
    <p:sldId id="1108" r:id="rId3"/>
    <p:sldId id="1112" r:id="rId4"/>
    <p:sldId id="1159" r:id="rId5"/>
    <p:sldId id="1111" r:id="rId6"/>
    <p:sldId id="1107" r:id="rId7"/>
    <p:sldId id="1192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0595593953533595"/>
          <c:h val="0.756741511465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Maraviroc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EF7-F743-B09F-D93A3905B477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F-9041-8193-B7C2F01B82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75"/>
        <c:axId val="-2108376712"/>
        <c:axId val="-1960615992"/>
      </c:barChart>
      <c:catAx>
        <c:axId val="-210837671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9606159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06159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83767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/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00520073879701"/>
          <c:y val="0.10636595107074601"/>
          <c:w val="0.81675840867113803"/>
          <c:h val="0.7848441752527349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Maraviroc</c:v>
                </c:pt>
              </c:strCache>
            </c:strRef>
          </c:tx>
          <c:spPr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>
                  <a:lumMod val="60000"/>
                  <a:lumOff val="4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3C8-7240-A106-782ED678668A}"/>
              </c:ext>
            </c:extLst>
          </c:dPt>
          <c:dPt>
            <c:idx val="1"/>
            <c:invertIfNegative val="0"/>
            <c:bubble3D val="0"/>
            <c:spPr>
              <a:solidFill>
                <a:srgbClr val="956C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9EF1-BE48-B9FD-F0A83C1076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3C8-7240-A106-782ED67866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-0.56000000000000005</c:v>
                </c:pt>
                <c:pt idx="1">
                  <c:v>-0.59</c:v>
                </c:pt>
                <c:pt idx="2">
                  <c:v>-0.31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C8-7240-A106-782ED67866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97927576"/>
        <c:axId val="-1960717016"/>
      </c:barChart>
      <c:catAx>
        <c:axId val="1897927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19607170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-1960717016"/>
        <c:scaling>
          <c:orientation val="minMax"/>
          <c:max val="0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Change in Lipids</a:t>
                </a:r>
                <a:r>
                  <a:rPr lang="en-US" sz="1400" baseline="0" dirty="0"/>
                  <a:t> from Baseline</a:t>
                </a:r>
              </a:p>
              <a:p>
                <a:pPr>
                  <a:defRPr sz="1400"/>
                </a:pPr>
                <a:r>
                  <a:rPr lang="en-US" sz="1400" baseline="0" dirty="0"/>
                  <a:t> </a:t>
                </a:r>
                <a:r>
                  <a:rPr lang="en-US" sz="1400" dirty="0"/>
                  <a:t>(</a:t>
                </a:r>
                <a:r>
                  <a:rPr lang="en-US" sz="1400" dirty="0" err="1"/>
                  <a:t>mmol</a:t>
                </a:r>
                <a:r>
                  <a:rPr lang="en-US" sz="1400" dirty="0"/>
                  <a:t>/L) </a:t>
                </a:r>
              </a:p>
            </c:rich>
          </c:tx>
          <c:layout>
            <c:manualLayout>
              <c:xMode val="edge"/>
              <c:yMode val="edge"/>
              <c:x val="0"/>
              <c:y val="0.160117724174277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1897927576"/>
        <c:crosses val="autoZero"/>
        <c:crossBetween val="between"/>
        <c:majorUnit val="0.25"/>
        <c:minorUnit val="0.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5.3321462374979103E-2"/>
          <c:w val="0.84453618644891604"/>
          <c:h val="0.8228561074538149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Maraviroc</c:v>
                </c:pt>
              </c:strCache>
            </c:strRef>
          </c:tx>
          <c:spPr>
            <a:solidFill>
              <a:srgbClr val="956C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2E4-9F48-803D-36651747FEE2}"/>
              </c:ext>
            </c:extLst>
          </c:dPt>
          <c:dPt>
            <c:idx val="1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2E4-9F48-803D-36651747FEE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2E4-9F48-803D-36651747FE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Lumbar Spine</c:v>
                </c:pt>
                <c:pt idx="1">
                  <c:v>Hip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0.7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E4-9F48-803D-36651747FE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2004959048"/>
        <c:axId val="-2005819480"/>
      </c:barChart>
      <c:catAx>
        <c:axId val="-2004959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05819480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05819480"/>
        <c:scaling>
          <c:orientation val="minMax"/>
          <c:max val="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Mean Change in BMD (%) </a:t>
                </a:r>
              </a:p>
            </c:rich>
          </c:tx>
          <c:layout>
            <c:manualLayout>
              <c:xMode val="edge"/>
              <c:yMode val="edge"/>
              <c:x val="1.6975308641975301E-2"/>
              <c:y val="0.1747376980977690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04959048"/>
        <c:crosses val="autoZero"/>
        <c:crossBetween val="between"/>
        <c:majorUnit val="0.5"/>
        <c:minorUnit val="0.04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Maraviroc plus Raltegravir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ROCnROL</a:t>
            </a:r>
            <a:r>
              <a:rPr lang="en-US" dirty="0"/>
              <a:t> (ANRS 157)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EB7E8-530B-4D48-B607-CE345C271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87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Maraviroc + Raltegravir 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ROCnRal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(ANRS 157): Study Design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Katlama</a:t>
            </a:r>
            <a:r>
              <a:rPr lang="en-US" dirty="0"/>
              <a:t> C,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2014;69:1648-52.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70363"/>
              </p:ext>
            </p:extLst>
          </p:nvPr>
        </p:nvGraphicFramePr>
        <p:xfrm>
          <a:off x="457200" y="1600200"/>
          <a:ext cx="500917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0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ROCnRAL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(ANRS 157)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Pilot, phase II,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single-arm trial to evaluate capacity of a dual regimen of raltegravir plus maraviroc to maintain viral suppression in virally suppressed adults with HIV who have hyperlipidemia.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44)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ART for ≥5 years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INSTIs and maraviroc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&lt;200 copies/mL x 24 months and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&lt;50 copies/mL for ≥12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R5 tropism 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Switch Treatment Arm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400 mg BID + Maraviroc 300 mg BID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5995140" y="3200400"/>
            <a:ext cx="29718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 400 mg BID + Maraviroc 300 mg BID 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44)</a:t>
            </a:r>
          </a:p>
        </p:txBody>
      </p:sp>
      <p:cxnSp>
        <p:nvCxnSpPr>
          <p:cNvPr id="7" name="Straight Arrow Connector 6"/>
          <p:cNvCxnSpPr>
            <a:cxnSpLocks/>
            <a:stCxn id="30" idx="3"/>
          </p:cNvCxnSpPr>
          <p:nvPr/>
        </p:nvCxnSpPr>
        <p:spPr>
          <a:xfrm flipV="1">
            <a:off x="5466377" y="3810002"/>
            <a:ext cx="522942" cy="740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678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Maraviroc + Raltegravir </a:t>
            </a:r>
            <a:r>
              <a:rPr lang="en-US" sz="2400" dirty="0">
                <a:solidFill>
                  <a:srgbClr val="ECE5D9"/>
                </a:solidFill>
                <a:latin typeface="Arial" pitchFamily="22" charset="0"/>
              </a:rPr>
              <a:t/>
            </a:r>
            <a:br>
              <a:rPr lang="en-US" sz="2400" dirty="0">
                <a:solidFill>
                  <a:srgbClr val="ECE5D9"/>
                </a:solidFill>
                <a:latin typeface="Arial" pitchFamily="22" charset="0"/>
              </a:rPr>
            </a:b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ROCnRal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(ANRS 157):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Virologic Response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Katlama</a:t>
            </a:r>
            <a:r>
              <a:rPr lang="en-US" dirty="0">
                <a:latin typeface="Arial" pitchFamily="31" charset="0"/>
              </a:rPr>
              <a:t> C,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2014;69:1648-52.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44025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5917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Maraviroc + Raltegravir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ROCnRal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(ANRS 157):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Analysis of Lipids on Dual Therapy (Median time = 19.4 weeks)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Katlama</a:t>
            </a:r>
            <a:r>
              <a:rPr lang="en-US" dirty="0">
                <a:latin typeface="Arial" pitchFamily="31" charset="0"/>
              </a:rPr>
              <a:t> C,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2014;69:1648-52.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210947"/>
              </p:ext>
            </p:extLst>
          </p:nvPr>
        </p:nvGraphicFramePr>
        <p:xfrm>
          <a:off x="457200" y="1905003"/>
          <a:ext cx="8229600" cy="434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8668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Maraviroc + Raltegravir </a:t>
            </a:r>
            <a:r>
              <a:rPr lang="en-US" sz="2400" dirty="0">
                <a:solidFill>
                  <a:srgbClr val="ECE5D9"/>
                </a:solidFill>
                <a:latin typeface="Arial" pitchFamily="22" charset="0"/>
              </a:rPr>
              <a:t/>
            </a:r>
            <a:br>
              <a:rPr lang="en-US" sz="2400" dirty="0">
                <a:solidFill>
                  <a:srgbClr val="ECE5D9"/>
                </a:solidFill>
                <a:latin typeface="Arial" pitchFamily="22" charset="0"/>
              </a:rPr>
            </a:b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ROCnRal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(ANRS 157):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Change in </a:t>
            </a:r>
            <a:r>
              <a:rPr lang="en-US" sz="2000" dirty="0"/>
              <a:t>Bone Mineral Density from Baseline (Median interval: 26 </a:t>
            </a:r>
            <a:r>
              <a:rPr lang="en-US" sz="2000" dirty="0" err="1"/>
              <a:t>wks</a:t>
            </a:r>
            <a:r>
              <a:rPr lang="en-US" sz="2000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Katlama</a:t>
            </a:r>
            <a:r>
              <a:rPr lang="en-US" dirty="0">
                <a:latin typeface="Arial" pitchFamily="31" charset="0"/>
              </a:rPr>
              <a:t> C,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2014;69:1648-52.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66274"/>
              </p:ext>
            </p:extLst>
          </p:nvPr>
        </p:nvGraphicFramePr>
        <p:xfrm>
          <a:off x="457200" y="1905003"/>
          <a:ext cx="8229600" cy="434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1058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Maraviroc + Raltegravir </a:t>
            </a:r>
            <a:r>
              <a:rPr lang="en-US" sz="2200" dirty="0">
                <a:solidFill>
                  <a:srgbClr val="ECE5D9"/>
                </a:solidFill>
                <a:latin typeface="Arial" pitchFamily="22" charset="0"/>
              </a:rPr>
              <a:t/>
            </a:r>
            <a:br>
              <a:rPr lang="en-US" sz="2200" dirty="0">
                <a:solidFill>
                  <a:srgbClr val="ECE5D9"/>
                </a:solidFill>
                <a:latin typeface="Arial" pitchFamily="22" charset="0"/>
              </a:rPr>
            </a:b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ROCnRal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(ANRS 157):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Katlama</a:t>
            </a:r>
            <a:r>
              <a:rPr lang="en-US" dirty="0"/>
              <a:t> C,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2014;69:1648-52.</a:t>
            </a: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 long-term-experienced patients, maraviroc/raltegravir therapy lacks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robustness despite a benefit in lipid profile and bone density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16786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8089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46709</TotalTime>
  <Words>323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Maraviroc plus Raltegravir  ROCnROL (ANRS 157) Trial</vt:lpstr>
      <vt:lpstr>Maraviroc + Raltegravir  ROCnRal (ANRS 157): Study Design </vt:lpstr>
      <vt:lpstr>Maraviroc + Raltegravir  ROCnRal (ANRS 157): Result </vt:lpstr>
      <vt:lpstr>Maraviroc + Raltegravir  ROCnRal (ANRS 157): Result</vt:lpstr>
      <vt:lpstr>Maraviroc + Raltegravir  ROCnRal (ANRS 157): Result</vt:lpstr>
      <vt:lpstr>Maraviroc + Raltegravir  ROCnRal (ANRS 157):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2158</cp:revision>
  <cp:lastPrinted>2020-02-15T17:14:27Z</cp:lastPrinted>
  <dcterms:created xsi:type="dcterms:W3CDTF">2010-11-28T05:36:22Z</dcterms:created>
  <dcterms:modified xsi:type="dcterms:W3CDTF">2020-02-21T16:01:07Z</dcterms:modified>
</cp:coreProperties>
</file>