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3"/>
  </p:notesMasterIdLst>
  <p:handoutMasterIdLst>
    <p:handoutMasterId r:id="rId14"/>
  </p:handoutMasterIdLst>
  <p:sldIdLst>
    <p:sldId id="981" r:id="rId2"/>
    <p:sldId id="1048" r:id="rId3"/>
    <p:sldId id="964" r:id="rId4"/>
    <p:sldId id="989" r:id="rId5"/>
    <p:sldId id="965" r:id="rId6"/>
    <p:sldId id="966" r:id="rId7"/>
    <p:sldId id="967" r:id="rId8"/>
    <p:sldId id="1049" r:id="rId9"/>
    <p:sldId id="990" r:id="rId10"/>
    <p:sldId id="968" r:id="rId11"/>
    <p:sldId id="1204" r:id="rId12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4147953701"/>
          <c:y val="0.11943591426071699"/>
          <c:w val="0.82601766793039699"/>
          <c:h val="0.67535741113964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Darunavir/r + Raltegravir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17.8</c:v>
                </c:pt>
                <c:pt idx="1">
                  <c:v>7.4</c:v>
                </c:pt>
                <c:pt idx="2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B-1749-87A1-D70725A7C6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Darunavir/r + Tenofovir DF-Emtricitabine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&lt;100,000 copies/mL</c:v>
                </c:pt>
                <c:pt idx="2">
                  <c:v>≥100,000 copies/mL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13.8</c:v>
                </c:pt>
                <c:pt idx="1">
                  <c:v>7.3</c:v>
                </c:pt>
                <c:pt idx="2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EB-1749-87A1-D70725A7C6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20887992"/>
        <c:axId val="-2113651288"/>
      </c:barChart>
      <c:catAx>
        <c:axId val="-2120887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</a:t>
                </a:r>
                <a:r>
                  <a:rPr lang="en-US" baseline="0" dirty="0"/>
                  <a:t> HIV RNA Level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1800379119276796"/>
              <c:y val="0.907233135810522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3651288"/>
        <c:crossesAt val="0"/>
        <c:auto val="0"/>
        <c:lblAlgn val="ctr"/>
        <c:lblOffset val="1"/>
        <c:tickLblSkip val="1"/>
        <c:tickMarkSkip val="1"/>
        <c:noMultiLvlLbl val="0"/>
      </c:catAx>
      <c:valAx>
        <c:axId val="-2113651288"/>
        <c:scaling>
          <c:orientation val="minMax"/>
          <c:max val="5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Treatment</a:t>
                </a:r>
                <a:r>
                  <a:rPr lang="en-US" sz="1800" baseline="0" dirty="0"/>
                  <a:t> </a:t>
                </a:r>
                <a:r>
                  <a:rPr lang="en-US" sz="1800" dirty="0"/>
                  <a:t>failure (%)</a:t>
                </a:r>
              </a:p>
            </c:rich>
          </c:tx>
          <c:layout>
            <c:manualLayout>
              <c:xMode val="edge"/>
              <c:yMode val="edge"/>
              <c:x val="1.06248177311169E-2"/>
              <c:y val="0.16959111182330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20887992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8451565082142"/>
          <c:y val="3.3163302314110597E-2"/>
          <c:w val="0.86167541557305305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1943591426071699"/>
          <c:w val="0.82601766793039699"/>
          <c:h val="0.70410978710628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Darunavir/r + Raltegravir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CD4 count ≥200</c:v>
                </c:pt>
                <c:pt idx="2">
                  <c:v>CD4 count &lt;200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17.8</c:v>
                </c:pt>
                <c:pt idx="1">
                  <c:v>13.7</c:v>
                </c:pt>
                <c:pt idx="2">
                  <c:v>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45-5E47-8795-2763BB05F9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Darunavir/r + Tenofovir DF-Emtricitabine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CD4 count ≥200</c:v>
                </c:pt>
                <c:pt idx="2">
                  <c:v>CD4 count &lt;200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13.8</c:v>
                </c:pt>
                <c:pt idx="1">
                  <c:v>12.3</c:v>
                </c:pt>
                <c:pt idx="2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45-5E47-8795-2763BB05F9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877405128"/>
        <c:axId val="-2122686008"/>
      </c:barChart>
      <c:catAx>
        <c:axId val="1877405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Baseline CD4 count (cells/mm</a:t>
                </a:r>
                <a:r>
                  <a:rPr lang="en-US" sz="1600" baseline="30000" dirty="0"/>
                  <a:t>3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0.51752308739185404"/>
              <c:y val="0.927143950409242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22686008"/>
        <c:crossesAt val="0"/>
        <c:auto val="0"/>
        <c:lblAlgn val="ctr"/>
        <c:lblOffset val="1"/>
        <c:tickLblSkip val="1"/>
        <c:tickMarkSkip val="1"/>
        <c:noMultiLvlLbl val="0"/>
      </c:catAx>
      <c:valAx>
        <c:axId val="-2122686008"/>
        <c:scaling>
          <c:orientation val="minMax"/>
          <c:max val="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Treatment</a:t>
                </a:r>
                <a:r>
                  <a:rPr lang="en-US" baseline="0" dirty="0"/>
                  <a:t> Failure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6416472246524701E-2"/>
              <c:y val="0.1980384897688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877405128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64747861378439"/>
          <c:y val="3.3163302314110597E-2"/>
          <c:w val="0.81537911927675699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13611840186599"/>
          <c:y val="0.122360010204016"/>
          <c:w val="0.84334536307961505"/>
          <c:h val="0.63217976381571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Darunavir/r + Raltegravir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CD4 &lt;200 and _x000d_HIV RNA &lt;100,000</c:v>
                </c:pt>
                <c:pt idx="1">
                  <c:v>CD4 ≥200 and_x000d_HIV RNA &lt;100,000 </c:v>
                </c:pt>
                <c:pt idx="2">
                  <c:v>CD4 &lt;200 and_x000d_HIV RNA ≥100,000 </c:v>
                </c:pt>
                <c:pt idx="3">
                  <c:v>CD4 ≥200 and_x000d_HIV RNA ≥100,000 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9.4</c:v>
                </c:pt>
                <c:pt idx="1">
                  <c:v>7.1</c:v>
                </c:pt>
                <c:pt idx="2">
                  <c:v>60.4</c:v>
                </c:pt>
                <c:pt idx="3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D2-4D4B-AF90-6236672872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Darunavir/r + Tenofovir DF-Emtricitabine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CD4 &lt;200 and _x000d_HIV RNA &lt;100,000</c:v>
                </c:pt>
                <c:pt idx="1">
                  <c:v>CD4 ≥200 and_x000d_HIV RNA &lt;100,000 </c:v>
                </c:pt>
                <c:pt idx="2">
                  <c:v>CD4 &lt;200 and_x000d_HIV RNA ≥100,000 </c:v>
                </c:pt>
                <c:pt idx="3">
                  <c:v>CD4 ≥200 and_x000d_HIV RNA ≥100,000 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9</c:v>
                </c:pt>
                <c:pt idx="1">
                  <c:v>7.1</c:v>
                </c:pt>
                <c:pt idx="2">
                  <c:v>29.9</c:v>
                </c:pt>
                <c:pt idx="3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D2-4D4B-AF90-6236672872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08060360"/>
        <c:axId val="-2126371480"/>
      </c:barChart>
      <c:catAx>
        <c:axId val="-2108060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</a:t>
                </a:r>
                <a:r>
                  <a:rPr lang="en-US" baseline="0" dirty="0"/>
                  <a:t> CD4 count (cells/mm</a:t>
                </a:r>
                <a:r>
                  <a:rPr lang="en-US" baseline="30000" dirty="0"/>
                  <a:t>3</a:t>
                </a:r>
                <a:r>
                  <a:rPr lang="en-US" baseline="0" dirty="0"/>
                  <a:t>) and HIV RNA (copies/ml)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19525784971322999"/>
              <c:y val="0.891899825666046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/>
            </a:pPr>
            <a:endParaRPr lang="en-US"/>
          </a:p>
        </c:txPr>
        <c:crossAx val="-2126371480"/>
        <c:crossesAt val="0"/>
        <c:auto val="0"/>
        <c:lblAlgn val="ctr"/>
        <c:lblOffset val="1"/>
        <c:tickLblSkip val="1"/>
        <c:tickMarkSkip val="1"/>
        <c:noMultiLvlLbl val="0"/>
      </c:catAx>
      <c:valAx>
        <c:axId val="-2126371480"/>
        <c:scaling>
          <c:orientation val="minMax"/>
          <c:max val="8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Treatment</a:t>
                </a:r>
                <a:r>
                  <a:rPr lang="en-US" baseline="0" dirty="0"/>
                  <a:t> failure (%)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15051764362788E-2"/>
              <c:y val="0.190678797289120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080603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5548860211918"/>
          <c:y val="3.3163302314110597E-2"/>
          <c:w val="0.82463837853601596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763193663292"/>
          <c:y val="0.105953368499551"/>
          <c:w val="0.849000515560555"/>
          <c:h val="0.78776796134454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Darunavir/r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Total Cholesterol</c:v>
                </c:pt>
                <c:pt idx="1">
                  <c:v>LDL Cholesterol</c:v>
                </c:pt>
                <c:pt idx="2">
                  <c:v>HDL Cholesterol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0.9</c:v>
                </c:pt>
                <c:pt idx="1">
                  <c:v>0.5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89-6F47-8555-EB84AAD1FD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Darunavir/r + Tenofovir DF-Emtricitabine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Total Cholesterol</c:v>
                </c:pt>
                <c:pt idx="1">
                  <c:v>LDL Cholesterol</c:v>
                </c:pt>
                <c:pt idx="2">
                  <c:v>HDL Cholesterol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89-6F47-8555-EB84AAD1FD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08700872"/>
        <c:axId val="-1963667416"/>
      </c:barChart>
      <c:catAx>
        <c:axId val="-2008700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1963667416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1963667416"/>
        <c:scaling>
          <c:orientation val="minMax"/>
          <c:max val="1.2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Mean Change</a:t>
                </a:r>
                <a:r>
                  <a:rPr lang="en-US" sz="1600" baseline="0" dirty="0"/>
                  <a:t> in Cholesterol (</a:t>
                </a:r>
                <a:r>
                  <a:rPr lang="en-US" sz="1600" baseline="0" dirty="0" err="1"/>
                  <a:t>mmol</a:t>
                </a:r>
                <a:r>
                  <a:rPr lang="en-US" sz="1600" baseline="0" dirty="0"/>
                  <a:t>/L)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15743344581927E-3"/>
              <c:y val="0.157193321264439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2008700872"/>
        <c:crosses val="autoZero"/>
        <c:crossBetween val="between"/>
        <c:minorUnit val="0.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6804590832395899"/>
          <c:y val="1.9330828828194101E-2"/>
          <c:w val="0.79954677540307495"/>
          <c:h val="6.9273120222463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226897419073"/>
          <c:y val="0.14607684456109599"/>
          <c:w val="0.81753663604549398"/>
          <c:h val="0.77022420132924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Darunavir/r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</c:f>
              <c:numCache>
                <c:formatCode>0%</c:formatCode>
                <c:ptCount val="1"/>
              </c:numCache>
            </c:numRef>
          </c:cat>
          <c:val>
            <c:numRef>
              <c:f>Sheet1!$B$2:$B$2</c:f>
              <c:numCache>
                <c:formatCode>0.0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4-CA48-8ABF-0618603243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Darunavir/r + Tenofovir DF-Emtricitabine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</c:f>
              <c:numCache>
                <c:formatCode>0%</c:formatCode>
                <c:ptCount val="1"/>
              </c:numCache>
            </c:numRef>
          </c:cat>
          <c:val>
            <c:numRef>
              <c:f>Sheet1!$C$2:$C$2</c:f>
              <c:numCache>
                <c:formatCode>0.0</c:formatCode>
                <c:ptCount val="1"/>
                <c:pt idx="0">
                  <c:v>-4.5999999999999996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04-CA48-8ABF-0618603243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5"/>
        <c:axId val="-1963124184"/>
        <c:axId val="-1963312744"/>
      </c:barChart>
      <c:catAx>
        <c:axId val="-196312418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low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-1963312744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1963312744"/>
        <c:scaling>
          <c:orientation val="minMax"/>
          <c:max val="7"/>
          <c:min val="-7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Mean</a:t>
                </a:r>
                <a:r>
                  <a:rPr lang="en-US" sz="1600" baseline="0" dirty="0"/>
                  <a:t> Change in Creatinine Clearance  (mL/min)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5167413465581999E-2"/>
              <c:y val="0.18576285603188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1963124184"/>
        <c:crosses val="autoZero"/>
        <c:crossBetween val="between"/>
        <c:majorUnit val="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04972386264217"/>
          <c:y val="3.4762807426849403E-2"/>
          <c:w val="0.89502762430939198"/>
          <c:h val="6.9273120222463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52037980546501"/>
          <c:y val="0.12805583449383101"/>
          <c:w val="0.83245136637332096"/>
          <c:h val="0.76393587761850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Darunavir/r 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 Lumbar Spine</c:v>
                </c:pt>
                <c:pt idx="1">
                  <c:v>Hip 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-1</c:v>
                </c:pt>
                <c:pt idx="1">
                  <c:v>-0.73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F-E946-BD6E-1932D10A73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Darunavir/r + Tenofovir DF-Emtricitabine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 Lumbar Spine</c:v>
                </c:pt>
                <c:pt idx="1">
                  <c:v>Hip 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 formatCode="General">
                  <c:v>-2.4900000000000002</c:v>
                </c:pt>
                <c:pt idx="1">
                  <c:v>-3.3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1F-E946-BD6E-1932D10A73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802137288"/>
        <c:axId val="-2122403256"/>
      </c:barChart>
      <c:catAx>
        <c:axId val="1802137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21224032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2403256"/>
        <c:scaling>
          <c:orientation val="minMax"/>
          <c:max val="0"/>
          <c:min val="-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Mean % Change in BMD</a:t>
                </a:r>
              </a:p>
            </c:rich>
          </c:tx>
          <c:layout>
            <c:manualLayout>
              <c:xMode val="edge"/>
              <c:yMode val="edge"/>
              <c:x val="9.9779990736452006E-3"/>
              <c:y val="0.206428034204940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802137288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677237560026301"/>
          <c:y val="0"/>
          <c:w val="0.84065809706425099"/>
          <c:h val="0.11077355778775499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52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4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18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8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Raltegravir plus Ritonavir-Boosted Darunavir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>NEAT001/ANRS 143 Trial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EAD33-7374-8640-9B23-16F17F348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23601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Darunavir/r + Raltegravir versus Darunavir/r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NEAT001/ANRS143: 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Raffi</a:t>
            </a:r>
            <a:r>
              <a:rPr lang="en-US" dirty="0"/>
              <a:t> F, et al. Lancet. 2014;384:1942-51</a:t>
            </a:r>
            <a:r>
              <a:rPr lang="fr-FR" dirty="0"/>
              <a:t>.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Our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NtRTI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-sparing regimen was non-inferior to standard treatment and represents a treatment option for patients with CD4 cell counts higher than 200 cells per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μL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4586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18071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245371" y="323051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245371" y="383582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Darunavir/r + Raltegravir versus Darunavir/r + TDF-FTC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/>
            </a:r>
            <a:b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NEAT001/ANRS143: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Raffi</a:t>
            </a:r>
            <a:r>
              <a:rPr lang="en-US" dirty="0"/>
              <a:t> F, et al. Lancet. 2014;384:1942-51</a:t>
            </a:r>
            <a:r>
              <a:rPr lang="fr-FR" dirty="0"/>
              <a:t>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10512" y="2514600"/>
            <a:ext cx="2952488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Darunavir + Ritonavir QD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+ Raltegravir BID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401)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10512" y="4166621"/>
            <a:ext cx="2952488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Darunavir + Ritonavir QD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+ TDF-FTC QD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404)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201294"/>
              </p:ext>
            </p:extLst>
          </p:nvPr>
        </p:nvGraphicFramePr>
        <p:xfrm>
          <a:off x="410633" y="1447800"/>
          <a:ext cx="4923367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NEAT001/ANRS 143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open-label, non-inferiority trial study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to evaluate the efficacy and safety of a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NtRTI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-sparing regimen of raltegravir and boosted darunavir vs. combination tenofovir DF-emtricitabine and boosted darunavir.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805)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 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CD4 &lt;500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major resistance mutations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Darunavir 800 mg QD + Ritonavir 100 mg QD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Raltegravir 400 mg BID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Darunavir 800 mg QD + Ritonavir 100 mg QD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TDF-FTC QD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737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Darunavir/r + Raltegravir versus Darunavir/r + TDF-FTC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/>
            </a:r>
            <a:b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NEAT001/ANRS143: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96: Treatment Failure, by Baseline HIV RNA*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Raffi</a:t>
            </a:r>
            <a:r>
              <a:rPr lang="en-US" dirty="0"/>
              <a:t> F, et al. Lancet. 2014;384:1942-51</a:t>
            </a:r>
            <a:r>
              <a:rPr lang="fr-FR" dirty="0"/>
              <a:t>.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068365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*</a:t>
            </a:r>
            <a:r>
              <a:rPr lang="en-US" sz="14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Kaplan-Meier estimates of proportion of patients reaching endpoints)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005079" y="5486400"/>
            <a:ext cx="4376921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9690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Darunavir/r + Raltegravir versus Darunavir/r + TDF-FTC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/>
            </a:r>
            <a:b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NEAT001/ANRS143: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96: Treatment Failure, by Baseline CD4 Count*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Raffi</a:t>
            </a:r>
            <a:r>
              <a:rPr lang="en-US" dirty="0"/>
              <a:t> F, et al. Lancet. 2014;384:1942-51</a:t>
            </a:r>
            <a:r>
              <a:rPr lang="fr-FR" dirty="0"/>
              <a:t>.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068365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*</a:t>
            </a:r>
            <a:r>
              <a:rPr lang="en-US" sz="14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Kaplan-Meier estimates of proportion of patients reaching endpoints)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112767" y="5607312"/>
            <a:ext cx="423061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7055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Darunavir/r + Raltegravir versus Darunavir/r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NEAT001/ANRS143: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18914" y="1254758"/>
            <a:ext cx="8825086" cy="457195"/>
          </a:xfr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96: Treatment Failure, by HIV RNA and CD4 Count (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ombined effects)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Raffi</a:t>
            </a:r>
            <a:r>
              <a:rPr lang="en-US" dirty="0"/>
              <a:t> F, et al. Lancet. 2014;384:1942-51</a:t>
            </a:r>
            <a:r>
              <a:rPr lang="fr-F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9265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Darunavir/r + Raltegravir versus Darunavir/r + TDF-FTC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/>
            </a:r>
            <a:b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NEAT001/ANRS143: Result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96: Change in Lipids from Baseline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Raffi</a:t>
            </a:r>
            <a:r>
              <a:rPr lang="en-US" dirty="0"/>
              <a:t> F, et al. Lancet. 2014;384:1942-51</a:t>
            </a:r>
            <a:r>
              <a:rPr lang="fr-FR" dirty="0"/>
              <a:t>.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57200" y="19050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78048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Darunavir/r + Raltegravir versus Darunavir/r + TDF-FTC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/>
            </a:r>
            <a:b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NEAT001/ANRS143: Result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96: Change in Creatinine Clearance from Baseline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Raffi</a:t>
            </a:r>
            <a:r>
              <a:rPr lang="en-US" dirty="0"/>
              <a:t> F, et al. Lancet. 2014;384:1942-51</a:t>
            </a:r>
            <a:r>
              <a:rPr lang="fr-FR" dirty="0"/>
              <a:t>.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571500" y="1828800"/>
          <a:ext cx="8001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96668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Darunavir/r + Raltegravir versus Darunavir/r + TDF-FTC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/>
            </a:r>
            <a:b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NEAT001/ANRS143: </a:t>
            </a:r>
            <a:r>
              <a:rPr lang="en-US" sz="2800" dirty="0" err="1">
                <a:solidFill>
                  <a:srgbClr val="FFFFFF"/>
                </a:solidFill>
                <a:latin typeface="Arial" pitchFamily="22" charset="0"/>
              </a:rPr>
              <a:t>Substudy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 Result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 err="1"/>
              <a:t>Week</a:t>
            </a:r>
            <a:r>
              <a:rPr lang="nb-NO" dirty="0"/>
              <a:t> 48: </a:t>
            </a:r>
            <a:r>
              <a:rPr lang="nb-NO" dirty="0" err="1"/>
              <a:t>Changes</a:t>
            </a:r>
            <a:r>
              <a:rPr lang="nb-NO" dirty="0"/>
              <a:t> in </a:t>
            </a:r>
            <a:r>
              <a:rPr lang="nb-NO" dirty="0" err="1"/>
              <a:t>Spine</a:t>
            </a:r>
            <a:r>
              <a:rPr lang="nb-NO" dirty="0"/>
              <a:t> and Hip Bone Mineral </a:t>
            </a:r>
            <a:r>
              <a:rPr lang="nb-NO" dirty="0" err="1"/>
              <a:t>Density</a:t>
            </a:r>
            <a:r>
              <a:rPr lang="nb-NO" dirty="0"/>
              <a:t> from Baseline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Bernardadino</a:t>
            </a:r>
            <a:r>
              <a:rPr lang="en-US" dirty="0">
                <a:latin typeface="Arial" pitchFamily="22" charset="0"/>
              </a:rPr>
              <a:t> JI, et al. </a:t>
            </a:r>
            <a:r>
              <a:rPr lang="it-IT" dirty="0">
                <a:latin typeface="Arial" pitchFamily="22" charset="0"/>
              </a:rPr>
              <a:t>Lancet HIV. 2015;2(11):e464-73.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56406" y="1905000"/>
          <a:ext cx="8231187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92351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Darunavir/r + Raltegravir versus Darunavir/r + TDF-FTC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NEAT001/ANRS143: Result</a:t>
            </a:r>
            <a:endParaRPr lang="en-US" sz="2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Analysis of Virologic Failures and Emerging Genotypic Resistance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Raffi</a:t>
            </a:r>
            <a:r>
              <a:rPr lang="en-US" dirty="0"/>
              <a:t> F, et al. Lancet. 2014;384:1942-51</a:t>
            </a:r>
            <a:r>
              <a:rPr lang="fr-FR" dirty="0"/>
              <a:t>.</a:t>
            </a:r>
            <a:endParaRPr lang="en-US" dirty="0"/>
          </a:p>
        </p:txBody>
      </p:sp>
      <p:graphicFrame>
        <p:nvGraphicFramePr>
          <p:cNvPr id="7" name="Group 45"/>
          <p:cNvGraphicFramePr>
            <a:graphicFrameLocks noGrp="1"/>
          </p:cNvGraphicFramePr>
          <p:nvPr>
            <p:extLst/>
          </p:nvPr>
        </p:nvGraphicFramePr>
        <p:xfrm>
          <a:off x="356340" y="1905000"/>
          <a:ext cx="8458200" cy="42976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910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871">
                <a:tc gridSpan="3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Genotype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Resistance Testing in NEAT001/ANRS143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137160" marB="13716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137160" marB="13716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137160" marB="13716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80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6" charset="-128"/>
                          <a:cs typeface="Arial"/>
                        </a:rPr>
                        <a:t>Resistance Testing and Results</a:t>
                      </a:r>
                    </a:p>
                  </a:txBody>
                  <a:tcPr marR="182880" marT="137160" marB="13716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RAL</a:t>
                      </a:r>
                      <a:r>
                        <a:rPr lang="en-US" sz="18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+ DRV/r </a:t>
                      </a:r>
                      <a:br>
                        <a:rPr lang="en-US" sz="18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(n = 401)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137160" marB="13716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DRV/r + TDF/FTC</a:t>
                      </a:r>
                      <a:r>
                        <a:rPr lang="en-US" sz="18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(n = 404)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137160" marB="13716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502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Patients who underwent genotype resistance testing at </a:t>
                      </a:r>
                      <a:r>
                        <a:rPr lang="en-US" sz="1700" dirty="0" err="1"/>
                        <a:t>virological</a:t>
                      </a:r>
                      <a:r>
                        <a:rPr lang="en-US" sz="1700" dirty="0"/>
                        <a:t> failure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29</a:t>
                      </a:r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13</a:t>
                      </a:r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42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Major resistance mutations detected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6</a:t>
                      </a:r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0</a:t>
                      </a:r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42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Reverse transcriptase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L="365760"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Zapf Dingbats"/>
                        </a:rPr>
                        <a:t>1*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0</a:t>
                      </a:r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42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Protease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L="365760"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Zapf Dingbats"/>
                        </a:rPr>
                        <a:t>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0</a:t>
                      </a:r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42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err="1"/>
                        <a:t>Integrase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L="365760"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ym typeface="Zapf Dingbats"/>
                        </a:rPr>
                        <a:t>5**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</a:rPr>
                        <a:t>0</a:t>
                      </a:r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42">
                <a:tc gridSpan="3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*K65R mutation; **N155H mutation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13716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</a:endParaRPr>
                    </a:p>
                  </a:txBody>
                  <a:tcPr marT="91440" marB="9144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4248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46698</TotalTime>
  <Words>593</Words>
  <Application>Microsoft Office PowerPoint</Application>
  <PresentationFormat>On-screen Show (4:3)</PresentationFormat>
  <Paragraphs>66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Geneva</vt:lpstr>
      <vt:lpstr>Lucida Grande</vt:lpstr>
      <vt:lpstr>Times New Roman</vt:lpstr>
      <vt:lpstr>Zapf Dingbats</vt:lpstr>
      <vt:lpstr>NCRC</vt:lpstr>
      <vt:lpstr>Raltegravir plus Ritonavir-Boosted Darunavir  NEAT001/ANRS 143 Trial</vt:lpstr>
      <vt:lpstr>Darunavir/r + Raltegravir versus Darunavir/r + TDF-FTC NEAT001/ANRS143: Study Design</vt:lpstr>
      <vt:lpstr>Darunavir/r + Raltegravir versus Darunavir/r + TDF-FTC NEAT001/ANRS143: Result</vt:lpstr>
      <vt:lpstr>Darunavir/r + Raltegravir versus Darunavir/r + TDF-FTC NEAT001/ANRS143: Result</vt:lpstr>
      <vt:lpstr>Darunavir/r + Raltegravir versus Darunavir/r + TDF-FTC NEAT001/ANRS143: Result</vt:lpstr>
      <vt:lpstr>Darunavir/r + Raltegravir versus Darunavir/r + TDF-FTC NEAT001/ANRS143: Result</vt:lpstr>
      <vt:lpstr>Darunavir/r + Raltegravir versus Darunavir/r + TDF-FTC NEAT001/ANRS143: Result</vt:lpstr>
      <vt:lpstr>Darunavir/r + Raltegravir versus Darunavir/r + TDF-FTC NEAT001/ANRS143: Substudy Result</vt:lpstr>
      <vt:lpstr>Darunavir/r + Raltegravir versus Darunavir/r + TDF-FTC NEAT001/ANRS143: Result</vt:lpstr>
      <vt:lpstr>Darunavir/r + Raltegravir versus Darunavir/r + TDF-FTC NEAT001/ANRS143: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2146</cp:revision>
  <cp:lastPrinted>2020-02-15T17:14:27Z</cp:lastPrinted>
  <dcterms:created xsi:type="dcterms:W3CDTF">2010-11-28T05:36:22Z</dcterms:created>
  <dcterms:modified xsi:type="dcterms:W3CDTF">2020-02-21T15:49:32Z</dcterms:modified>
</cp:coreProperties>
</file>