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985" r:id="rId2"/>
    <p:sldId id="1042" r:id="rId3"/>
    <p:sldId id="987" r:id="rId4"/>
    <p:sldId id="1043" r:id="rId5"/>
    <p:sldId id="1045" r:id="rId6"/>
    <p:sldId id="988" r:id="rId7"/>
    <p:sldId id="1205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906496062992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ITT Analysis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79</c:v>
                </c:pt>
                <c:pt idx="1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C3-CA4F-AE1E-C80BF63B0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Modified ITT Analysis </c:v>
                </c:pt>
              </c:strCache>
            </c:strRef>
          </c:tx>
          <c:spPr>
            <a:solidFill>
              <a:srgbClr val="3D6D73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74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C3-CA4F-AE1E-C80BF63B0F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3"/>
        <c:axId val="-2059968664"/>
        <c:axId val="-2074642440"/>
      </c:barChart>
      <c:catAx>
        <c:axId val="-2059968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Study Week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746424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7464244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HIV RNA</a:t>
                </a:r>
                <a:r>
                  <a:rPr lang="en-US" sz="1800" baseline="0" dirty="0"/>
                  <a:t> &lt; 50 copies/mL </a:t>
                </a:r>
                <a:r>
                  <a:rPr lang="en-US" sz="1800" dirty="0"/>
                  <a:t>(%)</a:t>
                </a:r>
              </a:p>
            </c:rich>
          </c:tx>
          <c:layout>
            <c:manualLayout>
              <c:xMode val="edge"/>
              <c:yMode val="edge"/>
              <c:x val="1.3655584718576801E-3"/>
              <c:y val="0.12215607747307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59968664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73789734616502"/>
          <c:y val="1.72413793103448E-2"/>
          <c:w val="0.54404272382618801"/>
          <c:h val="8.0169472350438906E-2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6.7711783871843595E-2"/>
          <c:w val="0.84453618644891604"/>
          <c:h val="0.78558350345095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Darunavir/r + Raltegravir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16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5-7947-AB1B-061C9D70DC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3"/>
        <c:axId val="-1963833160"/>
        <c:axId val="-2128693208"/>
      </c:barChart>
      <c:catAx>
        <c:axId val="-1963833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1286932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8693208"/>
        <c:scaling>
          <c:orientation val="minMax"/>
          <c:max val="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err="1"/>
                  <a:t>Virological</a:t>
                </a:r>
                <a:r>
                  <a:rPr lang="en-US" sz="1800" dirty="0"/>
                  <a:t> Failures (%)</a:t>
                </a:r>
              </a:p>
            </c:rich>
          </c:tx>
          <c:layout>
            <c:manualLayout>
              <c:xMode val="edge"/>
              <c:yMode val="edge"/>
              <c:x val="1.3655584718576801E-3"/>
              <c:y val="0.13164438171643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63833160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48668222027799"/>
          <c:y val="0.11943591426071699"/>
          <c:w val="0.83527692718965696"/>
          <c:h val="0.6906496062992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Darunavir/r + Raltegravir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&lt;200</c:v>
                </c:pt>
                <c:pt idx="1">
                  <c:v>200 to &lt;350</c:v>
                </c:pt>
                <c:pt idx="2">
                  <c:v>350 to &lt;500</c:v>
                </c:pt>
                <c:pt idx="3">
                  <c:v>≥500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54</c:v>
                </c:pt>
                <c:pt idx="1">
                  <c:v>29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0-7C49-B235-C59782BEDF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0877240"/>
        <c:axId val="-2130738328"/>
      </c:barChart>
      <c:catAx>
        <c:axId val="-2130877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Baseline</a:t>
                </a:r>
                <a:r>
                  <a:rPr lang="en-US" baseline="0" dirty="0"/>
                  <a:t> CD4 Count (cells/mm</a:t>
                </a:r>
                <a:r>
                  <a:rPr lang="en-US" baseline="30000" dirty="0"/>
                  <a:t>3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4181333236123301"/>
              <c:y val="0.929138609828944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307383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07383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Virologic</a:t>
                </a:r>
                <a:r>
                  <a:rPr lang="en-US" sz="1800" baseline="0" dirty="0"/>
                  <a:t> Failure (%)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1.3655584718576801E-3"/>
              <c:y val="0.20261584758801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308772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7399071643822297"/>
          <c:y val="3.1148705710851564E-2"/>
          <c:w val="0.39831474190726202"/>
          <c:h val="8.0169472350438906E-2"/>
        </c:manualLayout>
      </c:layout>
      <c:overlay val="0"/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42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3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 err="1"/>
              <a:t>Raltegravir</a:t>
            </a:r>
            <a:r>
              <a:rPr lang="en-US" sz="2400" b="0" dirty="0"/>
              <a:t> plus Ritonavir-Boosted </a:t>
            </a:r>
            <a:r>
              <a:rPr lang="en-US" sz="2400" b="0" dirty="0" err="1"/>
              <a:t>Darunavir</a:t>
            </a:r>
            <a:r>
              <a:rPr lang="en-US" sz="2400" b="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ACTG 5262 Trial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C2B98-3F2A-D54D-8DF1-FCF9C7D644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36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 plus Ritonavir-Boosted Darunavir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ACTG 5262: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AIDS. 2011;25:2113-22.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35817"/>
              </p:ext>
            </p:extLst>
          </p:nvPr>
        </p:nvGraphicFramePr>
        <p:xfrm>
          <a:off x="457200" y="1600200"/>
          <a:ext cx="4876800" cy="42672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5262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single-arm, phase 2 study evaluating the efficacy of a NRTI-sparing regimen consisting of boosted darunavir plus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raltegravir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in persons with HIV.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112)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Antiretroviral-naïve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≥5000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More than one darunavir resistance-associated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mutation (RAM) or known major integrase RAM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</a:t>
                      </a:r>
                      <a:b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Darunavir 800 mg + Ritonavir 100 mg QD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Raltegravir 400 mg BID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5867400" y="3137424"/>
            <a:ext cx="29718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Darunavir 800 mg QD + Ritonavir 100 mg QD + Raltegravir 400 mg BID 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112)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3747024"/>
            <a:ext cx="496306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0598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 plus Ritonavir-Boosted Darunavir </a:t>
            </a:r>
            <a:r>
              <a:rPr lang="en-US" sz="2400" dirty="0">
                <a:solidFill>
                  <a:srgbClr val="EFE5F5"/>
                </a:solidFill>
                <a:latin typeface="Arial" pitchFamily="22" charset="0"/>
              </a:rPr>
              <a:t/>
            </a:r>
            <a:br>
              <a:rPr lang="en-US" sz="2400" dirty="0">
                <a:solidFill>
                  <a:srgbClr val="EFE5F5"/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ACTG 5262 Trial: Result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Week 48: Virologic Efficacy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AIDS. 2011;25:2113-22.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486711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 plus Ritonavir-Boosted Darunavir </a:t>
            </a:r>
            <a:r>
              <a:rPr lang="en-US" sz="2400" dirty="0">
                <a:solidFill>
                  <a:srgbClr val="EFE5F5"/>
                </a:solidFill>
                <a:latin typeface="Arial" pitchFamily="22" charset="0"/>
              </a:rPr>
              <a:t/>
            </a:r>
            <a:br>
              <a:rPr lang="en-US" sz="2400" dirty="0">
                <a:solidFill>
                  <a:srgbClr val="EFE5F5"/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ACTG 5262 Trial: Result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24 and Week 48: Virologic Failure (Intent-to-Treat Analysis)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AIDS. 2011;25:2113-22.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gray">
          <a:xfrm>
            <a:off x="0" y="5943600"/>
            <a:ext cx="9162288" cy="3169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539" tIns="45458" rIns="92539" bIns="45458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Virologic failure associated with baseline HIV RNA &gt;100,000 copies/mL and lower CD4 count</a:t>
            </a:r>
          </a:p>
        </p:txBody>
      </p:sp>
    </p:spTree>
    <p:extLst>
      <p:ext uri="{BB962C8B-B14F-4D97-AF65-F5344CB8AC3E}">
        <p14:creationId xmlns:p14="http://schemas.microsoft.com/office/powerpoint/2010/main" val="326344963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 plus Ritonavir-Boosted Darunavir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ACTG 5262: Result</a:t>
            </a:r>
            <a:endParaRPr lang="en-US" sz="2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Failure, by Baseline CD4 Count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AIDS. 2011;25:2113-22.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619278"/>
              </p:ext>
            </p:extLst>
          </p:nvPr>
        </p:nvGraphicFramePr>
        <p:xfrm>
          <a:off x="457200" y="1676400"/>
          <a:ext cx="8229600" cy="456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506721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Raltegravir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22" charset="0"/>
              </a:rPr>
              <a:t> plus Ritonavir-Boosted Darunavir</a:t>
            </a:r>
            <a:r>
              <a:rPr lang="en-US" sz="2400" dirty="0">
                <a:solidFill>
                  <a:srgbClr val="EFE5F5"/>
                </a:solidFill>
                <a:latin typeface="Arial" pitchFamily="22" charset="0"/>
              </a:rPr>
              <a:t/>
            </a:r>
            <a:br>
              <a:rPr lang="en-US" sz="2400" dirty="0">
                <a:solidFill>
                  <a:srgbClr val="EFE5F5"/>
                </a:solidFill>
                <a:latin typeface="Arial" pitchFamily="22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ACTG 5262: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Taiwo</a:t>
            </a:r>
            <a:r>
              <a:rPr lang="en-US" dirty="0"/>
              <a:t> B, et al. AIDS. 2011;25:2113-22.</a:t>
            </a:r>
            <a:endParaRPr lang="en-US" dirty="0">
              <a:ea typeface="ＭＳ Ｐゴシック" pitchFamily="22" charset="-128"/>
              <a:cs typeface="ＭＳ Ｐゴシック" pitchFamily="22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“DRV/r + RAL was effective and well tolerated in most patients, but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virological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failure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and </a:t>
                      </a:r>
                      <a:r>
                        <a:rPr lang="en-US" sz="2000" b="0" baseline="0" dirty="0" err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integrase</a:t>
                      </a:r>
                      <a:r>
                        <a:rPr lang="en-US" sz="20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resistance were common, particularly in patients with baseline viral load more than 100,000 copies/ml.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5918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44672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46696</TotalTime>
  <Words>324</Words>
  <Application>Microsoft Office PowerPoint</Application>
  <PresentationFormat>On-screen Show (4:3)</PresentationFormat>
  <Paragraphs>27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plus Ritonavir-Boosted Darunavir  ACTG 5262 Trial</vt:lpstr>
      <vt:lpstr>Raltegravir plus Ritonavir-Boosted Darunavir  ACTG 5262: Study Design</vt:lpstr>
      <vt:lpstr>Raltegravir plus Ritonavir-Boosted Darunavir  ACTG 5262 Trial: Result</vt:lpstr>
      <vt:lpstr>Raltegravir plus Ritonavir-Boosted Darunavir  ACTG 5262 Trial: Result</vt:lpstr>
      <vt:lpstr>Raltegravir plus Ritonavir-Boosted Darunavir ACTG 5262: Result</vt:lpstr>
      <vt:lpstr>Raltegravir plus Ritonavir-Boosted Darunavir ACTG 5262: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2145</cp:revision>
  <cp:lastPrinted>2020-02-15T17:14:27Z</cp:lastPrinted>
  <dcterms:created xsi:type="dcterms:W3CDTF">2010-11-28T05:36:22Z</dcterms:created>
  <dcterms:modified xsi:type="dcterms:W3CDTF">2020-02-21T15:48:01Z</dcterms:modified>
</cp:coreProperties>
</file>