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52" r:id="rId2"/>
    <p:sldId id="1153" r:id="rId3"/>
    <p:sldId id="1154" r:id="rId4"/>
    <p:sldId id="1155" r:id="rId5"/>
    <p:sldId id="1156" r:id="rId6"/>
    <p:sldId id="1157" r:id="rId7"/>
    <p:sldId id="1208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Lopinavir-RTV + Raltegravir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&lt;100,000 copies/mL </c:v>
                </c:pt>
                <c:pt idx="2">
                  <c:v>≥100,000 copies/mL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83.2</c:v>
                </c:pt>
                <c:pt idx="1">
                  <c:v>86</c:v>
                </c:pt>
                <c:pt idx="2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1-4A48-969C-68950B5DD0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Lopinavir-RTV + TDF-FTC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&lt;100,000 copies/mL </c:v>
                </c:pt>
                <c:pt idx="2">
                  <c:v>≥100,000 copies/mL 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84.8</c:v>
                </c:pt>
                <c:pt idx="1">
                  <c:v>88.4</c:v>
                </c:pt>
                <c:pt idx="2">
                  <c:v>68.400000000000006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B1-4A48-969C-68950B5DD0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05677960"/>
        <c:axId val="-2122643048"/>
      </c:barChart>
      <c:catAx>
        <c:axId val="-2005677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 Level</a:t>
                </a:r>
              </a:p>
            </c:rich>
          </c:tx>
          <c:layout>
            <c:manualLayout>
              <c:xMode val="edge"/>
              <c:yMode val="edge"/>
              <c:x val="0.51800379119276796"/>
              <c:y val="0.91252404804728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226430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26430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 40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5134544737886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056779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14622934285992001"/>
          <c:y val="1.8543358318437099E-2"/>
          <c:w val="0.82444966948575904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9.1658160785457396E-2"/>
          <c:w val="0.84453618644891604"/>
          <c:h val="0.784519296199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Lopinavir-RTV + Raltegravir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LDL Cholesterol</c:v>
                </c:pt>
                <c:pt idx="3">
                  <c:v>HDL Cholesterol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1.18</c:v>
                </c:pt>
                <c:pt idx="1">
                  <c:v>1.1200000000000001</c:v>
                </c:pt>
                <c:pt idx="2">
                  <c:v>0.74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FB-0143-ADAF-C16DAF2FFF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Lopinavir-RTV + TDF-FTC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LDL Cholesterol</c:v>
                </c:pt>
                <c:pt idx="3">
                  <c:v>HDL Cholesterol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0.76</c:v>
                </c:pt>
                <c:pt idx="1">
                  <c:v>0.67</c:v>
                </c:pt>
                <c:pt idx="2">
                  <c:v>0.59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FB-0143-ADAF-C16DAF2FFF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08136216"/>
        <c:axId val="1808144072"/>
      </c:barChart>
      <c:catAx>
        <c:axId val="1808136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1808144072"/>
        <c:crossesAt val="0"/>
        <c:auto val="1"/>
        <c:lblAlgn val="ctr"/>
        <c:lblOffset val="1"/>
        <c:tickLblSkip val="1"/>
        <c:tickMarkSkip val="1"/>
        <c:noMultiLvlLbl val="0"/>
      </c:catAx>
      <c:valAx>
        <c:axId val="1808144072"/>
        <c:scaling>
          <c:orientation val="minMax"/>
          <c:max val="1.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Mean Change from Baseline (</a:t>
                </a:r>
                <a:r>
                  <a:rPr lang="en-US" sz="1400" dirty="0" err="1"/>
                  <a:t>mmol</a:t>
                </a:r>
                <a:r>
                  <a:rPr lang="en-US" sz="1400" dirty="0"/>
                  <a:t>/L)</a:t>
                </a:r>
              </a:p>
            </c:rich>
          </c:tx>
          <c:layout>
            <c:manualLayout>
              <c:xMode val="edge"/>
              <c:yMode val="edge"/>
              <c:x val="1.54320987654321E-2"/>
              <c:y val="8.9941768960083698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1808136216"/>
        <c:crosses val="autoZero"/>
        <c:crossBetween val="between"/>
        <c:majorUnit val="0.5"/>
        <c:minorUnit val="0.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5038641003207901"/>
          <c:y val="0"/>
          <c:w val="0.70293076212695604"/>
          <c:h val="7.3121172353455804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sz="2700" b="0" dirty="0" err="1">
                <a:solidFill>
                  <a:srgbClr val="001D48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700" b="0" dirty="0">
                <a:solidFill>
                  <a:srgbClr val="001D48"/>
                </a:solidFill>
                <a:ea typeface="ＭＳ Ｐゴシック" pitchFamily="31" charset="-128"/>
                <a:cs typeface="ＭＳ Ｐゴシック" pitchFamily="31" charset="-128"/>
              </a:rPr>
              <a:t>-RTV + Raltegravir vs. </a:t>
            </a:r>
            <a:r>
              <a:rPr lang="en-US" sz="2700" b="0" dirty="0" err="1">
                <a:solidFill>
                  <a:srgbClr val="001D48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700" b="0" dirty="0">
                <a:solidFill>
                  <a:srgbClr val="001D48"/>
                </a:solidFill>
                <a:ea typeface="ＭＳ Ｐゴシック" pitchFamily="31" charset="-128"/>
                <a:cs typeface="ＭＳ Ｐゴシック" pitchFamily="31" charset="-128"/>
              </a:rPr>
              <a:t>-RTV + TDF-FTC</a:t>
            </a:r>
            <a:br>
              <a:rPr lang="en-US" sz="2700" b="0" dirty="0">
                <a:solidFill>
                  <a:srgbClr val="001D48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dirty="0"/>
              <a:t>PROGRESS Trial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D39D6F-22CA-7D41-BE36-429818B774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1934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2548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8602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</a:t>
            </a:r>
            <a:r>
              <a:rPr lang="en-US" sz="27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</a:t>
            </a:r>
            <a: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vs. </a:t>
            </a:r>
            <a:r>
              <a:rPr lang="en-US" sz="27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TDF-FTC</a:t>
            </a:r>
            <a:b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PROGRESS: Study Design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Reynes</a:t>
            </a:r>
            <a:r>
              <a:rPr lang="en-US" dirty="0"/>
              <a:t> J, et al. </a:t>
            </a:r>
            <a:r>
              <a:rPr lang="it-IT" dirty="0"/>
              <a:t>HIV </a:t>
            </a:r>
            <a:r>
              <a:rPr lang="it-IT" dirty="0" err="1"/>
              <a:t>Clin</a:t>
            </a:r>
            <a:r>
              <a:rPr lang="it-IT" dirty="0"/>
              <a:t> Trials. 2011;12:255-67.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590800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Lopinavir-ritonavir BID + Raltegravir BID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4166621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Lopinavir-ritonavir BID + TDF-FTC QD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105)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590090"/>
              </p:ext>
            </p:extLst>
          </p:nvPr>
        </p:nvGraphicFramePr>
        <p:xfrm>
          <a:off x="410633" y="1676400"/>
          <a:ext cx="4923367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PROGRESS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non-inferiority trial comparing efficacy, safety, and tolerability of lopinavir-ritonavir with either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raltegravir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or tenofovir DF-emtricitabine in treatment-naïve persons with HIV.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206)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patients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therapy naïve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lopinavir, TDF, or FTC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-RTV BID + </a:t>
                      </a:r>
                      <a:r>
                        <a:rPr lang="en-US" sz="1600" b="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Raltegravir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BID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-RTV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BID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+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TDF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-FTC QD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80906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vs.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PROGRESS: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 Virologic Response (FDA-TLOVR Algorith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m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Reynes</a:t>
            </a:r>
            <a:r>
              <a:rPr lang="en-US" dirty="0"/>
              <a:t> J, et al. </a:t>
            </a:r>
            <a:r>
              <a:rPr lang="it-IT" dirty="0"/>
              <a:t>HIV </a:t>
            </a:r>
            <a:r>
              <a:rPr lang="it-IT" dirty="0" err="1"/>
              <a:t>Clin</a:t>
            </a:r>
            <a:r>
              <a:rPr lang="it-IT" dirty="0"/>
              <a:t> Trials. 2011;12:255-67.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288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84/101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89/105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40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74/86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911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76/86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643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10/15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13/19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25315" y="5715000"/>
            <a:ext cx="440435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67508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vs.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PROGRESS: Result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Reynes</a:t>
            </a:r>
            <a:r>
              <a:rPr lang="en-US" dirty="0"/>
              <a:t> J, et al. </a:t>
            </a:r>
            <a:r>
              <a:rPr lang="it-IT" dirty="0"/>
              <a:t>HIV </a:t>
            </a:r>
            <a:r>
              <a:rPr lang="it-IT" dirty="0" err="1"/>
              <a:t>Clin</a:t>
            </a:r>
            <a:r>
              <a:rPr lang="it-IT" dirty="0"/>
              <a:t> Trials. 2011;12:255-67.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31300"/>
              </p:ext>
            </p:extLst>
          </p:nvPr>
        </p:nvGraphicFramePr>
        <p:xfrm>
          <a:off x="493713" y="1676400"/>
          <a:ext cx="8153401" cy="397539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575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9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9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Possibly/probably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Treatment-Related Moderate to Serious Adverse Events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Occurring in ≥2% of Subjects in Either Arm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59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Variable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RAL </a:t>
                      </a:r>
                    </a:p>
                    <a:p>
                      <a:pPr marL="0" indent="0" algn="ctr"/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101)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578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TDF-FTC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105)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adverse event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(%)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27.7%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27.6%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Hyperlipidemia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13.9%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8.6%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7.9%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13.3%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Alanine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Aminotransferase increased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53636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vs.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TDF-FTC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PROGRESS: Result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48: Analysis of Lipids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Reynes</a:t>
            </a:r>
            <a:r>
              <a:rPr lang="en-US" dirty="0"/>
              <a:t> J, et al. </a:t>
            </a:r>
            <a:r>
              <a:rPr lang="it-IT" dirty="0"/>
              <a:t>HIV </a:t>
            </a:r>
            <a:r>
              <a:rPr lang="it-IT" dirty="0" err="1"/>
              <a:t>Clin</a:t>
            </a:r>
            <a:r>
              <a:rPr lang="it-IT" dirty="0"/>
              <a:t> Trials. 2011;12:255-67.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44500" y="1905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893202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vs.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-RTV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PROGRESS: Conclusions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Reynes</a:t>
            </a:r>
            <a:r>
              <a:rPr lang="en-US" dirty="0"/>
              <a:t> J, et al. </a:t>
            </a:r>
            <a:r>
              <a:rPr lang="it-IT" dirty="0"/>
              <a:t>HIV </a:t>
            </a:r>
            <a:r>
              <a:rPr lang="it-IT" dirty="0" err="1"/>
              <a:t>Clin</a:t>
            </a:r>
            <a:r>
              <a:rPr lang="it-IT" dirty="0"/>
              <a:t> Trials. 2011;12:255-67.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27432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“The HIV treatment regimen of LPV/r + RAL resulted in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noninferior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efficacy and comparable safety and tolerability compared with a traditional NRTI-containing regimen through 48 weeks of treatment. These results support further evaluation of the LPV/r + RAL regimen.”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43080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748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46690</TotalTime>
  <Words>394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Lopinavir-RTV + Raltegravir vs. Lopinavir-RTV + TDF-FTC PROGRESS Trial</vt:lpstr>
      <vt:lpstr>Lopinavir-RTV + Raltegravir vs. Lopinavir-RTV + TDF-FTC PROGRESS: Study Design</vt:lpstr>
      <vt:lpstr>Lopinavir-RTV + Raltegravir vs. Lopinavir-RTV + TDF-FTC PROGRESS: Result</vt:lpstr>
      <vt:lpstr>Lopinavir-RTV + Raltegravir vs. Lopinavir-RTV + TDF-FTC PROGRESS: Result</vt:lpstr>
      <vt:lpstr>Lopinavir-RTV + Raltegravir vs. Lopinavir-RTV + TDF-FTC PROGRESS: Result</vt:lpstr>
      <vt:lpstr>Lopinavir-RTV + Raltegravir vs. Lopinavir-RTV + TDF-FTC PROGRESS: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2142</cp:revision>
  <cp:lastPrinted>2020-02-15T17:14:27Z</cp:lastPrinted>
  <dcterms:created xsi:type="dcterms:W3CDTF">2010-11-28T05:36:22Z</dcterms:created>
  <dcterms:modified xsi:type="dcterms:W3CDTF">2020-02-21T15:42:11Z</dcterms:modified>
</cp:coreProperties>
</file>