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083" r:id="rId2"/>
    <p:sldId id="1084" r:id="rId3"/>
    <p:sldId id="1088" r:id="rId4"/>
    <p:sldId id="1086" r:id="rId5"/>
    <p:sldId id="1087" r:id="rId6"/>
    <p:sldId id="1212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1102580927384"/>
          <c:w val="0.84453618644891604"/>
          <c:h val="0.71302764409434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 + ABC-3TC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&lt;100,000 copies/mL </c:v>
                </c:pt>
                <c:pt idx="2">
                  <c:v>≥100,000 copies/mL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91</c:v>
                </c:pt>
                <c:pt idx="1">
                  <c:v>87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A6-E34C-B490-299B874CBA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75098824"/>
        <c:axId val="1897079240"/>
      </c:barChart>
      <c:catAx>
        <c:axId val="-2075098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 HIV</a:t>
                </a:r>
                <a:r>
                  <a:rPr lang="en-US" baseline="0" dirty="0"/>
                  <a:t> RNA Level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51797880437366695"/>
              <c:y val="0.9277285215432099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89707924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9707924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1.36560041607644E-3"/>
              <c:y val="0.10748570182670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7509882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60964342507176705"/>
          <c:y val="2.20522747156605E-2"/>
          <c:w val="0.36104906323824398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682044548907599"/>
          <c:y val="0.104398167334346"/>
          <c:w val="0.83071587482657105"/>
          <c:h val="0.78893631717087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 + ABC-3TC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Triglycerides</c:v>
                </c:pt>
                <c:pt idx="2">
                  <c:v>HDL</c:v>
                </c:pt>
                <c:pt idx="3">
                  <c:v>LDL 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17</c:v>
                </c:pt>
                <c:pt idx="1">
                  <c:v>-1</c:v>
                </c:pt>
                <c:pt idx="2">
                  <c:v>6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36-F548-8F28-9CDA494B7A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1897209496"/>
        <c:axId val="-2074877144"/>
      </c:barChart>
      <c:catAx>
        <c:axId val="1897209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748771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4877144"/>
        <c:scaling>
          <c:orientation val="minMax"/>
          <c:max val="20"/>
          <c:min val="-5"/>
        </c:scaling>
        <c:delete val="0"/>
        <c:axPos val="l"/>
        <c:title>
          <c:tx>
            <c:rich>
              <a:bodyPr/>
              <a:lstStyle/>
              <a:p>
                <a:pPr>
                  <a:defRPr sz="1500"/>
                </a:pPr>
                <a:r>
                  <a:rPr lang="en-US" sz="1500" dirty="0"/>
                  <a:t>Median Change from Baseline</a:t>
                </a:r>
                <a:r>
                  <a:rPr lang="en-US" sz="1500" baseline="0" dirty="0"/>
                  <a:t> </a:t>
                </a:r>
                <a:r>
                  <a:rPr lang="en-US" sz="1500" dirty="0"/>
                  <a:t>(%)</a:t>
                </a:r>
              </a:p>
            </c:rich>
          </c:tx>
          <c:layout>
            <c:manualLayout>
              <c:xMode val="edge"/>
              <c:yMode val="edge"/>
              <c:x val="2.0792482772183499E-2"/>
              <c:y val="8.602316951760340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897209496"/>
        <c:crosses val="autoZero"/>
        <c:crossBetween val="between"/>
        <c:maj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4317905546149802"/>
          <c:y val="1.7006742691646301E-2"/>
          <c:w val="0.61833333333333296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/>
          </a:bodyPr>
          <a:lstStyle/>
          <a:p>
            <a:pPr>
              <a:lnSpc>
                <a:spcPts val="4000"/>
              </a:lnSpc>
            </a:pPr>
            <a:r>
              <a:rPr lang="en-US" sz="2400" b="0" dirty="0">
                <a:ea typeface="ＭＳ Ｐゴシック" pitchFamily="31" charset="-128"/>
                <a:cs typeface="ＭＳ Ｐゴシック" pitchFamily="31" charset="-128"/>
              </a:rPr>
              <a:t>Raltegravir + Abacavir-Lamivudine</a:t>
            </a:r>
            <a:r>
              <a:rPr lang="en-US" sz="2400" b="0" dirty="0">
                <a:solidFill>
                  <a:schemeClr val="accent1">
                    <a:lumMod val="75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b="0" dirty="0">
                <a:solidFill>
                  <a:schemeClr val="accent1">
                    <a:lumMod val="75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dirty="0"/>
              <a:t>SHIELD Trial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586D3F-E59F-6542-823C-A9A4E665C7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9683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latin typeface="Arial" pitchFamily="22" charset="0"/>
              </a:rPr>
              <a:t>Raltegravir + Abacavir-Lamivudine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SHIELD: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Young B, et al. </a:t>
            </a:r>
            <a:r>
              <a:rPr lang="it-IT" dirty="0"/>
              <a:t>HIV </a:t>
            </a:r>
            <a:r>
              <a:rPr lang="it-IT" dirty="0" err="1"/>
              <a:t>Clin</a:t>
            </a:r>
            <a:r>
              <a:rPr lang="it-IT" dirty="0"/>
              <a:t> Trials. 2010;11:260-9.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904607" y="3191261"/>
            <a:ext cx="3010793" cy="12283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Raltegravir 400 mg BID + Abacavir-Lamivudine QD </a:t>
            </a:r>
          </a:p>
          <a:p>
            <a:pPr algn="ctr"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37)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09125" y="3810000"/>
            <a:ext cx="578606" cy="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47946"/>
              </p:ext>
            </p:extLst>
          </p:nvPr>
        </p:nvGraphicFramePr>
        <p:xfrm>
          <a:off x="304800" y="1788589"/>
          <a:ext cx="5181600" cy="40788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SHIELD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6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Open-label, prospective, pilot trial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evaluating efficacy of raltegravir in combination with abacavir-lamivudine in treatment-naïve persons with HIV.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37)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therapy naïve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&gt;1000 copies/mL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HLA-B*5701 negative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resistance to any study drug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</a:t>
                      </a:r>
                      <a:b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Raltegravir 400 mg BID + Abacavir-Lamivudine QD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882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latin typeface="Arial" pitchFamily="22" charset="0"/>
              </a:rPr>
              <a:t>Raltegravir + Abacavir-Lamivudine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SHIELD: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48: 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Response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missing/discontinuation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= failure)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Young B, et al. </a:t>
            </a:r>
            <a:r>
              <a:rPr lang="it-IT" dirty="0"/>
              <a:t>HIV </a:t>
            </a:r>
            <a:r>
              <a:rPr lang="it-IT" dirty="0" err="1"/>
              <a:t>Clin</a:t>
            </a:r>
            <a:r>
              <a:rPr lang="it-IT" dirty="0"/>
              <a:t> Trials. 2010;11:260-9.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180860"/>
              </p:ext>
            </p:extLst>
          </p:nvPr>
        </p:nvGraphicFramePr>
        <p:xfrm>
          <a:off x="463311" y="1828807"/>
          <a:ext cx="8223489" cy="434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2242599" y="502918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32/35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8103" y="502918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20/23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97473" y="502918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12/12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956801" y="5835912"/>
            <a:ext cx="4376921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17620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rgbClr val="E7F1CA"/>
                </a:solidFill>
                <a:latin typeface="Arial" pitchFamily="22" charset="0"/>
              </a:rPr>
              <a:t>Raltegravir + Abacavir-Lamivudine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SHIELD: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Changes in Lipid Concentrations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Young B, et al. </a:t>
            </a:r>
            <a:r>
              <a:rPr lang="it-IT" dirty="0"/>
              <a:t>HIV </a:t>
            </a:r>
            <a:r>
              <a:rPr lang="it-IT" dirty="0" err="1"/>
              <a:t>Clin</a:t>
            </a:r>
            <a:r>
              <a:rPr lang="it-IT" dirty="0"/>
              <a:t> Trials. 2010;11:260-9.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683419" y="1828800"/>
          <a:ext cx="7774781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922588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latin typeface="Arial" pitchFamily="22" charset="0"/>
              </a:rPr>
              <a:t>Raltegravir + Abacavir-Lamivudine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SHIELD: Conclusions 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nb-NO" dirty="0"/>
              <a:t>Young B, et al. HIV </a:t>
            </a:r>
            <a:r>
              <a:rPr lang="nb-NO" dirty="0" err="1"/>
              <a:t>Clin</a:t>
            </a:r>
            <a:r>
              <a:rPr lang="nb-NO" dirty="0"/>
              <a:t> Trials. 2010;11:260-9.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38383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“In this pilot study, abacavir/lamivudine plus raltegravir was effective and generally well-tolerated over 48 weeks with modest changes in fasting lipids.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78030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287590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46678</TotalTime>
  <Words>238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Raltegravir + Abacavir-Lamivudine SHIELD Trial</vt:lpstr>
      <vt:lpstr>Raltegravir + Abacavir-Lamivudine  SHIELD: Study Design</vt:lpstr>
      <vt:lpstr>Raltegravir + Abacavir-Lamivudine  SHIELD: Result</vt:lpstr>
      <vt:lpstr>Raltegravir + Abacavir-Lamivudine  SHIELD: Result</vt:lpstr>
      <vt:lpstr>Raltegravir + Abacavir-Lamivudine  SHIELD: Conclusions 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2138</cp:revision>
  <cp:lastPrinted>2020-02-15T17:14:27Z</cp:lastPrinted>
  <dcterms:created xsi:type="dcterms:W3CDTF">2010-11-28T05:36:22Z</dcterms:created>
  <dcterms:modified xsi:type="dcterms:W3CDTF">2020-02-21T15:30:01Z</dcterms:modified>
</cp:coreProperties>
</file>