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993" r:id="rId2"/>
    <p:sldId id="1036" r:id="rId3"/>
    <p:sldId id="1165" r:id="rId4"/>
    <p:sldId id="998" r:id="rId5"/>
    <p:sldId id="1168" r:id="rId6"/>
    <p:sldId id="1001" r:id="rId7"/>
    <p:sldId id="1211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5.2622987544052598E-2"/>
          <c:w val="0.84453618644891604"/>
          <c:h val="0.771507351290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ABC-3TC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8BA-2548-A74A-57455A8B0DA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8BA-2548-A74A-57455A8B0DA6}"/>
              </c:ext>
            </c:extLst>
          </c:dPt>
          <c:dPt>
            <c:idx val="2"/>
            <c:invertIfNegative val="0"/>
            <c:bubble3D val="0"/>
            <c:spPr>
              <a:solidFill>
                <a:srgbClr val="967C4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8BA-2548-A74A-57455A8B0DA6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Atazanvir/r </c:v>
                </c:pt>
                <c:pt idx="1">
                  <c:v>Raltegravir</c:v>
                </c:pt>
                <c:pt idx="2">
                  <c:v>Darunavir/r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88.3</c:v>
                </c:pt>
                <c:pt idx="1">
                  <c:v>93.9</c:v>
                </c:pt>
                <c:pt idx="2">
                  <c:v>89.4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BA-2548-A74A-57455A8B0D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0370104"/>
        <c:axId val="1897776696"/>
      </c:barChart>
      <c:catAx>
        <c:axId val="-2060370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Regimen (Treatment</a:t>
                </a:r>
                <a:r>
                  <a:rPr lang="en-US" baseline="0" dirty="0"/>
                  <a:t> Arm)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8979720165005399"/>
              <c:y val="0.927728521543209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977766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77766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2.90995707539707E-3"/>
              <c:y val="8.116983358839539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037010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8072297780959"/>
          <c:w val="0.84453618644891604"/>
          <c:h val="0.64996598107656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Atazanavir/r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Virological failure^</c:v>
                </c:pt>
                <c:pt idx="1">
                  <c:v>Tolerability failure°</c:v>
                </c:pt>
                <c:pt idx="2">
                  <c:v>Virological or _x000d_tolerability failure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12.6</c:v>
                </c:pt>
                <c:pt idx="1">
                  <c:v>13.9</c:v>
                </c:pt>
                <c:pt idx="2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19-5B42-A27C-52938BA4DB85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rgbClr val="718E2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Virological failure^</c:v>
                </c:pt>
                <c:pt idx="1">
                  <c:v>Tolerability failure°</c:v>
                </c:pt>
                <c:pt idx="2">
                  <c:v>Virological or _x000d_tolerability failure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9</c:v>
                </c:pt>
                <c:pt idx="1">
                  <c:v>0.9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19-5B42-A27C-52938BA4DB85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Darunavir/r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Virological failure^</c:v>
                </c:pt>
                <c:pt idx="1">
                  <c:v>Tolerability failure°</c:v>
                </c:pt>
                <c:pt idx="2">
                  <c:v>Virological or _x000d_tolerability failure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14.9</c:v>
                </c:pt>
                <c:pt idx="1">
                  <c:v>4.7</c:v>
                </c:pt>
                <c:pt idx="2" formatCode="0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19-5B42-A27C-52938BA4DB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74773064"/>
        <c:axId val="-2074785512"/>
      </c:barChart>
      <c:catAx>
        <c:axId val="-2074773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747855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4785512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Cumulative Incidence of Failure (%)</a:t>
                </a:r>
              </a:p>
            </c:rich>
          </c:tx>
          <c:layout>
            <c:manualLayout>
              <c:xMode val="edge"/>
              <c:yMode val="edge"/>
              <c:x val="1.9884076990376202E-2"/>
              <c:y val="3.277310905355890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74773064"/>
        <c:crosses val="autoZero"/>
        <c:crossBetween val="between"/>
        <c:majorUnit val="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6563507289910602"/>
          <c:y val="1.9021951801479399E-2"/>
          <c:w val="0.60249974189787303"/>
          <c:h val="7.7852302553090003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Raltegravir </a:t>
            </a:r>
            <a:r>
              <a:rPr lang="en-US" sz="2400" b="0" dirty="0" err="1"/>
              <a:t>vs</a:t>
            </a:r>
            <a:r>
              <a:rPr lang="en-US" sz="2400" b="0" dirty="0"/>
              <a:t> Darunavir/r </a:t>
            </a:r>
            <a:r>
              <a:rPr lang="en-US" sz="2400" b="0" dirty="0" err="1"/>
              <a:t>vs</a:t>
            </a:r>
            <a:r>
              <a:rPr lang="en-US" sz="2400" b="0" dirty="0"/>
              <a:t> Atazanavir/r </a:t>
            </a:r>
            <a:br>
              <a:rPr lang="en-US" sz="2400" b="0" dirty="0"/>
            </a:br>
            <a:r>
              <a:rPr lang="en-US" dirty="0"/>
              <a:t>ARDENT (ACTG 5257) Trial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03B11F-8548-B440-BA3B-5B071E0476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9680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482445" y="2993307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ARDENT (ACTG 5257):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Lennox JL, et al. Ann Intern Med. 2014;161:461-71.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105400" y="2209800"/>
            <a:ext cx="371551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Atazanavir 300 mg QD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RTV 100 mg QD + TDF-FTC QD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605)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123688" y="3368402"/>
            <a:ext cx="3715512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Raltegravir 400 mg BID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TDF-FTC QD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603)</a:t>
            </a: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123688" y="4582212"/>
            <a:ext cx="371551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>
                <a:latin typeface="Arial"/>
              </a:rPr>
              <a:t>Darunavir 800 mg QD + </a:t>
            </a:r>
            <a:br>
              <a:rPr lang="en-US" sz="1600" b="1" dirty="0">
                <a:latin typeface="Arial"/>
              </a:rPr>
            </a:br>
            <a:r>
              <a:rPr lang="en-US" sz="1600" b="1" dirty="0">
                <a:latin typeface="Arial"/>
              </a:rPr>
              <a:t>RTV 100 mg QD + TDF-FTC QD</a:t>
            </a:r>
            <a:r>
              <a:rPr lang="en-US" sz="1800" b="1" dirty="0">
                <a:latin typeface="Arial"/>
              </a:rPr>
              <a:t> </a:t>
            </a:r>
            <a:br>
              <a:rPr lang="en-US" sz="1800" b="1" dirty="0">
                <a:latin typeface="Arial"/>
              </a:rPr>
            </a:br>
            <a:r>
              <a:rPr lang="en-US" sz="1400" dirty="0">
                <a:latin typeface="Arial"/>
              </a:rPr>
              <a:t>(n = 601)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4509030" y="3629307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latin typeface="Arial"/>
                <a:cs typeface="Arial"/>
              </a:rPr>
              <a:t>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71403" y="3810000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34101"/>
              </p:ext>
            </p:extLst>
          </p:nvPr>
        </p:nvGraphicFramePr>
        <p:xfrm>
          <a:off x="304800" y="1600200"/>
          <a:ext cx="4191000" cy="46600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ARDENT (ACTG 5257)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990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Open-label, randomized, phase 3 trial evaluating virologic efficacy and tolerability of 3 NNRTI-sparing antiretroviral therapy regimens for persons with HIV.  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1809)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&gt;200 cells/mm</a:t>
                      </a:r>
                      <a: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&gt;1,000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resistance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NRTIs or PIs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ATZ 300 mg + RTV 100 mg + TDF-FTC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RAL 400 mg BID + TDF-FTC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DRV 800 mg + RTV 100 mg + TDF-FTC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51923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ARDENT (ACTG 5257): Results</a:t>
            </a:r>
            <a:endParaRPr lang="en-US" sz="2800" dirty="0"/>
          </a:p>
        </p:txBody>
      </p:sp>
      <p:sp>
        <p:nvSpPr>
          <p:cNvPr id="24" name="Content Placeholder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96: Virologic Response (ITT analysis)</a:t>
            </a:r>
            <a:endParaRPr lang="en-US" sz="2000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Lennox JL, et al. Ann Intern Med. 2014;161:461-71.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841426"/>
              </p:ext>
            </p:extLst>
          </p:nvPr>
        </p:nvGraphicFramePr>
        <p:xfrm>
          <a:off x="463311" y="1828807"/>
          <a:ext cx="8223489" cy="434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2265010" y="4994984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534/605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4994984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566/603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4994984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537/601</a:t>
            </a:r>
          </a:p>
        </p:txBody>
      </p:sp>
    </p:spTree>
    <p:extLst>
      <p:ext uri="{BB962C8B-B14F-4D97-AF65-F5344CB8AC3E}">
        <p14:creationId xmlns:p14="http://schemas.microsoft.com/office/powerpoint/2010/main" val="4225119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ARDENT (ACTG 5257): Results</a:t>
            </a:r>
            <a:endParaRPr lang="en-US" sz="2800" dirty="0"/>
          </a:p>
        </p:txBody>
      </p:sp>
      <p:sp>
        <p:nvSpPr>
          <p:cNvPr id="24" name="Content Placeholder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96: Virologic and Tolerability Failures</a:t>
            </a:r>
            <a:endParaRPr lang="en-US" sz="2000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Lennox JL, et al. Ann Intern Med. 2014;161:461-71.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836848"/>
              </p:ext>
            </p:extLst>
          </p:nvPr>
        </p:nvGraphicFramePr>
        <p:xfrm>
          <a:off x="365760" y="1756355"/>
          <a:ext cx="841248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5867400"/>
            <a:ext cx="91440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latin typeface="Arial"/>
              </a:rPr>
              <a:t>^Virological failure: HIV RNA &gt;1,000 copies/mL after 16 weeks or &gt;200 copies/mL after 24 weeks </a:t>
            </a:r>
            <a:br>
              <a:rPr lang="en-US" sz="1400" dirty="0">
                <a:latin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°T</a:t>
            </a:r>
            <a:r>
              <a:rPr lang="en-US" sz="1400" dirty="0">
                <a:latin typeface="Arial"/>
              </a:rPr>
              <a:t>olerability failure: discontinuation of raltegravir, darunavir/r, or atazanavir/r for toxicity</a:t>
            </a:r>
          </a:p>
        </p:txBody>
      </p:sp>
    </p:spTree>
    <p:extLst>
      <p:ext uri="{BB962C8B-B14F-4D97-AF65-F5344CB8AC3E}">
        <p14:creationId xmlns:p14="http://schemas.microsoft.com/office/powerpoint/2010/main" val="275533858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ARDENT (ACTG 5257): Results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Lennox JL, et al. Ann Intern Med. 2014;161:461-71.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38285"/>
              </p:ext>
            </p:extLst>
          </p:nvPr>
        </p:nvGraphicFramePr>
        <p:xfrm>
          <a:off x="304800" y="1371600"/>
          <a:ext cx="8458200" cy="480059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204">
                <a:tc gridSpan="4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Genotype</a:t>
                      </a:r>
                      <a:r>
                        <a:rPr lang="en-US" sz="1700" b="1" baseline="0" dirty="0">
                          <a:solidFill>
                            <a:schemeClr val="bg1"/>
                          </a:solidFill>
                        </a:rPr>
                        <a:t> Resistance Testing in ACTG 5257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0" marB="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137160" marB="13716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20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6" charset="-128"/>
                          <a:cs typeface="Arial"/>
                        </a:rPr>
                        <a:t>Variable</a:t>
                      </a:r>
                    </a:p>
                  </a:txBody>
                  <a:tcPr marR="182880" marT="0" marB="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err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Atazanavir</a:t>
                      </a:r>
                      <a:r>
                        <a:rPr lang="en-US" sz="17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/r</a:t>
                      </a: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54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err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Raltegravir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0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err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Darunavir</a:t>
                      </a:r>
                      <a:r>
                        <a:rPr lang="en-US" sz="17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/r</a:t>
                      </a: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9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Virologic</a:t>
                      </a:r>
                      <a:r>
                        <a:rPr lang="en-US" sz="1700" baseline="0" dirty="0"/>
                        <a:t> failure (n)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95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85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115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Genotype testing</a:t>
                      </a:r>
                      <a:r>
                        <a:rPr lang="en-US" sz="1700" baseline="0" dirty="0"/>
                        <a:t> complete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75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65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99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Any resistance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ym typeface="Zapf Dingbats"/>
                        </a:rPr>
                        <a:t>9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18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4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PI resistance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ym typeface="Zapf Dingbats"/>
                        </a:rPr>
                        <a:t>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NRTI-only resistance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ym typeface="Zapf Dingbats"/>
                        </a:rPr>
                        <a:t>8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3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FTC</a:t>
                      </a:r>
                    </a:p>
                  </a:txBody>
                  <a:tcPr marL="36576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3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TDF</a:t>
                      </a:r>
                    </a:p>
                  </a:txBody>
                  <a:tcPr marL="36576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2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TDF and FTC</a:t>
                      </a:r>
                    </a:p>
                  </a:txBody>
                  <a:tcPr marL="36576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INSTI-only resistance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NRTI and INSTI resistance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RAL and FTC</a:t>
                      </a:r>
                    </a:p>
                  </a:txBody>
                  <a:tcPr marL="36576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34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RAL</a:t>
                      </a:r>
                      <a:r>
                        <a:rPr lang="en-US" sz="1700" baseline="0" dirty="0">
                          <a:latin typeface="+mn-lt"/>
                        </a:rPr>
                        <a:t>, TDF and FTC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L="36576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3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63796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ARDENT (ACTG 5257): Conclusions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Lennox JL, et al. Ann Intern Med. 2014;161:461-71.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“Over 2 years, all 3 regimens attained high and equivalent rates of virologic control. Tolerability of regimens containing raltegravir or ritonavir-boosted darunavir was superior to that of the ritonavir-boosted atazanavir regimen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13173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31002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46680</TotalTime>
  <Words>483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Zapf Dingbats</vt:lpstr>
      <vt:lpstr>NCRC</vt:lpstr>
      <vt:lpstr>Raltegravir vs Darunavir/r vs Atazanavir/r  ARDENT (ACTG 5257) Trial</vt:lpstr>
      <vt:lpstr>Raltegravir vs Darunavir/r vs Atazanavir/r ARDENT (ACTG 5257): Study Design</vt:lpstr>
      <vt:lpstr>Raltegravir vs Darunavir/r vs Atazanavir/r ARDENT (ACTG 5257): Results</vt:lpstr>
      <vt:lpstr>Raltegravir vs Darunavir/r vs Atazanavir/r ARDENT (ACTG 5257): Results</vt:lpstr>
      <vt:lpstr>Raltegravir vs Darunavir/r vs Atazanavir/r ARDENT (ACTG 5257): Results</vt:lpstr>
      <vt:lpstr>Raltegravir vs Darunavir/r vs Atazanavir/r ARDENT (ACTG 5257): Conclusions 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2139</cp:revision>
  <cp:lastPrinted>2020-02-15T17:14:27Z</cp:lastPrinted>
  <dcterms:created xsi:type="dcterms:W3CDTF">2010-11-28T05:36:22Z</dcterms:created>
  <dcterms:modified xsi:type="dcterms:W3CDTF">2020-02-21T15:32:12Z</dcterms:modified>
</cp:coreProperties>
</file>