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032" r:id="rId2"/>
    <p:sldId id="1034" r:id="rId3"/>
    <p:sldId id="1033" r:id="rId4"/>
    <p:sldId id="1035" r:id="rId5"/>
    <p:sldId id="1209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1102580927384"/>
          <c:w val="0.84453618644891604"/>
          <c:h val="0.71302764409434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1200 mg qd + TDF-FTC 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Overall </c:v>
                </c:pt>
                <c:pt idx="1">
                  <c:v>HIV RNA &gt;100,000 copies/mL 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88.9</c:v>
                </c:pt>
                <c:pt idx="1">
                  <c:v>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4-2349-ABFF-98B89207D7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400 mg bid + TDF-FTC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Overall </c:v>
                </c:pt>
                <c:pt idx="1">
                  <c:v>HIV RNA &gt;100,000 copies/mL 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88.3</c:v>
                </c:pt>
                <c:pt idx="1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24-2349-ABFF-98B89207D7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26279688"/>
        <c:axId val="2129901944"/>
      </c:barChart>
      <c:catAx>
        <c:axId val="-2126279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</a:t>
                </a:r>
                <a:r>
                  <a:rPr lang="en-US" baseline="0" dirty="0"/>
                  <a:t> RNA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8979720165005399"/>
              <c:y val="0.927728521543209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299019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99019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 40 copies/mL (%)</a:t>
                </a:r>
              </a:p>
            </c:rich>
          </c:tx>
          <c:layout>
            <c:manualLayout>
              <c:xMode val="edge"/>
              <c:yMode val="edge"/>
              <c:x val="1.3656004160764366E-3"/>
              <c:y val="0.101637731107083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262796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5525897565557"/>
          <c:y val="2.20522747156605E-2"/>
          <c:w val="0.8351665576496789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700" b="0" dirty="0"/>
              <a:t>Raltegravir 1200 mg Once Daily versus 400 mg Twice Daily </a:t>
            </a:r>
            <a:r>
              <a:rPr lang="en-US" b="0" dirty="0">
                <a:solidFill>
                  <a:schemeClr val="tx2"/>
                </a:solidFill>
              </a:rPr>
              <a:t/>
            </a:r>
            <a:br>
              <a:rPr lang="en-US" b="0" dirty="0">
                <a:solidFill>
                  <a:schemeClr val="tx2"/>
                </a:solidFill>
              </a:rPr>
            </a:br>
            <a:r>
              <a:rPr lang="en-US" sz="3600" dirty="0"/>
              <a:t>ONCEMRK Trial</a:t>
            </a:r>
            <a:endParaRPr lang="en-US" sz="3100" b="0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DA10B-7583-D042-9B68-C72343A70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3344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288034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288034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1200 mg Once Daily versus 400 mg Twice Daily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ONCEMRK: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Lancet HIV. 2017:4:e486-e494.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60790" y="2335557"/>
            <a:ext cx="2902210" cy="1228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Raltegravir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1200 mg QD + TDF-FTC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531)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60790" y="3987578"/>
            <a:ext cx="2902210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Raltegravir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400 mg BID + 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TDF-FTC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266)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86496"/>
              </p:ext>
            </p:extLst>
          </p:nvPr>
        </p:nvGraphicFramePr>
        <p:xfrm>
          <a:off x="283630" y="1733459"/>
          <a:ext cx="4876799" cy="389721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73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ONCEMRK STUDY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748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double-blind, phase 3 trial in antiretroviral-naïve adults with HIV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comparing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1200 mg once-daily with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 twice-daily, both in combination with tenofovir DF-emtricitabine.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797 received treatment)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HIV RNA ≥1,000 copies/mL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*Raltegravir 1200 mg QD + TDF-FTC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Raltegravir 400 mg BID +  TDF-FTC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321771" y="3843301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321771" y="3349161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0" y="6032943"/>
            <a:ext cx="9162288" cy="326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58" rIns="92539" bIns="45458">
            <a:prstTxWarp prst="textNoShape">
              <a:avLst/>
            </a:prstTxWarp>
          </a:bodyPr>
          <a:lstStyle/>
          <a:p>
            <a:pPr defTabSz="935038">
              <a:lnSpc>
                <a:spcPts val="16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*The 1200 mg dose of raltegravir given as two 600 mg tablets</a:t>
            </a:r>
          </a:p>
        </p:txBody>
      </p:sp>
    </p:spTree>
    <p:extLst>
      <p:ext uri="{BB962C8B-B14F-4D97-AF65-F5344CB8AC3E}">
        <p14:creationId xmlns:p14="http://schemas.microsoft.com/office/powerpoint/2010/main" val="8540051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1200 mg Once Daily versus 400 mg Twice Daily</a:t>
            </a:r>
            <a:r>
              <a:rPr lang="en-US" sz="22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ONCEMRK: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Response (non-completer =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 HIV. 2017:4:e486-e494.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86813"/>
              </p:ext>
            </p:extLst>
          </p:nvPr>
        </p:nvGraphicFramePr>
        <p:xfrm>
          <a:off x="381008" y="1828807"/>
          <a:ext cx="8223489" cy="434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E8D6EC2-46CC-D64F-9681-6EC15798ECAF}"/>
              </a:ext>
            </a:extLst>
          </p:cNvPr>
          <p:cNvSpPr/>
          <p:nvPr/>
        </p:nvSpPr>
        <p:spPr>
          <a:xfrm>
            <a:off x="2217682" y="4974003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472/531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12B83-8481-5E46-8B0C-726BF49AC104}"/>
              </a:ext>
            </a:extLst>
          </p:cNvPr>
          <p:cNvSpPr/>
          <p:nvPr/>
        </p:nvSpPr>
        <p:spPr>
          <a:xfrm>
            <a:off x="3313385" y="4974003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235/266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DBBF9-B960-5041-AAD1-F22A521E1945}"/>
              </a:ext>
            </a:extLst>
          </p:cNvPr>
          <p:cNvSpPr/>
          <p:nvPr/>
        </p:nvSpPr>
        <p:spPr>
          <a:xfrm>
            <a:off x="5709741" y="4974003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124/143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359E4C-3CE8-414B-8AC7-2FB0B35A4111}"/>
              </a:ext>
            </a:extLst>
          </p:cNvPr>
          <p:cNvSpPr/>
          <p:nvPr/>
        </p:nvSpPr>
        <p:spPr>
          <a:xfrm>
            <a:off x="6805444" y="4974003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62/74</a:t>
            </a:r>
          </a:p>
        </p:txBody>
      </p:sp>
    </p:spTree>
    <p:extLst>
      <p:ext uri="{BB962C8B-B14F-4D97-AF65-F5344CB8AC3E}">
        <p14:creationId xmlns:p14="http://schemas.microsoft.com/office/powerpoint/2010/main" val="17117665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Raltegravir 1200 mg Once Daily versus 400 mg Twice Daily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ONCEMRK: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Lancet HIV. 2017:4:e486-e494.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5826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 once daily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raltegravir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1200 mg regimen was non-inferior compared with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raltegravir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400 mg twice daily for initial treatment of HIV-1 infection. These results support the use of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raltegravir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1200 mg once daily for first-line therapy.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68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04416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46689</TotalTime>
  <Words>279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1200 mg Once Daily versus 400 mg Twice Daily  ONCEMRK Trial</vt:lpstr>
      <vt:lpstr>Raltegravir 1200 mg Once Daily versus 400 mg Twice Daily ONCEMRK: Study Design</vt:lpstr>
      <vt:lpstr>Raltegravir 1200 mg Once Daily versus 400 mg Twice Daily ONCEMRK: Result</vt:lpstr>
      <vt:lpstr>Raltegravir 1200 mg Once Daily versus 400 mg Twice Daily ONCEMRK: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2141</cp:revision>
  <cp:lastPrinted>2020-02-15T17:14:27Z</cp:lastPrinted>
  <dcterms:created xsi:type="dcterms:W3CDTF">2010-11-28T05:36:22Z</dcterms:created>
  <dcterms:modified xsi:type="dcterms:W3CDTF">2020-02-21T15:40:54Z</dcterms:modified>
</cp:coreProperties>
</file>