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1016" r:id="rId2"/>
    <p:sldId id="1031" r:id="rId3"/>
    <p:sldId id="1018" r:id="rId4"/>
    <p:sldId id="1019" r:id="rId5"/>
    <p:sldId id="1210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1102580927384"/>
          <c:w val="0.84453618644891604"/>
          <c:h val="0.71302764409434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800 mg qd + TDF-FTC 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≤100,000 copies/mL</c:v>
                </c:pt>
                <c:pt idx="2">
                  <c:v>&gt;100,000 copies/mL 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83.2</c:v>
                </c:pt>
                <c:pt idx="1">
                  <c:v>89.1</c:v>
                </c:pt>
                <c:pt idx="2">
                  <c:v>74.3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BD-6B42-AD97-8BDF855CCB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 400 mg bid + TDF-FTC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≤100,000 copies/mL</c:v>
                </c:pt>
                <c:pt idx="2">
                  <c:v>&gt;100,000 copies/mL 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88.9</c:v>
                </c:pt>
                <c:pt idx="1">
                  <c:v>91.9</c:v>
                </c:pt>
                <c:pt idx="2">
                  <c:v>84.2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BD-6B42-AD97-8BDF855CCB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59007528"/>
        <c:axId val="-2059023384"/>
      </c:barChart>
      <c:catAx>
        <c:axId val="-2059007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</a:t>
                </a:r>
                <a:r>
                  <a:rPr lang="en-US" baseline="0" dirty="0"/>
                  <a:t> RNA Level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3805544094483504"/>
              <c:y val="0.927728521543209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590233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902338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HIV RNA &lt; 50 copies/mL (%)</a:t>
                </a:r>
              </a:p>
            </c:rich>
          </c:tx>
          <c:layout>
            <c:manualLayout>
              <c:xMode val="edge"/>
              <c:yMode val="edge"/>
              <c:x val="4.45431373471771E-3"/>
              <c:y val="9.87137457472705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5900752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8538007407805"/>
          <c:y val="1.91283898947987E-2"/>
          <c:w val="0.85215448090220602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b="0" dirty="0">
                <a:solidFill>
                  <a:srgbClr val="001D48"/>
                </a:solidFill>
              </a:rPr>
              <a:t>Raltegravir 800 mg </a:t>
            </a:r>
            <a:r>
              <a:rPr lang="en-US" sz="2400" b="0" dirty="0">
                <a:solidFill>
                  <a:schemeClr val="tx2"/>
                </a:solidFill>
              </a:rPr>
              <a:t>Once Daily versus 400 mg Twice Daily</a:t>
            </a:r>
            <a:br>
              <a:rPr lang="en-US" sz="2400" b="0" dirty="0">
                <a:solidFill>
                  <a:schemeClr val="tx2"/>
                </a:solidFill>
              </a:rPr>
            </a:br>
            <a:r>
              <a:rPr lang="en-US" dirty="0"/>
              <a:t>QDMRK Trial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4962A-BE5E-0743-8762-51EA51A304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4958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016772" y="3001915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016772" y="360722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[Raltegravir 800 mg Once Daily or 400 mg Twice Daily] + TDF-FTC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QDMRK: Study Design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Eron</a:t>
            </a:r>
            <a:r>
              <a:rPr lang="en-US" dirty="0"/>
              <a:t> JJ, et al.  Lancet Infect Dis. 2011;11:907-15.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581912" y="2465842"/>
            <a:ext cx="3263053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800 mg QD + TDF-FTC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386)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581912" y="3709421"/>
            <a:ext cx="3263053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400 mg BID + TDF-FTC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389)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649672"/>
              </p:ext>
            </p:extLst>
          </p:nvPr>
        </p:nvGraphicFramePr>
        <p:xfrm>
          <a:off x="410633" y="1524000"/>
          <a:ext cx="4694767" cy="4180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694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QDMRK Study 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double-blind, phase 3 trial in antiretroviral-naïve persons with HIV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to compare the efficacy of once-daily with twice-daily Raltegravir.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775)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Age ≥18 years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 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CD4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criteria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relevant mutations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Raltegravir 800 mg QD + TDF-FTC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Raltegravir 400 mg BID + TDF-FTC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20829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[Raltegravir 800 mg Once Daily or 400 mg Twice Daily] + TDF-FTC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QDMRK: 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err="1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Response: Week 48 (non-completer = failure)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Eron</a:t>
            </a:r>
            <a:r>
              <a:rPr lang="en-US" dirty="0"/>
              <a:t> JJ, et al.  Lancet Infect Dis. 2011;11:907-15.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81008" y="1828807"/>
          <a:ext cx="8223489" cy="434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752600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318/382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03500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343/386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64000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205/230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14900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215/234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88100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113/152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39000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128/152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914821" y="5791200"/>
            <a:ext cx="4376921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46953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[Raltegravir 800 mg Once Daily or 400 mg Twice Daily] + TDF-FTC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QDMRK: Conclusions</a:t>
            </a:r>
            <a:endParaRPr lang="en-US" sz="31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Eron</a:t>
            </a:r>
            <a:r>
              <a:rPr lang="en-US" dirty="0"/>
              <a:t> JJ, et al.  Lancet Infect Dis. 2011;11:907-15.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Despite high response rates with both regimens, once-daily raltegravir cannot be recommended in place of twice-daily dosing.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12876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57754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46688</TotalTime>
  <Words>262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Raltegravir 800 mg Once Daily versus 400 mg Twice Daily QDMRK Trial</vt:lpstr>
      <vt:lpstr>[Raltegravir 800 mg Once Daily or 400 mg Twice Daily] + TDF-FTC QDMRK: Study Design</vt:lpstr>
      <vt:lpstr>[Raltegravir 800 mg Once Daily or 400 mg Twice Daily] + TDF-FTC QDMRK: Results</vt:lpstr>
      <vt:lpstr>[Raltegravir 800 mg Once Daily or 400 mg Twice Daily] + TDF-FTC QDMRK: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2140</cp:revision>
  <cp:lastPrinted>2020-02-15T17:14:27Z</cp:lastPrinted>
  <dcterms:created xsi:type="dcterms:W3CDTF">2010-11-28T05:36:22Z</dcterms:created>
  <dcterms:modified xsi:type="dcterms:W3CDTF">2020-02-21T15:39:30Z</dcterms:modified>
</cp:coreProperties>
</file>