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114" r:id="rId2"/>
    <p:sldId id="1115" r:id="rId3"/>
    <p:sldId id="1116" r:id="rId4"/>
    <p:sldId id="1117" r:id="rId5"/>
    <p:sldId id="1118" r:id="rId6"/>
    <p:sldId id="1119" r:id="rId7"/>
    <p:sldId id="1120" r:id="rId8"/>
    <p:sldId id="1140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795"/>
    <a:srgbClr val="E2EAEF"/>
    <a:srgbClr val="E3D8E8"/>
    <a:srgbClr val="54737F"/>
    <a:srgbClr val="648896"/>
    <a:srgbClr val="326496"/>
    <a:srgbClr val="7B552A"/>
    <a:srgbClr val="E3E3E3"/>
    <a:srgbClr val="676767"/>
    <a:srgbClr val="6C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37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14896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128817746908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DRV-COBI-TAF-FTC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</c:v>
                </c:pt>
                <c:pt idx="1">
                  <c:v>48 weeks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75</c:v>
                </c:pt>
                <c:pt idx="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BE-064B-9231-16A2118140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DRV-COBI + TDF-FTC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</c:v>
                </c:pt>
                <c:pt idx="1">
                  <c:v>48 weeks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74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BE-064B-9231-16A2118140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5"/>
        <c:axId val="-1979437800"/>
        <c:axId val="-1978934184"/>
      </c:barChart>
      <c:catAx>
        <c:axId val="-1979437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89341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89341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 50 copies/mL (%)</a:t>
                </a:r>
              </a:p>
            </c:rich>
          </c:tx>
          <c:layout>
            <c:manualLayout>
              <c:xMode val="edge"/>
              <c:yMode val="edge"/>
              <c:x val="1.21680276076602E-2"/>
              <c:y val="0.14842146269225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794378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8511823174880901"/>
          <c:y val="3.3163302314110597E-2"/>
          <c:w val="0.67628621075143402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94560597"/>
          <c:y val="0.139903918323668"/>
          <c:w val="0.82601761556664899"/>
          <c:h val="0.69241384835985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DRV-COBI-TAF-FTC</c:v>
                </c:pt>
              </c:strCache>
            </c:strRef>
          </c:tx>
          <c:spPr>
            <a:solidFill>
              <a:srgbClr val="326496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RBP/Cr</c:v>
                </c:pt>
                <c:pt idx="1">
                  <c:v>β-2 microglobulin/Cr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</c:v>
                </c:pt>
                <c:pt idx="1">
                  <c:v>-42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1-0D41-84AC-108B18F3F9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DRV-COBI + TDF-FTC</c:v>
                </c:pt>
              </c:strCache>
            </c:strRef>
          </c:tx>
          <c:spPr>
            <a:solidFill>
              <a:schemeClr val="accent2"/>
            </a:solidFill>
            <a:ln w="9525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RBP/Cr</c:v>
                </c:pt>
                <c:pt idx="1">
                  <c:v>β-2 microglobulin/Cr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 formatCode="0">
                  <c:v>54</c:v>
                </c:pt>
                <c:pt idx="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1-0D41-84AC-108B18F3F9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79280520"/>
        <c:axId val="-1978841192"/>
      </c:barChart>
      <c:catAx>
        <c:axId val="-1979280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8841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8841192"/>
        <c:scaling>
          <c:orientation val="minMax"/>
          <c:max val="100"/>
          <c:min val="-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 Change from Baseline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5.9951881014873101E-3"/>
              <c:y val="0.12795350310199599"/>
            </c:manualLayout>
          </c:layout>
          <c:overlay val="0"/>
        </c:title>
        <c:numFmt formatCode="0" sourceLinked="0"/>
        <c:majorTickMark val="out"/>
        <c:minorTickMark val="none"/>
        <c:tickLblPos val="low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979280520"/>
        <c:crosses val="autoZero"/>
        <c:crossBetween val="between"/>
        <c:majorUnit val="50"/>
        <c:minorUnit val="5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7585897248954999"/>
          <c:y val="3.3163302314110597E-2"/>
          <c:w val="0.68554547001069299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94560597"/>
          <c:y val="0.139903918323668"/>
          <c:w val="0.82601761556664899"/>
          <c:h val="0.689588880641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DRV-COBI-TAF-FTC</c:v>
                </c:pt>
              </c:strCache>
            </c:strRef>
          </c:tx>
          <c:spPr>
            <a:solidFill>
              <a:srgbClr val="326496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</c:v>
                </c:pt>
                <c:pt idx="1">
                  <c:v>Lumbar spine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-0.84</c:v>
                </c:pt>
                <c:pt idx="1">
                  <c:v>-1.57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F-4241-9FBC-5057BD8963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DRV-COBI + TDF-FTC</c:v>
                </c:pt>
              </c:strCache>
            </c:strRef>
          </c:tx>
          <c:spPr>
            <a:solidFill>
              <a:schemeClr val="accent2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</c:v>
                </c:pt>
                <c:pt idx="1">
                  <c:v>Lumbar spine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>
                  <c:v>-3.82</c:v>
                </c:pt>
                <c:pt idx="1">
                  <c:v>-3.62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1F-4241-9FBC-5057BD8963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1979408616"/>
        <c:axId val="-1977045560"/>
      </c:barChart>
      <c:catAx>
        <c:axId val="-1979408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7045560"/>
        <c:crossesAt val="0"/>
        <c:auto val="1"/>
        <c:lblAlgn val="ctr"/>
        <c:lblOffset val="1"/>
        <c:tickMarkSkip val="1"/>
        <c:noMultiLvlLbl val="0"/>
      </c:catAx>
      <c:valAx>
        <c:axId val="-1977045560"/>
        <c:scaling>
          <c:orientation val="minMax"/>
          <c:max val="0"/>
          <c:min val="-5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 Change from Baseline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711237484203401E-2"/>
              <c:y val="0.194114772479819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79408616"/>
        <c:crosses val="autoZero"/>
        <c:crossBetween val="between"/>
        <c:majorUnit val="1"/>
        <c:min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7585897248954999"/>
          <c:y val="3.3163302314110597E-2"/>
          <c:w val="0.68554547001069299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0556250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1949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33" r:id="rId13"/>
    <p:sldLayoutId id="2147483734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DRV-COBI-TAF-FTC versus DRV-COBI plus TDF-FTC</a:t>
            </a:r>
            <a:br>
              <a:rPr lang="en-US" sz="2700" b="0" dirty="0"/>
            </a:br>
            <a:r>
              <a:rPr lang="en-US" sz="3600" dirty="0"/>
              <a:t>GS-299-0102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1828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33128" y="31987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33128" y="38083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DRV-COBI-TAF-FTC versus DRV-COBI plus TDF-FTC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GS-299-0102: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Mills A,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2015;69:439-45.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09609" y="2463578"/>
            <a:ext cx="281928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DRV/COBI/FTC/TAF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(TAF group)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103)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09609" y="4166621"/>
            <a:ext cx="2819288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DRV + COBI + TDF-FTC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(TDF group)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50)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17886"/>
              </p:ext>
            </p:extLst>
          </p:nvPr>
        </p:nvGraphicFramePr>
        <p:xfrm>
          <a:off x="410633" y="1576923"/>
          <a:ext cx="4923367" cy="45360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0102:Study Design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placebo controlled, phase 2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study evaluating the efficacy and safety of a single tablet regimen of DRV/COBI/FTC/TAF compared with DRV + COBI + TDF-FTC for treatment-naïve individuals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(n=153)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&gt;50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5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eGFR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70 mL/min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Genotypic sensitivity to DRV, TDF, FTC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hepatitis B or C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Not pregnant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AIDS-defining condition within 30 days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5493966" y="3990549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493966" y="3398718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117330593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DRV-COBI-TAF-FTC versus DRV-COBI plus TDF-FTC</a:t>
            </a:r>
            <a:r>
              <a:rPr lang="en-US" sz="20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0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GS-299-0102: Results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and 48: Virologic Response by FDA Snapshot Analysis, ITT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Mills A,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2015;69:439-45.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728094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0405" y="510912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77/103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7720" y="510912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37/50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55676" y="510912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79/103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72991" y="510912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42/50</a:t>
            </a:r>
          </a:p>
        </p:txBody>
      </p:sp>
    </p:spTree>
    <p:extLst>
      <p:ext uri="{BB962C8B-B14F-4D97-AF65-F5344CB8AC3E}">
        <p14:creationId xmlns:p14="http://schemas.microsoft.com/office/powerpoint/2010/main" val="216459380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DRV-COBI-TAF-FTC versus DRV-COBI plus TDF-FTC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GS-299-0102: Results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Urinary Markers of Tubular Dysfunction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Mills A,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2015;69:439-45.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237158"/>
              </p:ext>
            </p:extLst>
          </p:nvPr>
        </p:nvGraphicFramePr>
        <p:xfrm>
          <a:off x="457200" y="17526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956212"/>
            <a:ext cx="9144000" cy="4866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00" dirty="0">
                <a:latin typeface="Arial"/>
              </a:rPr>
              <a:t>RBP/Cr = retinol binding protein-to-creatinine ratio</a:t>
            </a:r>
          </a:p>
          <a:p>
            <a:pPr>
              <a:lnSpc>
                <a:spcPts val="1600"/>
              </a:lnSpc>
            </a:pPr>
            <a:r>
              <a:rPr lang="en-US" sz="1400" dirty="0">
                <a:latin typeface="Arial"/>
              </a:rPr>
              <a:t>β-2 </a:t>
            </a:r>
            <a:r>
              <a:rPr lang="en-US" sz="1400" dirty="0" err="1">
                <a:latin typeface="Arial"/>
              </a:rPr>
              <a:t>microglobulin</a:t>
            </a:r>
            <a:r>
              <a:rPr lang="en-US" sz="1400" dirty="0">
                <a:latin typeface="Arial"/>
              </a:rPr>
              <a:t>/Cr = β-2 </a:t>
            </a:r>
            <a:r>
              <a:rPr lang="en-US" sz="1400" dirty="0" err="1">
                <a:latin typeface="Arial"/>
              </a:rPr>
              <a:t>microglobulin</a:t>
            </a:r>
            <a:r>
              <a:rPr lang="en-US" sz="1400" dirty="0">
                <a:latin typeface="Arial"/>
              </a:rPr>
              <a:t>-to-creatinine ratio</a:t>
            </a:r>
          </a:p>
        </p:txBody>
      </p:sp>
    </p:spTree>
    <p:extLst>
      <p:ext uri="{BB962C8B-B14F-4D97-AF65-F5344CB8AC3E}">
        <p14:creationId xmlns:p14="http://schemas.microsoft.com/office/powerpoint/2010/main" val="3015543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DRV-COBI-TAF-FTC versus DRV-COBI plus TDF-FTC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GS-299-0102: Results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Bone Mineral Density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Mills A,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2015;69:439-45.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304874"/>
              </p:ext>
            </p:extLst>
          </p:nvPr>
        </p:nvGraphicFramePr>
        <p:xfrm>
          <a:off x="457200" y="1828800"/>
          <a:ext cx="82296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25669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DRV-COBI-TAF-FTC versus DRV-COBI plus TDF-FTC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GS-299-0102: 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>
          <a:xfrm>
            <a:off x="323850" y="6477000"/>
            <a:ext cx="7357838" cy="320039"/>
          </a:xfrm>
        </p:spPr>
        <p:txBody>
          <a:bodyPr/>
          <a:lstStyle/>
          <a:p>
            <a:r>
              <a:rPr lang="en-US" dirty="0"/>
              <a:t>Source: Mills A,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2015;69:439-45</a:t>
            </a:r>
            <a:r>
              <a:rPr lang="pt-BR" dirty="0">
                <a:latin typeface="Arial" pitchFamily="31" charset="0"/>
              </a:rPr>
              <a:t>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00833"/>
              </p:ext>
            </p:extLst>
          </p:nvPr>
        </p:nvGraphicFramePr>
        <p:xfrm>
          <a:off x="457200" y="1371600"/>
          <a:ext cx="8229599" cy="460744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94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2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2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Median Change in Fasting Metabolic Assessments at Week 48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2759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DRV/COBI/FTC/TAF </a:t>
                      </a:r>
                    </a:p>
                    <a:p>
                      <a:pPr marL="0" indent="0" algn="ctr"/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TAF group</a:t>
                      </a:r>
                    </a:p>
                    <a:p>
                      <a:pPr marL="0" indent="0" algn="ctr"/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103)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DRV/COBI + TDF-FTC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TDF group</a:t>
                      </a:r>
                    </a:p>
                    <a:p>
                      <a:pPr marL="0" indent="0" algn="ctr"/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50)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148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Total cholesterol,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mg/</a:t>
                      </a:r>
                      <a:r>
                        <a:rPr lang="en-US" sz="1800" kern="1200" spc="-3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48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LDL, mg/</a:t>
                      </a:r>
                      <a:r>
                        <a:rPr lang="en-US" sz="18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148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HDL, mg/</a:t>
                      </a:r>
                      <a:r>
                        <a:rPr lang="en-US" sz="18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148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TC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:HDL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-0.2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148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Triglycerides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148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Serum glucose, mg/</a:t>
                      </a:r>
                      <a:r>
                        <a:rPr lang="en-US" sz="18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94156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DRV-COBI-</a:t>
            </a:r>
            <a:r>
              <a:rPr lang="en-US" sz="2400" b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TAF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-FTC versus DRV-COBI plus TDF-FTC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GS-299-0102: 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Mills A,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2015;69:439-45.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675527"/>
              </p:ext>
            </p:extLst>
          </p:nvPr>
        </p:nvGraphicFramePr>
        <p:xfrm>
          <a:off x="0" y="1920240"/>
          <a:ext cx="9144000" cy="3566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tenofovir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alafenamide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arm had significantly improved renal and bone safety parameters: less proteinuria and less change in hip and spine BMD, consistent with results from a similarly designed study of the elvitegravir-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cobicistat-emtricitabine-tenofovir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alafenamide single table regimen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This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arunavir-cobicistat-emtricitabine-tenofovir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alafenamide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tablet regimen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offers a promising option for initial HIV treatment, with the high barrier to resistance of darunavir, and the potential for improved long-term renal and bone safety with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tenofovir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alafenamide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87770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3502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46456</TotalTime>
  <Words>392</Words>
  <Application>Microsoft Office PowerPoint</Application>
  <PresentationFormat>On-screen Show 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DRV-COBI-TAF-FTC versus DRV-COBI plus TDF-FTC GS-299-0102</vt:lpstr>
      <vt:lpstr>DRV-COBI-TAF-FTC versus DRV-COBI plus TDF-FTC GS-299-0102: Design</vt:lpstr>
      <vt:lpstr>DRV-COBI-TAF-FTC versus DRV-COBI plus TDF-FTC GS-299-0102: Results</vt:lpstr>
      <vt:lpstr>DRV-COBI-TAF-FTC versus DRV-COBI plus TDF-FTC GS-299-0102: Results</vt:lpstr>
      <vt:lpstr>DRV-COBI-TAF-FTC versus DRV-COBI plus TDF-FTC GS-299-0102: Results</vt:lpstr>
      <vt:lpstr>DRV-COBI-TAF-FTC versus DRV-COBI plus TDF-FTC GS-299-0102: Results</vt:lpstr>
      <vt:lpstr>DRV-COBI-TAF-FTC versus DRV-COBI plus TDF-FTC GS-299-0102: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2080</cp:revision>
  <cp:lastPrinted>2008-02-05T14:34:24Z</cp:lastPrinted>
  <dcterms:created xsi:type="dcterms:W3CDTF">2010-11-28T05:36:22Z</dcterms:created>
  <dcterms:modified xsi:type="dcterms:W3CDTF">2020-01-09T00:15:00Z</dcterms:modified>
</cp:coreProperties>
</file>