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1003" r:id="rId2"/>
    <p:sldId id="959" r:id="rId3"/>
    <p:sldId id="960" r:id="rId4"/>
    <p:sldId id="961" r:id="rId5"/>
    <p:sldId id="1004" r:id="rId6"/>
    <p:sldId id="1005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D6E4"/>
    <a:srgbClr val="D6E5E8"/>
    <a:srgbClr val="677D8F"/>
    <a:srgbClr val="E3D8E8"/>
    <a:srgbClr val="EFD6D2"/>
    <a:srgbClr val="FFFFFF"/>
    <a:srgbClr val="9A7D72"/>
    <a:srgbClr val="AB9388"/>
    <a:srgbClr val="808A93"/>
    <a:srgbClr val="C3D1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88" autoAdjust="0"/>
    <p:restoredTop sz="92822" autoAdjust="0"/>
  </p:normalViewPr>
  <p:slideViewPr>
    <p:cSldViewPr showGuides="1">
      <p:cViewPr>
        <p:scale>
          <a:sx n="112" d="100"/>
          <a:sy n="112" d="100"/>
        </p:scale>
        <p:origin x="864" y="-51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01"/>
          <c:y val="0.13082827761283899"/>
          <c:w val="0.82601761556664899"/>
          <c:h val="0.78815713609569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Tenofovir alafenamide-emtricitabine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E4B7D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6409-453E-A8EA-F82EBDABC1D8}"/>
              </c:ext>
            </c:extLst>
          </c:dPt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</c:f>
              <c:numCache>
                <c:formatCode>0%</c:formatCode>
                <c:ptCount val="1"/>
              </c:numCache>
            </c:numRef>
          </c:cat>
          <c:val>
            <c:numRef>
              <c:f>Sheet1!$B$2:$B$2</c:f>
              <c:numCache>
                <c:formatCode>0.0</c:formatCode>
                <c:ptCount val="1"/>
                <c:pt idx="0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09-453E-A8EA-F82EBDABC1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Tenofovir DF-emtricitabine</c:v>
                </c:pt>
              </c:strCache>
            </c:strRef>
          </c:tx>
          <c:spPr>
            <a:solidFill>
              <a:srgbClr val="808A93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77D8F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6409-453E-A8EA-F82EBDABC1D8}"/>
              </c:ext>
            </c:extLst>
          </c:dPt>
          <c:dLbls>
            <c:spPr>
              <a:solidFill>
                <a:sysClr val="window" lastClr="FFFFFF">
                  <a:alpha val="4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</c:f>
              <c:numCache>
                <c:formatCode>0%</c:formatCode>
                <c:ptCount val="1"/>
              </c:numCache>
            </c:numRef>
          </c:cat>
          <c:val>
            <c:numRef>
              <c:f>Sheet1!$C$2:$C$2</c:f>
              <c:numCache>
                <c:formatCode>0.0</c:formatCode>
                <c:ptCount val="1"/>
                <c:pt idx="0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409-453E-A8EA-F82EBDABC1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0"/>
        <c:axId val="-2027995224"/>
        <c:axId val="-1985287784"/>
      </c:barChart>
      <c:catAx>
        <c:axId val="-2027995224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 w="15875">
            <a:solidFill>
              <a:srgbClr val="000000"/>
            </a:solidFill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-198528778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8528778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HIV </a:t>
                </a:r>
                <a:r>
                  <a:rPr lang="en-US" sz="1600" dirty="0"/>
                  <a:t>RNA &lt; 50 copies/</a:t>
                </a:r>
                <a:r>
                  <a:rPr lang="en-US" sz="1600" dirty="0" smtClean="0"/>
                  <a:t>mL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9.2592592592592605E-3"/>
              <c:y val="0.194438277182565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5875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027995224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9252563915621701"/>
          <c:y val="9.2682355497793693E-3"/>
          <c:w val="0.77834208223972001"/>
          <c:h val="0.125613906312558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01"/>
          <c:y val="0.12844380816034401"/>
          <c:w val="0.82601761556664899"/>
          <c:h val="0.805082796468623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Tenofovir alafenamide-emtricitabine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eGFR</c:v>
                </c:pt>
              </c:strCache>
            </c:strRef>
          </c:cat>
          <c:val>
            <c:numRef>
              <c:f>Sheet1!$B$2</c:f>
              <c:numCache>
                <c:formatCode>0.0</c:formatCode>
                <c:ptCount val="1"/>
                <c:pt idx="0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56-460E-BB44-759F848CB3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Tenofovir DF-emtricitabine</c:v>
                </c:pt>
              </c:strCache>
            </c:strRef>
          </c:tx>
          <c:spPr>
            <a:solidFill>
              <a:srgbClr val="677D8F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A56-460E-BB44-759F848CB32E}"/>
              </c:ext>
            </c:extLst>
          </c:dPt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eGFR</c:v>
                </c:pt>
              </c:strCache>
            </c:strRef>
          </c:cat>
          <c:val>
            <c:numRef>
              <c:f>Sheet1!$C$2</c:f>
              <c:numCache>
                <c:formatCode>0.0</c:formatCode>
                <c:ptCount val="1"/>
                <c:pt idx="0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56-460E-BB44-759F848CB3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0"/>
        <c:axId val="-2018592952"/>
        <c:axId val="-2018581560"/>
      </c:barChart>
      <c:catAx>
        <c:axId val="-2018592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01858156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18581560"/>
        <c:scaling>
          <c:orientation val="minMax"/>
          <c:max val="1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Median Change in </a:t>
                </a:r>
              </a:p>
              <a:p>
                <a:pPr>
                  <a:defRPr sz="1600"/>
                </a:pPr>
                <a:r>
                  <a:rPr lang="en-US" sz="1600" dirty="0" smtClean="0"/>
                  <a:t>Estimated GFR (mL/min)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08024691358025E-2"/>
              <c:y val="0.23528131710808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5875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018592952"/>
        <c:crosses val="autoZero"/>
        <c:crossBetween val="between"/>
        <c:majorUnit val="5"/>
        <c:minorUnit val="5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9252563915621701"/>
          <c:y val="9.2682355497793693E-3"/>
          <c:w val="0.77834208223972001"/>
          <c:h val="0.125613906312558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73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Switching from TDF/FTC to TAF/</a:t>
            </a:r>
            <a:r>
              <a:rPr lang="en-US" sz="2400" b="0" dirty="0" smtClean="0"/>
              <a:t>FTC</a:t>
            </a:r>
            <a:br>
              <a:rPr lang="en-US" sz="2400" b="0" dirty="0" smtClean="0"/>
            </a:br>
            <a:r>
              <a:rPr lang="en-US" dirty="0" smtClean="0"/>
              <a:t>Study 311-1089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1600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Switching from TDF/FTC to TAF/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FTC</a:t>
            </a:r>
            <a:b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/>
              <a:t>Study 311: Design</a:t>
            </a:r>
            <a:endParaRPr lang="en-US" sz="2800" dirty="0"/>
          </a:p>
        </p:txBody>
      </p:sp>
      <p:sp>
        <p:nvSpPr>
          <p:cNvPr id="14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Source</a:t>
            </a:r>
            <a:r>
              <a:rPr lang="en-US" dirty="0" smtClean="0">
                <a:solidFill>
                  <a:srgbClr val="1F497D"/>
                </a:solidFill>
              </a:rPr>
              <a:t>: Gallant JE, et al. Lancet HIV. 2016;3:e158-65.</a:t>
            </a:r>
            <a:endParaRPr lang="en-US" dirty="0">
              <a:solidFill>
                <a:srgbClr val="1F497D"/>
              </a:solidFill>
              <a:latin typeface="Arial" pitchFamily="22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ltGray">
          <a:xfrm>
            <a:off x="6172200" y="2133600"/>
            <a:ext cx="2590800" cy="1091179"/>
          </a:xfrm>
          <a:prstGeom prst="rect">
            <a:avLst/>
          </a:prstGeom>
          <a:solidFill>
            <a:srgbClr val="E3D8E8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Switch to TAF/FTC*</a:t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(n = 333)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rot="1169337">
            <a:off x="4978115" y="3701271"/>
            <a:ext cx="1212271" cy="35874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ltGray">
          <a:xfrm>
            <a:off x="6172200" y="3770381"/>
            <a:ext cx="2590800" cy="1091179"/>
          </a:xfrm>
          <a:prstGeom prst="rect">
            <a:avLst/>
          </a:prstGeom>
          <a:solidFill>
            <a:srgbClr val="C7D6E4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Continue TDF/FTC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(n = 330)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0" y="5715000"/>
            <a:ext cx="9153144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*Patients on a pharmacokinetic booster (ritonavir) received tenofovir alafenamide-emtricitabine 10/200 mg</a:t>
            </a:r>
            <a:b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 Patients those not on a booster received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tenofovir alafenamide-emtricitabine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25/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200 mg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rot="20430663" flipV="1">
            <a:off x="4978115" y="2957826"/>
            <a:ext cx="1212271" cy="35874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1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799906"/>
              </p:ext>
            </p:extLst>
          </p:nvPr>
        </p:nvGraphicFramePr>
        <p:xfrm>
          <a:off x="253990" y="1497074"/>
          <a:ext cx="5003810" cy="401518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003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Study 311-1089: Design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3015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5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5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5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Open-label, randomized </a:t>
                      </a:r>
                      <a:r>
                        <a:rPr lang="en-US" sz="15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Phase 3 trial to evaluate switch to tenofovir alafenamide-emtricitabine in patients with virologic suppression on a regimen containing tenofovir DF-emtricitabine.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5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5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668 enrolled)</a:t>
                      </a:r>
                      <a:br>
                        <a:rPr lang="en-US" sz="15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Adults</a:t>
                      </a:r>
                      <a:r>
                        <a:rPr lang="en-US" sz="15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with HIV infection</a:t>
                      </a:r>
                      <a:br>
                        <a:rPr lang="en-US" sz="15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5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HIV RNA</a:t>
                      </a:r>
                      <a:r>
                        <a:rPr lang="en-US" sz="15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&lt;50 copies/mL</a:t>
                      </a:r>
                      <a:br>
                        <a:rPr lang="en-US" sz="15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5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Regimen contains tenofovir DF-emtricitabine</a:t>
                      </a:r>
                      <a:br>
                        <a:rPr lang="en-US" sz="15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5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eGFR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&gt;50 mL/min</a:t>
                      </a:r>
                      <a:endParaRPr lang="en-US" sz="1500" b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5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Treatment Arms</a:t>
                      </a:r>
                      <a:r>
                        <a:rPr lang="en-US" sz="15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5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5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500" b="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Tenofovir alafenamide-emtricitabine (Switch)</a:t>
                      </a:r>
                      <a:br>
                        <a:rPr lang="en-US" sz="1500" b="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500" b="0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Tenofovir DF-emtricitabine (Continue)</a:t>
                      </a:r>
                      <a:endParaRPr lang="en-US" sz="150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5266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Switching from TDF/FTC to TAF/FTC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Study 311: </a:t>
            </a:r>
            <a:r>
              <a:rPr lang="en-US" sz="2800" dirty="0" smtClean="0"/>
              <a:t>Results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 smtClean="0"/>
              <a:t>Week 48 </a:t>
            </a:r>
            <a:r>
              <a:rPr lang="en-US" sz="2000" dirty="0" err="1" smtClean="0"/>
              <a:t>Virologic</a:t>
            </a:r>
            <a:r>
              <a:rPr lang="en-US" sz="2000" dirty="0" smtClean="0"/>
              <a:t> Response (Overall)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Source: Gallant JE, et al. Lancet HIV. 2016;3:e158-65</a:t>
            </a:r>
            <a:r>
              <a:rPr lang="en-US" dirty="0" smtClean="0">
                <a:solidFill>
                  <a:srgbClr val="1F497D"/>
                </a:solidFill>
              </a:rPr>
              <a:t>.</a:t>
            </a:r>
            <a:endParaRPr lang="en-US" dirty="0">
              <a:solidFill>
                <a:srgbClr val="1F497D"/>
              </a:solidFill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626603"/>
              </p:ext>
            </p:extLst>
          </p:nvPr>
        </p:nvGraphicFramePr>
        <p:xfrm>
          <a:off x="457200" y="1828800"/>
          <a:ext cx="822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>
            <a:off x="5257800" y="5638796"/>
            <a:ext cx="12192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307/330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25640" y="5638796"/>
            <a:ext cx="104236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314/333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9499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Switching from TDF/FTC to TAF/FTC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Study 311: </a:t>
            </a:r>
            <a:r>
              <a:rPr lang="en-US" sz="2800" dirty="0" smtClean="0"/>
              <a:t>Results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 smtClean="0"/>
              <a:t>Week 48 Median Change in Estimated GFR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Source: Gallant JE, et al. Lancet HIV. 2016;3:e158-65.</a:t>
            </a:r>
            <a:endParaRPr lang="en-US" dirty="0">
              <a:solidFill>
                <a:srgbClr val="1F497D"/>
              </a:solidFill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4920719"/>
              </p:ext>
            </p:extLst>
          </p:nvPr>
        </p:nvGraphicFramePr>
        <p:xfrm>
          <a:off x="457200" y="19050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45298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Switching from TDF/FTC to TAF/FTC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Study 311</a:t>
            </a:r>
            <a:r>
              <a:rPr lang="en-US" sz="2800"/>
              <a:t>: </a:t>
            </a:r>
            <a:r>
              <a:rPr lang="en-US" sz="2800" smtClean="0"/>
              <a:t>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>
          <a:xfrm>
            <a:off x="323849" y="6461760"/>
            <a:ext cx="7820025" cy="320039"/>
          </a:xfrm>
        </p:spPr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Source: Gallant JE, et al. Lancet HIV. 2016;3:e158-65.</a:t>
            </a:r>
            <a:endParaRPr lang="en-US" dirty="0">
              <a:solidFill>
                <a:srgbClr val="1F497D"/>
              </a:solidFill>
              <a:latin typeface="Arial" pitchFamily="2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479899"/>
              </p:ext>
            </p:extLst>
          </p:nvPr>
        </p:nvGraphicFramePr>
        <p:xfrm>
          <a:off x="0" y="2453640"/>
          <a:ext cx="9144000" cy="2270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In patients switching from emtricitabine with tenofovir disoproxil fumarate to emtricitabine with tenofovir alafenamide, high rates of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virological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suppression were maintained. With its safety advantages, fixed-dose emtricitabine with tenofovir alafenamide has the potential to become an important NRTI backbone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945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0748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37237</TotalTime>
  <Words>215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Switching from TDF/FTC to TAF/FTC Study 311-1089</vt:lpstr>
      <vt:lpstr>Switching from TDF/FTC to TAF/FTC Study 311: Design</vt:lpstr>
      <vt:lpstr>Switching from TDF/FTC to TAF/FTC Study 311: Results</vt:lpstr>
      <vt:lpstr>Switching from TDF/FTC to TAF/FTC Study 311: Results</vt:lpstr>
      <vt:lpstr>Switching from TDF/FTC to TAF/FTC Study 311: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1407</cp:revision>
  <cp:lastPrinted>2008-02-05T14:34:24Z</cp:lastPrinted>
  <dcterms:created xsi:type="dcterms:W3CDTF">2010-11-28T05:36:22Z</dcterms:created>
  <dcterms:modified xsi:type="dcterms:W3CDTF">2017-06-14T16:56:22Z</dcterms:modified>
</cp:coreProperties>
</file>