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305" r:id="rId2"/>
    <p:sldId id="1111" r:id="rId3"/>
    <p:sldId id="307" r:id="rId4"/>
    <p:sldId id="312" r:id="rId5"/>
    <p:sldId id="1119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BF2"/>
    <a:srgbClr val="677D8F"/>
    <a:srgbClr val="D3E5D7"/>
    <a:srgbClr val="D4E5E5"/>
    <a:srgbClr val="6FA385"/>
    <a:srgbClr val="4F755F"/>
    <a:srgbClr val="196297"/>
    <a:srgbClr val="E3E3E3"/>
    <a:srgbClr val="326496"/>
    <a:srgbClr val="6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20" autoAdjust="0"/>
    <p:restoredTop sz="94647" autoAdjust="0"/>
  </p:normalViewPr>
  <p:slideViewPr>
    <p:cSldViewPr snapToGrid="0" showGuides="1">
      <p:cViewPr varScale="1">
        <p:scale>
          <a:sx n="85" d="100"/>
          <a:sy n="85" d="100"/>
        </p:scale>
        <p:origin x="1015" y="31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0748853112295501"/>
          <c:w val="0.82601761556664899"/>
          <c:h val="0.74976689354508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EVG-COBI-TAF-FTC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455-FD44-AF74-5933A43BBC33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24</c:v>
                </c:pt>
                <c:pt idx="1">
                  <c:v>Week 48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86.6</c:v>
                </c:pt>
                <c:pt idx="1">
                  <c:v>88.4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96-5445-B00C-F777656DD0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EVG-COBI-TDF-FTC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C96-5445-B00C-F777656DD027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24</c:v>
                </c:pt>
                <c:pt idx="1">
                  <c:v>Week 48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89.7</c:v>
                </c:pt>
                <c:pt idx="1">
                  <c:v>87.9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96-5445-B00C-F777656DD0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86503128"/>
        <c:axId val="-2043297096"/>
      </c:barChart>
      <c:catAx>
        <c:axId val="-2086503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432970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4329709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38888888888889E-2"/>
              <c:y val="0.163735264024199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08650312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0672317002041399"/>
          <c:y val="1.49179233951688E-2"/>
          <c:w val="0.66414455137552197"/>
          <c:h val="9.1715601227812596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solidFill>
                  <a:srgbClr val="001D48"/>
                </a:solidFill>
                <a:ea typeface="ＭＳ Ｐゴシック" pitchFamily="22" charset="-128"/>
                <a:cs typeface="ＭＳ Ｐゴシック" pitchFamily="22" charset="-128"/>
              </a:rPr>
              <a:t>EVG-COBI-TAF-FTC versus EVG-COBI-TDF-FTC</a:t>
            </a:r>
            <a:r>
              <a:rPr lang="en-US" sz="2400" dirty="0">
                <a:solidFill>
                  <a:srgbClr val="001D48"/>
                </a:solidFill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400" b="0" dirty="0">
                <a:solidFill>
                  <a:srgbClr val="001D48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b="0" dirty="0">
                <a:solidFill>
                  <a:srgbClr val="001D48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001D48"/>
                </a:solidFill>
              </a:rPr>
              <a:t>GS-292-0102 Study</a:t>
            </a:r>
            <a:endParaRPr lang="en-US" sz="31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30488D-12E6-1F46-8E57-2DBB3422A4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7403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317675" y="31786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317675" y="37840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EVG-COBI-TAF-FTC versus EVG-COBI-TDF-FTC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GS-292-102 Study: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Sax PE, et al. </a:t>
            </a:r>
            <a:r>
              <a:rPr lang="it-IT" dirty="0" err="1">
                <a:latin typeface="Arial" pitchFamily="22" charset="0"/>
              </a:rPr>
              <a:t>J</a:t>
            </a:r>
            <a:r>
              <a:rPr lang="it-IT" dirty="0">
                <a:latin typeface="Arial" pitchFamily="22" charset="0"/>
              </a:rPr>
              <a:t> </a:t>
            </a:r>
            <a:r>
              <a:rPr lang="it-IT" dirty="0" err="1">
                <a:latin typeface="Arial" pitchFamily="22" charset="0"/>
              </a:rPr>
              <a:t>Acquir</a:t>
            </a:r>
            <a:r>
              <a:rPr lang="it-IT" dirty="0">
                <a:latin typeface="Arial" pitchFamily="22" charset="0"/>
              </a:rPr>
              <a:t> Immune </a:t>
            </a:r>
            <a:r>
              <a:rPr lang="it-IT" dirty="0" err="1">
                <a:latin typeface="Arial" pitchFamily="22" charset="0"/>
              </a:rPr>
              <a:t>Defic</a:t>
            </a:r>
            <a:r>
              <a:rPr lang="it-IT" dirty="0">
                <a:latin typeface="Arial" pitchFamily="22" charset="0"/>
              </a:rPr>
              <a:t> </a:t>
            </a:r>
            <a:r>
              <a:rPr lang="it-IT" dirty="0" err="1">
                <a:latin typeface="Arial" pitchFamily="22" charset="0"/>
              </a:rPr>
              <a:t>Syndr</a:t>
            </a:r>
            <a:r>
              <a:rPr lang="it-IT" dirty="0">
                <a:latin typeface="Arial" pitchFamily="22" charset="0"/>
              </a:rPr>
              <a:t>. 2014;67:52-8.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94155" y="2514600"/>
            <a:ext cx="2834640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20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EVG-COBI-TAF-FTC</a:t>
            </a:r>
          </a:p>
          <a:p>
            <a:pPr algn="ctr">
              <a:spcBef>
                <a:spcPts val="200"/>
              </a:spcBef>
            </a:pP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Genvoya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algn="ctr">
              <a:spcBef>
                <a:spcPts val="20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112)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94155" y="4090421"/>
            <a:ext cx="2834640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 anchorCtr="1">
            <a:prstTxWarp prst="textNoShape">
              <a:avLst/>
            </a:prstTxWarp>
          </a:bodyPr>
          <a:lstStyle/>
          <a:p>
            <a:pPr algn="ctr">
              <a:spcBef>
                <a:spcPts val="20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EVG-COBI-TDF-FTC</a:t>
            </a:r>
          </a:p>
          <a:p>
            <a:pPr algn="ctr">
              <a:spcBef>
                <a:spcPts val="200"/>
              </a:spcBef>
            </a:pP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600" i="1" dirty="0" err="1">
                <a:solidFill>
                  <a:srgbClr val="000000"/>
                </a:solidFill>
                <a:latin typeface="Arial"/>
                <a:cs typeface="Arial"/>
              </a:rPr>
              <a:t>Stribild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algn="ctr">
              <a:spcBef>
                <a:spcPts val="20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58)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/>
          </p:nvPr>
        </p:nvGraphicFramePr>
        <p:xfrm>
          <a:off x="410634" y="1452998"/>
          <a:ext cx="4809250" cy="476711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0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Study Design: GS-292-0102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4946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double-blind,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phase 2 trial comparing elvitegravir-cobicistat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-tenofovir alafenamide-emtricitabine with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elvitegravir-cobicistat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-tenofovir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DF-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emtricitabine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171 randomized)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Antiretroviral-naïve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adults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Age </a:t>
                      </a:r>
                      <a:r>
                        <a:rPr lang="en-US" sz="1600" u="sng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&gt;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18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HIV RNA ≥5000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CD4 count &gt;50 cells/mm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Estimated GFR ≥70 mL/min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No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AIDS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conditions in prior 30 days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Excluded if coinfected with HBV or HCV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Elvitegravir-Cobicistat-TAF-FTC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                        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Elvitegravir-Cobicistat-TDF-FTC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Oval 10"/>
          <p:cNvSpPr>
            <a:spLocks noChangeAspect="1"/>
          </p:cNvSpPr>
          <p:nvPr/>
        </p:nvSpPr>
        <p:spPr>
          <a:xfrm>
            <a:off x="5345290" y="3951796"/>
            <a:ext cx="274320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100" b="1" dirty="0">
                <a:latin typeface="Arial"/>
                <a:cs typeface="Arial"/>
              </a:rPr>
              <a:t>1x</a:t>
            </a: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5345290" y="3422382"/>
            <a:ext cx="274319" cy="2743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100" b="1" dirty="0">
                <a:latin typeface="Arial"/>
                <a:cs typeface="Arial"/>
              </a:rPr>
              <a:t>2x</a:t>
            </a:r>
          </a:p>
        </p:txBody>
      </p:sp>
    </p:spTree>
    <p:extLst>
      <p:ext uri="{BB962C8B-B14F-4D97-AF65-F5344CB8AC3E}">
        <p14:creationId xmlns:p14="http://schemas.microsoft.com/office/powerpoint/2010/main" val="105284026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EVG-COBI-TAF-FTC versus EVG-COBI-TDF-FTC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0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GS-292-102 Study: Results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24 and 48 Virologic Response (Snapshot Analysis)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Sax PE, et al. </a:t>
            </a:r>
            <a:r>
              <a:rPr lang="it-IT" dirty="0" err="1">
                <a:latin typeface="Arial" pitchFamily="22" charset="0"/>
              </a:rPr>
              <a:t>J</a:t>
            </a:r>
            <a:r>
              <a:rPr lang="it-IT" dirty="0">
                <a:latin typeface="Arial" pitchFamily="22" charset="0"/>
              </a:rPr>
              <a:t> </a:t>
            </a:r>
            <a:r>
              <a:rPr lang="it-IT" dirty="0" err="1">
                <a:latin typeface="Arial" pitchFamily="22" charset="0"/>
              </a:rPr>
              <a:t>Acquir</a:t>
            </a:r>
            <a:r>
              <a:rPr lang="it-IT" dirty="0">
                <a:latin typeface="Arial" pitchFamily="22" charset="0"/>
              </a:rPr>
              <a:t> Immune </a:t>
            </a:r>
            <a:r>
              <a:rPr lang="it-IT" dirty="0" err="1">
                <a:latin typeface="Arial" pitchFamily="22" charset="0"/>
              </a:rPr>
              <a:t>Defic</a:t>
            </a:r>
            <a:r>
              <a:rPr lang="it-IT" dirty="0">
                <a:latin typeface="Arial" pitchFamily="22" charset="0"/>
              </a:rPr>
              <a:t> </a:t>
            </a:r>
            <a:r>
              <a:rPr lang="it-IT" dirty="0" err="1">
                <a:latin typeface="Arial" pitchFamily="22" charset="0"/>
              </a:rPr>
              <a:t>Syndr</a:t>
            </a:r>
            <a:r>
              <a:rPr lang="it-IT" dirty="0">
                <a:latin typeface="Arial" pitchFamily="22" charset="0"/>
              </a:rPr>
              <a:t>. 2014;67:52-8.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457200" y="18288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696497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EVG-COBI-TAF-FTC versus EVG-COBI-TDF-FTC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 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GS-292-0102 Study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Sax PE, et al. </a:t>
            </a:r>
            <a:r>
              <a:rPr lang="it-IT" dirty="0" err="1">
                <a:latin typeface="Arial" pitchFamily="22" charset="0"/>
              </a:rPr>
              <a:t>J</a:t>
            </a:r>
            <a:r>
              <a:rPr lang="it-IT" dirty="0">
                <a:latin typeface="Arial" pitchFamily="22" charset="0"/>
              </a:rPr>
              <a:t> </a:t>
            </a:r>
            <a:r>
              <a:rPr lang="it-IT" dirty="0" err="1">
                <a:latin typeface="Arial" pitchFamily="22" charset="0"/>
              </a:rPr>
              <a:t>Acquir</a:t>
            </a:r>
            <a:r>
              <a:rPr lang="it-IT" dirty="0">
                <a:latin typeface="Arial" pitchFamily="22" charset="0"/>
              </a:rPr>
              <a:t> Immune </a:t>
            </a:r>
            <a:r>
              <a:rPr lang="it-IT" dirty="0" err="1">
                <a:latin typeface="Arial" pitchFamily="22" charset="0"/>
              </a:rPr>
              <a:t>Defic</a:t>
            </a:r>
            <a:r>
              <a:rPr lang="it-IT" dirty="0">
                <a:latin typeface="Arial" pitchFamily="22" charset="0"/>
              </a:rPr>
              <a:t> </a:t>
            </a:r>
            <a:r>
              <a:rPr lang="it-IT" dirty="0" err="1">
                <a:latin typeface="Arial" pitchFamily="22" charset="0"/>
              </a:rPr>
              <a:t>Syndr</a:t>
            </a:r>
            <a:r>
              <a:rPr lang="it-IT" dirty="0">
                <a:latin typeface="Arial" pitchFamily="22" charset="0"/>
              </a:rPr>
              <a:t>. 2014;67:52-8.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548612"/>
          <a:ext cx="9144000" cy="2270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Treatment-naive patients given the STR that contained either TAF or TDF achieved a high rate of virologic success. Compared with those receiving TDF, patients on E/C/F/TAF experienced significantly smaller changes in estimated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creatinine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clearance, renal tubular proteinuria, and bone mineral density.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30095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10520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47224</TotalTime>
  <Words>246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Geneva</vt:lpstr>
      <vt:lpstr>Lucida Grande</vt:lpstr>
      <vt:lpstr>Times New Roman</vt:lpstr>
      <vt:lpstr>NCRC</vt:lpstr>
      <vt:lpstr>EVG-COBI-TAF-FTC versus EVG-COBI-TDF-FTC  GS-292-0102 Study</vt:lpstr>
      <vt:lpstr>EVG-COBI-TAF-FTC versus EVG-COBI-TDF-FTC  GS-292-102 Study: Design</vt:lpstr>
      <vt:lpstr>EVG-COBI-TAF-FTC versus EVG-COBI-TDF-FTC  GS-292-102 Study: Results</vt:lpstr>
      <vt:lpstr>EVG-COBI-TAF-FTC versus EVG-COBI-TDF-FTC  GS-292-0102 Study: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2111</cp:revision>
  <cp:lastPrinted>2008-02-05T14:34:24Z</cp:lastPrinted>
  <dcterms:created xsi:type="dcterms:W3CDTF">2010-11-28T05:36:22Z</dcterms:created>
  <dcterms:modified xsi:type="dcterms:W3CDTF">2020-01-23T02:21:53Z</dcterms:modified>
</cp:coreProperties>
</file>