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161" r:id="rId2"/>
    <p:sldId id="1162" r:id="rId3"/>
    <p:sldId id="1163" r:id="rId4"/>
    <p:sldId id="1164" r:id="rId5"/>
    <p:sldId id="1165" r:id="rId6"/>
    <p:sldId id="1343"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80BB"/>
    <a:srgbClr val="86A2BA"/>
    <a:srgbClr val="5B6F7F"/>
    <a:srgbClr val="677D8F"/>
    <a:srgbClr val="AD80BA"/>
    <a:srgbClr val="694782"/>
    <a:srgbClr val="9CD068"/>
    <a:srgbClr val="5A7F31"/>
    <a:srgbClr val="718E25"/>
    <a:srgbClr val="6D9A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5893" autoAdjust="0"/>
    <p:restoredTop sz="94981" autoAdjust="0"/>
  </p:normalViewPr>
  <p:slideViewPr>
    <p:cSldViewPr snapToGrid="0" showGuides="1">
      <p:cViewPr varScale="1">
        <p:scale>
          <a:sx n="175" d="100"/>
          <a:sy n="175" d="100"/>
        </p:scale>
        <p:origin x="960" y="16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32310197336442"/>
          <c:y val="0.11856009552859949"/>
          <c:w val="0.88099445902595508"/>
          <c:h val="0.79421508122295525"/>
        </c:manualLayout>
      </c:layout>
      <c:barChart>
        <c:barDir val="col"/>
        <c:grouping val="clustered"/>
        <c:varyColors val="0"/>
        <c:ser>
          <c:idx val="0"/>
          <c:order val="0"/>
          <c:tx>
            <c:strRef>
              <c:f>Sheet1!$B$1</c:f>
              <c:strCache>
                <c:ptCount val="1"/>
                <c:pt idx="0">
                  <c:v>Rilpivirine-Tenofovir DF-Emtricitabine</c:v>
                </c:pt>
              </c:strCache>
            </c:strRef>
          </c:tx>
          <c:spPr>
            <a:gradFill>
              <a:gsLst>
                <a:gs pos="0">
                  <a:srgbClr val="694782"/>
                </a:gs>
                <a:gs pos="99000">
                  <a:srgbClr val="AD80BB"/>
                </a:gs>
              </a:gsLst>
              <a:lin ang="0" scaled="0"/>
            </a:gradFill>
            <a:ln w="12700">
              <a:noFill/>
            </a:ln>
            <a:effectLst/>
            <a:scene3d>
              <a:camera prst="orthographicFront"/>
              <a:lightRig rig="threePt" dir="t"/>
            </a:scene3d>
            <a:sp3d>
              <a:bevelT w="38100" h="38100"/>
            </a:sp3d>
          </c:spPr>
          <c:invertIfNegative val="0"/>
          <c:dLbls>
            <c:dLbl>
              <c:idx val="0"/>
              <c:layout>
                <c:manualLayout>
                  <c:x val="-3.0030030030029999E-3"/>
                  <c:y val="1.4367819342886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980-AD4C-A9CD-6A24F0B9C14E}"/>
                </c:ext>
              </c:extLst>
            </c:dLbl>
            <c:dLbl>
              <c:idx val="1"/>
              <c:layout>
                <c:manualLayout>
                  <c:x val="-1.10108838123416E-16"/>
                  <c:y val="8.620691605731650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980-AD4C-A9CD-6A24F0B9C14E}"/>
                </c:ext>
              </c:extLst>
            </c:dLbl>
            <c:spPr>
              <a:noFill/>
            </c:spPr>
            <c:txPr>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HIV RNA &lt;200 copies/mL</c:v>
                </c:pt>
                <c:pt idx="1">
                  <c:v>HIV RNA &lt;50 copies/mL</c:v>
                </c:pt>
              </c:strCache>
            </c:strRef>
          </c:cat>
          <c:val>
            <c:numRef>
              <c:f>Sheet1!$B$2:$B$3</c:f>
              <c:numCache>
                <c:formatCode>0</c:formatCode>
                <c:ptCount val="2"/>
                <c:pt idx="0">
                  <c:v>93</c:v>
                </c:pt>
                <c:pt idx="1">
                  <c:v>90</c:v>
                </c:pt>
              </c:numCache>
            </c:numRef>
          </c:val>
          <c:extLst>
            <c:ext xmlns:c16="http://schemas.microsoft.com/office/drawing/2014/chart" uri="{C3380CC4-5D6E-409C-BE32-E72D297353CC}">
              <c16:uniqueId val="{00000002-6980-AD4C-A9CD-6A24F0B9C14E}"/>
            </c:ext>
          </c:extLst>
        </c:ser>
        <c:ser>
          <c:idx val="1"/>
          <c:order val="1"/>
          <c:tx>
            <c:strRef>
              <c:f>Sheet1!$C$1</c:f>
              <c:strCache>
                <c:ptCount val="1"/>
                <c:pt idx="0">
                  <c:v>Nevirapine + 2 NRTI's</c:v>
                </c:pt>
              </c:strCache>
            </c:strRef>
          </c:tx>
          <c:spPr>
            <a:gradFill>
              <a:gsLst>
                <a:gs pos="0">
                  <a:srgbClr val="5B6F7F"/>
                </a:gs>
                <a:gs pos="100000">
                  <a:srgbClr val="86A2BA"/>
                </a:gs>
              </a:gsLst>
            </a:gradFill>
            <a:ln w="12700">
              <a:noFill/>
            </a:ln>
            <a:effectLst/>
            <a:scene3d>
              <a:camera prst="orthographicFront"/>
              <a:lightRig rig="threePt" dir="t"/>
            </a:scene3d>
            <a:sp3d>
              <a:bevelT w="38100" h="38100"/>
            </a:sp3d>
          </c:spPr>
          <c:invertIfNegative val="0"/>
          <c:dPt>
            <c:idx val="0"/>
            <c:invertIfNegative val="0"/>
            <c:bubble3D val="0"/>
            <c:spPr>
              <a:gradFill>
                <a:gsLst>
                  <a:gs pos="0">
                    <a:srgbClr val="5B6F7F"/>
                  </a:gs>
                  <a:gs pos="100000">
                    <a:srgbClr val="86A2BA"/>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3-6980-AD4C-A9CD-6A24F0B9C14E}"/>
              </c:ext>
            </c:extLst>
          </c:dPt>
          <c:dPt>
            <c:idx val="1"/>
            <c:invertIfNegative val="0"/>
            <c:bubble3D val="0"/>
            <c:spPr>
              <a:gradFill>
                <a:gsLst>
                  <a:gs pos="0">
                    <a:srgbClr val="5B6F7F"/>
                  </a:gs>
                  <a:gs pos="100000">
                    <a:srgbClr val="86A2BA"/>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4-6980-AD4C-A9CD-6A24F0B9C14E}"/>
              </c:ext>
            </c:extLst>
          </c:dPt>
          <c:dLbls>
            <c:dLbl>
              <c:idx val="0"/>
              <c:layout>
                <c:manualLayout>
                  <c:x val="-5.5054419061708201E-17"/>
                  <c:y val="5.747127737154429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980-AD4C-A9CD-6A24F0B9C14E}"/>
                </c:ext>
              </c:extLst>
            </c:dLbl>
            <c:dLbl>
              <c:idx val="1"/>
              <c:layout>
                <c:manualLayout>
                  <c:x val="-6.3656672040104905E-17"/>
                  <c:y val="1.1695906432748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980-AD4C-A9CD-6A24F0B9C14E}"/>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HIV RNA &lt;200 copies/mL</c:v>
                </c:pt>
                <c:pt idx="1">
                  <c:v>HIV RNA &lt;50 copies/mL</c:v>
                </c:pt>
              </c:strCache>
            </c:strRef>
          </c:cat>
          <c:val>
            <c:numRef>
              <c:f>Sheet1!$C$2:$C$3</c:f>
              <c:numCache>
                <c:formatCode>0</c:formatCode>
                <c:ptCount val="2"/>
                <c:pt idx="0">
                  <c:v>92</c:v>
                </c:pt>
                <c:pt idx="1">
                  <c:v>84</c:v>
                </c:pt>
              </c:numCache>
            </c:numRef>
          </c:val>
          <c:extLst>
            <c:ext xmlns:c16="http://schemas.microsoft.com/office/drawing/2014/chart" uri="{C3380CC4-5D6E-409C-BE32-E72D297353CC}">
              <c16:uniqueId val="{00000005-6980-AD4C-A9CD-6A24F0B9C14E}"/>
            </c:ext>
          </c:extLst>
        </c:ser>
        <c:dLbls>
          <c:showLegendKey val="0"/>
          <c:showVal val="1"/>
          <c:showCatName val="0"/>
          <c:showSerName val="0"/>
          <c:showPercent val="0"/>
          <c:showBubbleSize val="0"/>
        </c:dLbls>
        <c:gapWidth val="125"/>
        <c:axId val="-2089227112"/>
        <c:axId val="-2089522024"/>
      </c:barChart>
      <c:catAx>
        <c:axId val="-2089227112"/>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400"/>
            </a:pPr>
            <a:endParaRPr lang="en-US"/>
          </a:p>
        </c:txPr>
        <c:crossAx val="-2089522024"/>
        <c:crosses val="autoZero"/>
        <c:auto val="1"/>
        <c:lblAlgn val="ctr"/>
        <c:lblOffset val="1"/>
        <c:tickLblSkip val="1"/>
        <c:tickMarkSkip val="1"/>
        <c:noMultiLvlLbl val="0"/>
      </c:catAx>
      <c:valAx>
        <c:axId val="-2089522024"/>
        <c:scaling>
          <c:orientation val="minMax"/>
          <c:max val="100"/>
          <c:min val="0"/>
        </c:scaling>
        <c:delete val="0"/>
        <c:axPos val="l"/>
        <c:title>
          <c:tx>
            <c:rich>
              <a:bodyPr/>
              <a:lstStyle/>
              <a:p>
                <a:pPr>
                  <a:defRPr sz="1300" b="1"/>
                </a:pPr>
                <a:r>
                  <a:rPr lang="en-US" sz="1300" b="1"/>
                  <a:t>Proportion at each endpoint (%)</a:t>
                </a:r>
              </a:p>
            </c:rich>
          </c:tx>
          <c:layout>
            <c:manualLayout>
              <c:xMode val="edge"/>
              <c:yMode val="edge"/>
              <c:x val="7.50750750750751E-3"/>
              <c:y val="0.12524869337693301"/>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2089227112"/>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3132703898123844"/>
          <c:y val="0"/>
          <c:w val="0.6559414795372801"/>
          <c:h val="0.1185196022794448"/>
        </c:manualLayout>
      </c:layout>
      <c:overlay val="0"/>
      <c:spPr>
        <a:ln>
          <a:noFill/>
        </a:ln>
      </c:spPr>
      <c:txPr>
        <a:bodyPr/>
        <a:lstStyle/>
        <a:p>
          <a:pPr>
            <a:defRPr sz="1400"/>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600">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0375120866529"/>
          <c:y val="0.104040152875627"/>
          <c:w val="0.84859680626864598"/>
          <c:h val="0.72257966109499472"/>
        </c:manualLayout>
      </c:layout>
      <c:barChart>
        <c:barDir val="col"/>
        <c:grouping val="clustered"/>
        <c:varyColors val="0"/>
        <c:ser>
          <c:idx val="0"/>
          <c:order val="0"/>
          <c:tx>
            <c:strRef>
              <c:f>Sheet1!$B$1</c:f>
              <c:strCache>
                <c:ptCount val="1"/>
                <c:pt idx="0">
                  <c:v>Rilpivirine-Tenofovir DF-Emtricitabine</c:v>
                </c:pt>
              </c:strCache>
            </c:strRef>
          </c:tx>
          <c:spPr>
            <a:gradFill>
              <a:gsLst>
                <a:gs pos="0">
                  <a:srgbClr val="694782"/>
                </a:gs>
                <a:gs pos="99000">
                  <a:srgbClr val="AD80BB"/>
                </a:gs>
              </a:gsLst>
              <a:lin ang="0" scaled="0"/>
            </a:gradFill>
            <a:ln w="12700">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 Total Cholesterol</c:v>
                </c:pt>
                <c:pt idx="1">
                  <c:v>LDL</c:v>
                </c:pt>
                <c:pt idx="2">
                  <c:v>Triglycerides</c:v>
                </c:pt>
                <c:pt idx="3">
                  <c:v>HDL</c:v>
                </c:pt>
              </c:strCache>
            </c:strRef>
          </c:cat>
          <c:val>
            <c:numRef>
              <c:f>Sheet1!$B$2:$B$5</c:f>
              <c:numCache>
                <c:formatCode>0.0</c:formatCode>
                <c:ptCount val="4"/>
                <c:pt idx="0">
                  <c:v>-16.600000000000001</c:v>
                </c:pt>
                <c:pt idx="1">
                  <c:v>-2.8</c:v>
                </c:pt>
                <c:pt idx="2">
                  <c:v>-9.1999999999999993</c:v>
                </c:pt>
                <c:pt idx="3">
                  <c:v>-12</c:v>
                </c:pt>
              </c:numCache>
            </c:numRef>
          </c:val>
          <c:extLst>
            <c:ext xmlns:c16="http://schemas.microsoft.com/office/drawing/2014/chart" uri="{C3380CC4-5D6E-409C-BE32-E72D297353CC}">
              <c16:uniqueId val="{00000000-A847-2143-8626-CAFCD4F22969}"/>
            </c:ext>
          </c:extLst>
        </c:ser>
        <c:ser>
          <c:idx val="1"/>
          <c:order val="1"/>
          <c:tx>
            <c:strRef>
              <c:f>Sheet1!$C$1</c:f>
              <c:strCache>
                <c:ptCount val="1"/>
                <c:pt idx="0">
                  <c:v>Nevirapine + 2 NRTI's</c:v>
                </c:pt>
              </c:strCache>
            </c:strRef>
          </c:tx>
          <c:spPr>
            <a:gradFill>
              <a:gsLst>
                <a:gs pos="0">
                  <a:srgbClr val="5B6F7F"/>
                </a:gs>
                <a:gs pos="100000">
                  <a:srgbClr val="86A2BA"/>
                </a:gs>
              </a:gsLst>
            </a:gradFill>
            <a:ln w="12700">
              <a:noFill/>
            </a:ln>
            <a:effectLst/>
            <a:scene3d>
              <a:camera prst="orthographicFront"/>
              <a:lightRig rig="threePt" dir="t"/>
            </a:scene3d>
            <a:sp3d>
              <a:bevelT w="38100" h="38100"/>
            </a:sp3d>
          </c:spPr>
          <c:invertIfNegative val="0"/>
          <c:dPt>
            <c:idx val="3"/>
            <c:invertIfNegative val="0"/>
            <c:bubble3D val="0"/>
            <c:spPr>
              <a:gradFill>
                <a:gsLst>
                  <a:gs pos="0">
                    <a:srgbClr val="5B6F7F"/>
                  </a:gs>
                  <a:gs pos="100000">
                    <a:srgbClr val="86A2BA"/>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0-0AF1-5947-AC77-D18B163E8508}"/>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 Total Cholesterol</c:v>
                </c:pt>
                <c:pt idx="1">
                  <c:v>LDL</c:v>
                </c:pt>
                <c:pt idx="2">
                  <c:v>Triglycerides</c:v>
                </c:pt>
                <c:pt idx="3">
                  <c:v>HDL</c:v>
                </c:pt>
              </c:strCache>
            </c:strRef>
          </c:cat>
          <c:val>
            <c:numRef>
              <c:f>Sheet1!$C$2:$C$5</c:f>
              <c:numCache>
                <c:formatCode>0.0</c:formatCode>
                <c:ptCount val="4"/>
                <c:pt idx="1">
                  <c:v>0</c:v>
                </c:pt>
                <c:pt idx="2">
                  <c:v>-0.1</c:v>
                </c:pt>
                <c:pt idx="3">
                  <c:v>2.5</c:v>
                </c:pt>
              </c:numCache>
            </c:numRef>
          </c:val>
          <c:extLst>
            <c:ext xmlns:c16="http://schemas.microsoft.com/office/drawing/2014/chart" uri="{C3380CC4-5D6E-409C-BE32-E72D297353CC}">
              <c16:uniqueId val="{00000001-A847-2143-8626-CAFCD4F22969}"/>
            </c:ext>
          </c:extLst>
        </c:ser>
        <c:dLbls>
          <c:showLegendKey val="0"/>
          <c:showVal val="1"/>
          <c:showCatName val="0"/>
          <c:showSerName val="0"/>
          <c:showPercent val="0"/>
          <c:showBubbleSize val="0"/>
        </c:dLbls>
        <c:gapWidth val="125"/>
        <c:axId val="-2064777736"/>
        <c:axId val="-2065457688"/>
      </c:barChart>
      <c:catAx>
        <c:axId val="-2064777736"/>
        <c:scaling>
          <c:orientation val="minMax"/>
        </c:scaling>
        <c:delete val="0"/>
        <c:axPos val="b"/>
        <c:numFmt formatCode="General" sourceLinked="0"/>
        <c:majorTickMark val="out"/>
        <c:minorTickMark val="none"/>
        <c:tickLblPos val="low"/>
        <c:spPr>
          <a:ln w="6350" cap="flat" cmpd="sng" algn="ctr">
            <a:solidFill>
              <a:prstClr val="black"/>
            </a:solidFill>
            <a:prstDash val="solid"/>
            <a:round/>
            <a:headEnd type="none" w="med" len="med"/>
            <a:tailEnd type="none" w="med" len="med"/>
          </a:ln>
        </c:spPr>
        <c:txPr>
          <a:bodyPr/>
          <a:lstStyle/>
          <a:p>
            <a:pPr>
              <a:defRPr sz="1400"/>
            </a:pPr>
            <a:endParaRPr lang="en-US"/>
          </a:p>
        </c:txPr>
        <c:crossAx val="-2065457688"/>
        <c:crosses val="autoZero"/>
        <c:auto val="1"/>
        <c:lblAlgn val="ctr"/>
        <c:lblOffset val="1"/>
        <c:tickLblSkip val="1"/>
        <c:tickMarkSkip val="1"/>
        <c:noMultiLvlLbl val="0"/>
      </c:catAx>
      <c:valAx>
        <c:axId val="-2065457688"/>
        <c:scaling>
          <c:orientation val="minMax"/>
          <c:max val="20"/>
          <c:min val="-30"/>
        </c:scaling>
        <c:delete val="0"/>
        <c:axPos val="l"/>
        <c:title>
          <c:tx>
            <c:rich>
              <a:bodyPr/>
              <a:lstStyle/>
              <a:p>
                <a:pPr>
                  <a:defRPr sz="1200" b="1"/>
                </a:pPr>
                <a:r>
                  <a:rPr lang="en-US" sz="1200" b="1"/>
                  <a:t>Mean change from baseline (mg/dL)</a:t>
                </a:r>
              </a:p>
            </c:rich>
          </c:tx>
          <c:layout>
            <c:manualLayout>
              <c:xMode val="edge"/>
              <c:yMode val="edge"/>
              <c:x val="1.1173204043938951E-2"/>
              <c:y val="7.4402829580512961E-2"/>
            </c:manualLayout>
          </c:layout>
          <c:overlay val="0"/>
        </c:title>
        <c:numFmt formatCode="0" sourceLinked="0"/>
        <c:majorTickMark val="out"/>
        <c:minorTickMark val="none"/>
        <c:tickLblPos val="nextTo"/>
        <c:spPr>
          <a:ln w="6350" cmpd="sng">
            <a:solidFill>
              <a:srgbClr val="000000"/>
            </a:solidFill>
          </a:ln>
        </c:spPr>
        <c:txPr>
          <a:bodyPr rot="0" vert="horz"/>
          <a:lstStyle/>
          <a:p>
            <a:pPr>
              <a:defRPr sz="1200"/>
            </a:pPr>
            <a:endParaRPr lang="en-US"/>
          </a:p>
        </c:txPr>
        <c:crossAx val="-2064777736"/>
        <c:crosses val="autoZero"/>
        <c:crossBetween val="between"/>
        <c:majorUnit val="10"/>
        <c:minorUnit val="1"/>
      </c:valAx>
      <c:spPr>
        <a:solidFill>
          <a:srgbClr val="E6EBF2"/>
        </a:solidFill>
        <a:ln w="6350" cap="flat" cmpd="sng" algn="ctr">
          <a:solidFill>
            <a:srgbClr val="000000"/>
          </a:solidFill>
          <a:prstDash val="solid"/>
          <a:round/>
          <a:headEnd type="none" w="med" len="med"/>
          <a:tailEnd type="none" w="med" len="med"/>
        </a:ln>
        <a:effectLst/>
      </c:spPr>
    </c:plotArea>
    <c:legend>
      <c:legendPos val="t"/>
      <c:legendEntry>
        <c:idx val="0"/>
        <c:txPr>
          <a:bodyPr/>
          <a:lstStyle/>
          <a:p>
            <a:pPr algn="l">
              <a:defRPr sz="1400"/>
            </a:pPr>
            <a:endParaRPr lang="en-US"/>
          </a:p>
        </c:txPr>
      </c:legendEntry>
      <c:layout>
        <c:manualLayout>
          <c:xMode val="edge"/>
          <c:yMode val="edge"/>
          <c:x val="0.30554437639739479"/>
          <c:y val="1.3351867200810424E-2"/>
          <c:w val="0.66977398658501019"/>
          <c:h val="8.5913800248653097E-2"/>
        </c:manualLayout>
      </c:layout>
      <c:overlay val="0"/>
      <c:spPr>
        <a:solidFill>
          <a:srgbClr val="FFFFFF"/>
        </a:solidFill>
        <a:ln w="25400" cap="flat" cmpd="sng" algn="ctr">
          <a:noFill/>
          <a:prstDash val="solid"/>
          <a:round/>
          <a:headEnd type="none" w="med" len="med"/>
          <a:tailEnd type="none" w="med" len="med"/>
        </a:ln>
        <a:effectLst/>
      </c:spPr>
      <c:txPr>
        <a:bodyPr/>
        <a:lstStyle/>
        <a:p>
          <a:pPr algn="l">
            <a:defRPr sz="1400"/>
          </a:pPr>
          <a:endParaRPr lang="en-US"/>
        </a:p>
      </c:txPr>
    </c:legend>
    <c:plotVisOnly val="1"/>
    <c:dispBlanksAs val="gap"/>
    <c:showDLblsOverMax val="0"/>
  </c:chart>
  <c:spPr>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9770865"/>
            <a:ext cx="2971800" cy="514350"/>
          </a:xfrm>
          <a:prstGeom prst="rect">
            <a:avLst/>
          </a:prstGeom>
        </p:spPr>
        <p:txBody>
          <a:bodyPr/>
          <a:lstStyle/>
          <a:p>
            <a:fld id="{68048787-E73A-F24F-A294-0EF32128AD5F}" type="slidenum">
              <a:rPr lang="en-US" smtClean="0"/>
              <a:pPr/>
              <a:t>3</a:t>
            </a:fld>
            <a:endParaRPr lang="en-US"/>
          </a:p>
        </p:txBody>
      </p:sp>
    </p:spTree>
    <p:extLst>
      <p:ext uri="{BB962C8B-B14F-4D97-AF65-F5344CB8AC3E}">
        <p14:creationId xmlns:p14="http://schemas.microsoft.com/office/powerpoint/2010/main" val="32735014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800" b="0" dirty="0"/>
              <a:t>Switch RPV-TDF-FTC from NVP-Based Regimen</a:t>
            </a:r>
            <a:br>
              <a:rPr lang="en-US" sz="1800" b="0" dirty="0"/>
            </a:br>
            <a:r>
              <a:rPr lang="en-US" dirty="0"/>
              <a:t>Near-Rwanda Trial</a:t>
            </a:r>
          </a:p>
        </p:txBody>
      </p:sp>
    </p:spTree>
    <p:extLst>
      <p:ext uri="{BB962C8B-B14F-4D97-AF65-F5344CB8AC3E}">
        <p14:creationId xmlns:p14="http://schemas.microsoft.com/office/powerpoint/2010/main" val="76389440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6083270" y="2132255"/>
            <a:ext cx="359006" cy="677262"/>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ShapeType="1"/>
          </p:cNvSpPr>
          <p:nvPr/>
        </p:nvSpPr>
        <p:spPr bwMode="auto">
          <a:xfrm rot="20430663">
            <a:off x="6084332" y="2639513"/>
            <a:ext cx="348971" cy="681916"/>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t>Switch to RPV-TDF-FTC from NVP-Based Regimen </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Near-Rwanda: Study Design</a:t>
            </a:r>
            <a:endParaRPr lang="en-US" sz="2000" dirty="0"/>
          </a:p>
        </p:txBody>
      </p:sp>
      <p:sp>
        <p:nvSpPr>
          <p:cNvPr id="4" name="Text Placeholder 3"/>
          <p:cNvSpPr>
            <a:spLocks noGrp="1"/>
          </p:cNvSpPr>
          <p:nvPr>
            <p:ph type="body" sz="quarter" idx="16"/>
          </p:nvPr>
        </p:nvSpPr>
        <p:spPr/>
        <p:txBody>
          <a:bodyPr/>
          <a:lstStyle/>
          <a:p>
            <a:r>
              <a:rPr lang="en-US" dirty="0"/>
              <a:t>Source: Collins SE, et al. Open Forum Infect Dis. 2016;3:ofw141. </a:t>
            </a:r>
            <a:endParaRPr lang="en-US" dirty="0">
              <a:latin typeface="Arial" pitchFamily="22" charset="0"/>
            </a:endParaRPr>
          </a:p>
        </p:txBody>
      </p:sp>
      <p:sp>
        <p:nvSpPr>
          <p:cNvPr id="3" name="Content Placeholder 2"/>
          <p:cNvSpPr>
            <a:spLocks noGrp="1"/>
          </p:cNvSpPr>
          <p:nvPr>
            <p:ph sz="half" idx="2"/>
          </p:nvPr>
        </p:nvSpPr>
        <p:spPr>
          <a:xfrm>
            <a:off x="493776" y="982220"/>
            <a:ext cx="5486804" cy="3797303"/>
          </a:xfrm>
        </p:spPr>
        <p:txBody>
          <a:bodyPr>
            <a:noAutofit/>
          </a:bodyPr>
          <a:lstStyle/>
          <a:p>
            <a:pPr marL="182880" lvl="0" indent="-182880" defTabSz="457200" fontAlgn="base">
              <a:lnSpc>
                <a:spcPts val="1700"/>
              </a:lnSpc>
              <a:spcAft>
                <a:spcPct val="0"/>
              </a:spcAft>
              <a:buSzTx/>
            </a:pPr>
            <a:r>
              <a:rPr lang="en-US" sz="1400" b="1" dirty="0">
                <a:latin typeface="Arial"/>
                <a:cs typeface="Arial"/>
              </a:rPr>
              <a:t>Background</a:t>
            </a:r>
            <a:r>
              <a:rPr lang="en-US" sz="1400" dirty="0">
                <a:latin typeface="Arial"/>
                <a:cs typeface="Arial"/>
              </a:rPr>
              <a:t>: </a:t>
            </a:r>
            <a:r>
              <a:rPr lang="en-US" sz="1400" dirty="0">
                <a:latin typeface="Arial" pitchFamily="22" charset="0"/>
              </a:rPr>
              <a:t>Randomized, open-label, </a:t>
            </a:r>
            <a:r>
              <a:rPr lang="en-US" sz="1400" dirty="0">
                <a:solidFill>
                  <a:schemeClr val="tx1"/>
                </a:solidFill>
                <a:latin typeface="Arial" pitchFamily="22" charset="0"/>
              </a:rPr>
              <a:t>single-center, noninferiority study </a:t>
            </a:r>
            <a:r>
              <a:rPr lang="en-US" sz="1400" dirty="0">
                <a:latin typeface="Arial" pitchFamily="22" charset="0"/>
              </a:rPr>
              <a:t>conducted in Rwanda to evaluate a switch from a nevirapine (NVP)-based regimen to a single tablet regimen of </a:t>
            </a:r>
            <a:r>
              <a:rPr lang="en-US" sz="1400" dirty="0" err="1">
                <a:latin typeface="Arial" pitchFamily="22" charset="0"/>
              </a:rPr>
              <a:t>rilpivirine</a:t>
            </a:r>
            <a:r>
              <a:rPr lang="en-US" sz="1400" dirty="0">
                <a:latin typeface="Arial" pitchFamily="22" charset="0"/>
              </a:rPr>
              <a:t>-tenofovir DF-emtricitabine (RPV-TDF-FTC)</a:t>
            </a:r>
            <a:endParaRPr lang="en-US" sz="1400" u="sng" dirty="0">
              <a:latin typeface="Arial"/>
              <a:cs typeface="Arial"/>
            </a:endParaRPr>
          </a:p>
          <a:p>
            <a:pPr marL="182880" lvl="0" indent="-182880" defTabSz="457200" fontAlgn="base">
              <a:lnSpc>
                <a:spcPts val="1700"/>
              </a:lnSpc>
              <a:spcBef>
                <a:spcPts val="600"/>
              </a:spcBef>
              <a:spcAft>
                <a:spcPct val="0"/>
              </a:spcAft>
              <a:buSzTx/>
            </a:pPr>
            <a:r>
              <a:rPr lang="en-US" sz="1400" b="1" dirty="0">
                <a:latin typeface="Arial"/>
                <a:cs typeface="Arial"/>
              </a:rPr>
              <a:t>Inclusion Criteria (n = 150 enrolled)</a:t>
            </a:r>
            <a:endParaRPr lang="en-US" sz="1400" u="sng" dirty="0">
              <a:latin typeface="Arial"/>
              <a:cs typeface="Arial"/>
            </a:endParaRPr>
          </a:p>
          <a:p>
            <a:pPr marL="348615" lvl="1" indent="-182880" defTabSz="457200" fontAlgn="base">
              <a:lnSpc>
                <a:spcPts val="1700"/>
              </a:lnSpc>
              <a:spcAft>
                <a:spcPct val="0"/>
              </a:spcAft>
              <a:buSzTx/>
            </a:pPr>
            <a:r>
              <a:rPr lang="en-US" sz="1400" dirty="0">
                <a:latin typeface="Arial" pitchFamily="22" charset="0"/>
              </a:rPr>
              <a:t>Rwandan adults with HIV-1 infection</a:t>
            </a:r>
          </a:p>
          <a:p>
            <a:pPr marL="348615" lvl="1" indent="-182880" defTabSz="457200" fontAlgn="base">
              <a:lnSpc>
                <a:spcPts val="1700"/>
              </a:lnSpc>
              <a:spcAft>
                <a:spcPct val="0"/>
              </a:spcAft>
              <a:buSzTx/>
            </a:pPr>
            <a:r>
              <a:rPr lang="en-US" sz="1400" dirty="0">
                <a:latin typeface="Arial" pitchFamily="22" charset="0"/>
              </a:rPr>
              <a:t>HIV RNA &lt;50 copies/mL within 12 months of screening</a:t>
            </a:r>
          </a:p>
          <a:p>
            <a:pPr marL="348615" lvl="1" indent="-182880" defTabSz="457200" fontAlgn="base">
              <a:lnSpc>
                <a:spcPts val="1700"/>
              </a:lnSpc>
              <a:spcAft>
                <a:spcPct val="0"/>
              </a:spcAft>
              <a:buSzTx/>
            </a:pPr>
            <a:r>
              <a:rPr lang="en-US" sz="1400" dirty="0">
                <a:latin typeface="Arial" pitchFamily="22" charset="0"/>
              </a:rPr>
              <a:t>HIV RNA &lt;50 copies/mL at screening visit</a:t>
            </a:r>
          </a:p>
          <a:p>
            <a:pPr marL="348615" lvl="1" indent="-182880" defTabSz="457200" fontAlgn="base">
              <a:lnSpc>
                <a:spcPts val="1700"/>
              </a:lnSpc>
              <a:spcAft>
                <a:spcPct val="0"/>
              </a:spcAft>
              <a:buSzTx/>
            </a:pPr>
            <a:r>
              <a:rPr lang="en-US" sz="1400" dirty="0">
                <a:latin typeface="Arial" pitchFamily="22" charset="0"/>
              </a:rPr>
              <a:t>On </a:t>
            </a:r>
            <a:r>
              <a:rPr lang="en-US" sz="1400" dirty="0" err="1">
                <a:latin typeface="Arial" pitchFamily="22" charset="0"/>
              </a:rPr>
              <a:t>NVP</a:t>
            </a:r>
            <a:r>
              <a:rPr lang="en-US" sz="1400" dirty="0">
                <a:latin typeface="Arial" pitchFamily="22" charset="0"/>
              </a:rPr>
              <a:t> + lamivudine + 2</a:t>
            </a:r>
            <a:r>
              <a:rPr lang="en-US" sz="1400" baseline="30000" dirty="0">
                <a:latin typeface="Arial" pitchFamily="22" charset="0"/>
              </a:rPr>
              <a:t>nd</a:t>
            </a:r>
            <a:r>
              <a:rPr lang="en-US" sz="1400" dirty="0">
                <a:latin typeface="Arial" pitchFamily="22" charset="0"/>
              </a:rPr>
              <a:t> NRTI ≥12 months</a:t>
            </a:r>
          </a:p>
          <a:p>
            <a:pPr marL="348615" lvl="1" indent="-182880" defTabSz="457200" fontAlgn="base">
              <a:lnSpc>
                <a:spcPts val="1700"/>
              </a:lnSpc>
              <a:spcAft>
                <a:spcPct val="0"/>
              </a:spcAft>
              <a:buSzTx/>
            </a:pPr>
            <a:r>
              <a:rPr lang="en-US" sz="1400" dirty="0">
                <a:latin typeface="Arial" pitchFamily="22" charset="0"/>
              </a:rPr>
              <a:t>No prior virologic failure</a:t>
            </a:r>
          </a:p>
          <a:p>
            <a:pPr marL="348615" lvl="1" indent="-182880" defTabSz="457200" fontAlgn="base">
              <a:lnSpc>
                <a:spcPts val="1700"/>
              </a:lnSpc>
              <a:spcAft>
                <a:spcPct val="0"/>
              </a:spcAft>
              <a:buSzTx/>
            </a:pPr>
            <a:r>
              <a:rPr lang="en-US" sz="1400" dirty="0">
                <a:latin typeface="Arial" pitchFamily="22" charset="0"/>
              </a:rPr>
              <a:t>No prior ART change except NRTI substitution</a:t>
            </a:r>
          </a:p>
          <a:p>
            <a:pPr marL="348615" lvl="1" indent="-182880" defTabSz="457200" fontAlgn="base">
              <a:lnSpc>
                <a:spcPts val="1700"/>
              </a:lnSpc>
              <a:spcAft>
                <a:spcPct val="0"/>
              </a:spcAft>
              <a:buSzTx/>
            </a:pPr>
            <a:r>
              <a:rPr lang="en-US" sz="1400" dirty="0">
                <a:latin typeface="Arial" pitchFamily="22" charset="0"/>
              </a:rPr>
              <a:t>eGFR &gt;60 mL/min and Hemoglobin &gt;8 g/dL</a:t>
            </a:r>
          </a:p>
          <a:p>
            <a:pPr marL="348615" lvl="1" indent="-182880" defTabSz="457200" fontAlgn="base">
              <a:lnSpc>
                <a:spcPts val="1700"/>
              </a:lnSpc>
              <a:spcAft>
                <a:spcPct val="0"/>
              </a:spcAft>
              <a:buSzTx/>
            </a:pPr>
            <a:r>
              <a:rPr lang="en-US" sz="1400" dirty="0">
                <a:latin typeface="Arial" pitchFamily="22" charset="0"/>
              </a:rPr>
              <a:t>No active TB or pregnancy</a:t>
            </a:r>
            <a:endParaRPr lang="en-US" sz="1400" baseline="30000" dirty="0"/>
          </a:p>
          <a:p>
            <a:pPr marL="182880" lvl="0" indent="-182880" defTabSz="457200" fontAlgn="base">
              <a:lnSpc>
                <a:spcPts val="1700"/>
              </a:lnSpc>
              <a:spcBef>
                <a:spcPts val="600"/>
              </a:spcBef>
              <a:spcAft>
                <a:spcPct val="0"/>
              </a:spcAft>
              <a:buSzTx/>
              <a:defRPr/>
            </a:pPr>
            <a:r>
              <a:rPr lang="en-US" sz="1400" b="1" dirty="0">
                <a:latin typeface="Arial" pitchFamily="22" charset="0"/>
              </a:rPr>
              <a:t>Treatment Arms (2:1 randomization)</a:t>
            </a:r>
            <a:endParaRPr lang="en-US" sz="1400" dirty="0">
              <a:latin typeface="Arial" pitchFamily="22" charset="0"/>
            </a:endParaRPr>
          </a:p>
          <a:p>
            <a:pPr marL="348615" lvl="1" indent="-182880" defTabSz="457200" fontAlgn="base">
              <a:lnSpc>
                <a:spcPts val="1700"/>
              </a:lnSpc>
              <a:spcAft>
                <a:spcPct val="0"/>
              </a:spcAft>
              <a:buSzTx/>
              <a:defRPr/>
            </a:pPr>
            <a:r>
              <a:rPr lang="en-US" sz="1400" dirty="0">
                <a:latin typeface="Arial" pitchFamily="22" charset="0"/>
              </a:rPr>
              <a:t>Continue </a:t>
            </a:r>
            <a:r>
              <a:rPr lang="en-US" sz="1400" dirty="0" err="1">
                <a:latin typeface="Arial" pitchFamily="22" charset="0"/>
              </a:rPr>
              <a:t>NVP</a:t>
            </a:r>
            <a:r>
              <a:rPr lang="en-US" sz="1400" dirty="0">
                <a:latin typeface="Arial" pitchFamily="22" charset="0"/>
              </a:rPr>
              <a:t> + </a:t>
            </a:r>
            <a:r>
              <a:rPr lang="en-US" sz="1400" dirty="0">
                <a:solidFill>
                  <a:schemeClr val="tx1"/>
                </a:solidFill>
                <a:latin typeface="Arial" pitchFamily="22" charset="0"/>
              </a:rPr>
              <a:t>2 NRTIs</a:t>
            </a:r>
          </a:p>
          <a:p>
            <a:pPr marL="348615" lvl="1" indent="-182880" defTabSz="457200" fontAlgn="base">
              <a:lnSpc>
                <a:spcPts val="1700"/>
              </a:lnSpc>
              <a:spcAft>
                <a:spcPct val="0"/>
              </a:spcAft>
              <a:buSzTx/>
              <a:defRPr/>
            </a:pPr>
            <a:r>
              <a:rPr lang="en-US" sz="1400" dirty="0">
                <a:latin typeface="Arial" pitchFamily="22" charset="0"/>
              </a:rPr>
              <a:t>Switch to RPV-FTC-TDF</a:t>
            </a:r>
          </a:p>
          <a:p>
            <a:pPr>
              <a:lnSpc>
                <a:spcPts val="1700"/>
              </a:lnSpc>
            </a:pPr>
            <a:endParaRPr lang="en-US" sz="1400" dirty="0"/>
          </a:p>
        </p:txBody>
      </p:sp>
      <p:sp>
        <p:nvSpPr>
          <p:cNvPr id="24" name="Rectangle 7"/>
          <p:cNvSpPr>
            <a:spLocks noChangeArrowheads="1"/>
          </p:cNvSpPr>
          <p:nvPr/>
        </p:nvSpPr>
        <p:spPr bwMode="ltGray">
          <a:xfrm>
            <a:off x="6601624" y="1657955"/>
            <a:ext cx="2286000" cy="731520"/>
          </a:xfrm>
          <a:prstGeom prst="rect">
            <a:avLst/>
          </a:prstGeom>
          <a:solidFill>
            <a:srgbClr val="E3D8E8"/>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i="1" dirty="0">
                <a:latin typeface="Arial"/>
              </a:rPr>
              <a:t>Switch Arm</a:t>
            </a:r>
          </a:p>
          <a:p>
            <a:pPr algn="ctr"/>
            <a:r>
              <a:rPr lang="en-US" sz="1600" b="1" dirty="0">
                <a:solidFill>
                  <a:srgbClr val="000000"/>
                </a:solidFill>
                <a:latin typeface="Arial"/>
                <a:cs typeface="Arial"/>
              </a:rPr>
              <a:t>RPV-TDF-FTC</a:t>
            </a:r>
            <a:br>
              <a:rPr lang="en-US" sz="1400" b="1" dirty="0">
                <a:solidFill>
                  <a:srgbClr val="000000"/>
                </a:solidFill>
                <a:latin typeface="Arial"/>
                <a:cs typeface="Arial"/>
              </a:rPr>
            </a:br>
            <a:r>
              <a:rPr lang="en-US" sz="1000" b="1" dirty="0">
                <a:solidFill>
                  <a:srgbClr val="000000"/>
                </a:solidFill>
                <a:latin typeface="Arial"/>
                <a:cs typeface="Arial"/>
              </a:rPr>
              <a:t> </a:t>
            </a:r>
            <a:r>
              <a:rPr lang="en-US" sz="1000" dirty="0">
                <a:solidFill>
                  <a:srgbClr val="000000"/>
                </a:solidFill>
                <a:latin typeface="Arial"/>
                <a:cs typeface="Arial"/>
              </a:rPr>
              <a:t>(n = 99)</a:t>
            </a:r>
          </a:p>
        </p:txBody>
      </p:sp>
      <p:sp>
        <p:nvSpPr>
          <p:cNvPr id="33" name="Rectangle 7"/>
          <p:cNvSpPr>
            <a:spLocks noChangeArrowheads="1"/>
          </p:cNvSpPr>
          <p:nvPr/>
        </p:nvSpPr>
        <p:spPr bwMode="ltGray">
          <a:xfrm>
            <a:off x="6601624" y="3144491"/>
            <a:ext cx="2286000" cy="731520"/>
          </a:xfrm>
          <a:prstGeom prst="rect">
            <a:avLst/>
          </a:prstGeom>
          <a:solidFill>
            <a:srgbClr val="677D8F">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200" i="1" dirty="0">
                <a:latin typeface="Arial"/>
              </a:rPr>
              <a:t>Continuation Arm</a:t>
            </a:r>
          </a:p>
          <a:p>
            <a:pPr algn="ctr"/>
            <a:r>
              <a:rPr lang="en-US" sz="1600" b="1" dirty="0">
                <a:solidFill>
                  <a:srgbClr val="000000"/>
                </a:solidFill>
                <a:latin typeface="Arial"/>
                <a:cs typeface="Arial"/>
              </a:rPr>
              <a:t>NVP + 2 NRTI’s</a:t>
            </a:r>
          </a:p>
          <a:p>
            <a:pPr algn="ctr"/>
            <a:r>
              <a:rPr lang="en-US" sz="1000" dirty="0">
                <a:solidFill>
                  <a:srgbClr val="000000"/>
                </a:solidFill>
                <a:latin typeface="Arial"/>
                <a:cs typeface="Arial"/>
              </a:rPr>
              <a:t>(n = 51)</a:t>
            </a:r>
          </a:p>
        </p:txBody>
      </p:sp>
    </p:spTree>
    <p:extLst>
      <p:ext uri="{BB962C8B-B14F-4D97-AF65-F5344CB8AC3E}">
        <p14:creationId xmlns:p14="http://schemas.microsoft.com/office/powerpoint/2010/main" val="410231235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RPV-TDF-FTC from NVP-Based Regimen</a:t>
            </a:r>
            <a:br>
              <a:rPr lang="en-US" sz="2000" dirty="0"/>
            </a:br>
            <a:r>
              <a:rPr lang="en-US" sz="2000" dirty="0">
                <a:ea typeface="ＭＳ Ｐゴシック" pitchFamily="22" charset="-128"/>
                <a:cs typeface="ＭＳ Ｐゴシック" pitchFamily="22" charset="-128"/>
              </a:rPr>
              <a:t>Near-Rwanda: Results</a:t>
            </a:r>
            <a:endParaRPr lang="en-US" sz="2000" dirty="0"/>
          </a:p>
        </p:txBody>
      </p:sp>
      <p:sp>
        <p:nvSpPr>
          <p:cNvPr id="5" name="Text Placeholder 4"/>
          <p:cNvSpPr>
            <a:spLocks noGrp="1"/>
          </p:cNvSpPr>
          <p:nvPr>
            <p:ph type="body" sz="quarter" idx="15"/>
          </p:nvPr>
        </p:nvSpPr>
        <p:spPr>
          <a:prstGeom prst="rect">
            <a:avLst/>
          </a:prstGeom>
        </p:spPr>
        <p:txBody>
          <a:bodyPr/>
          <a:lstStyle/>
          <a:p>
            <a:pPr defTabSz="342900">
              <a:lnSpc>
                <a:spcPct val="85000"/>
              </a:lnSpc>
            </a:pPr>
            <a:r>
              <a:rPr lang="en-US" dirty="0">
                <a:latin typeface="Arial" pitchFamily="-110" charset="0"/>
                <a:ea typeface="ＭＳ Ｐゴシック" pitchFamily="-110" charset="-128"/>
                <a:cs typeface="ＭＳ Ｐゴシック" pitchFamily="-110" charset="-128"/>
              </a:rPr>
              <a:t>24</a:t>
            </a:r>
            <a:r>
              <a:rPr lang="en-US" dirty="0">
                <a:solidFill>
                  <a:schemeClr val="bg1"/>
                </a:solidFill>
                <a:latin typeface="Arial" pitchFamily="-110" charset="0"/>
                <a:ea typeface="ＭＳ Ｐゴシック" pitchFamily="-110" charset="-128"/>
                <a:cs typeface="ＭＳ Ｐゴシック" pitchFamily="-110" charset="-128"/>
              </a:rPr>
              <a:t> Week Virologic Response (FDA Snapshot Analysis)</a:t>
            </a:r>
          </a:p>
        </p:txBody>
      </p:sp>
      <p:sp>
        <p:nvSpPr>
          <p:cNvPr id="8" name="Content Placeholder 7"/>
          <p:cNvSpPr>
            <a:spLocks noGrp="1"/>
          </p:cNvSpPr>
          <p:nvPr>
            <p:ph type="body" sz="quarter" idx="16"/>
          </p:nvPr>
        </p:nvSpPr>
        <p:spPr>
          <a:prstGeom prst="rect">
            <a:avLst/>
          </a:prstGeom>
        </p:spPr>
        <p:txBody>
          <a:bodyPr/>
          <a:lstStyle/>
          <a:p>
            <a:r>
              <a:rPr lang="en-US" dirty="0"/>
              <a:t>Source: Collins SE, et al. Open Forum Infect Dis. 2016;3:ofw141. </a:t>
            </a:r>
            <a:endParaRPr lang="en-US" dirty="0">
              <a:latin typeface="Arial" pitchFamily="22" charset="0"/>
            </a:endParaRPr>
          </a:p>
        </p:txBody>
      </p:sp>
      <p:graphicFrame>
        <p:nvGraphicFramePr>
          <p:cNvPr id="30" name="Chart 29"/>
          <p:cNvGraphicFramePr>
            <a:graphicFrameLocks/>
          </p:cNvGraphicFramePr>
          <p:nvPr>
            <p:extLst>
              <p:ext uri="{D42A27DB-BD31-4B8C-83A1-F6EECF244321}">
                <p14:modId xmlns:p14="http://schemas.microsoft.com/office/powerpoint/2010/main" val="661034142"/>
              </p:ext>
            </p:extLst>
          </p:nvPr>
        </p:nvGraphicFramePr>
        <p:xfrm>
          <a:off x="493776" y="1335024"/>
          <a:ext cx="8229600" cy="338328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2313844" y="4109517"/>
            <a:ext cx="628650" cy="28576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92/99</a:t>
            </a:r>
          </a:p>
        </p:txBody>
      </p:sp>
      <p:sp>
        <p:nvSpPr>
          <p:cNvPr id="7" name="Rectangle 6"/>
          <p:cNvSpPr/>
          <p:nvPr/>
        </p:nvSpPr>
        <p:spPr>
          <a:xfrm>
            <a:off x="3456815" y="4109517"/>
            <a:ext cx="628650" cy="28576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47/51</a:t>
            </a:r>
          </a:p>
        </p:txBody>
      </p:sp>
      <p:sp>
        <p:nvSpPr>
          <p:cNvPr id="9" name="Rectangle 8"/>
          <p:cNvSpPr/>
          <p:nvPr/>
        </p:nvSpPr>
        <p:spPr>
          <a:xfrm>
            <a:off x="6022232" y="4109517"/>
            <a:ext cx="628650" cy="28576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89/99</a:t>
            </a:r>
          </a:p>
        </p:txBody>
      </p:sp>
      <p:sp>
        <p:nvSpPr>
          <p:cNvPr id="10" name="Rectangle 9"/>
          <p:cNvSpPr/>
          <p:nvPr/>
        </p:nvSpPr>
        <p:spPr>
          <a:xfrm>
            <a:off x="7115935" y="4109517"/>
            <a:ext cx="628650" cy="28576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43/51</a:t>
            </a:r>
          </a:p>
        </p:txBody>
      </p:sp>
    </p:spTree>
    <p:extLst>
      <p:ext uri="{BB962C8B-B14F-4D97-AF65-F5344CB8AC3E}">
        <p14:creationId xmlns:p14="http://schemas.microsoft.com/office/powerpoint/2010/main" val="401146806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p:txBody>
          <a:bodyPr/>
          <a:lstStyle/>
          <a:p>
            <a:r>
              <a:rPr lang="en-US" dirty="0">
                <a:latin typeface="Arial" pitchFamily="-110" charset="0"/>
                <a:ea typeface="ＭＳ Ｐゴシック" pitchFamily="-110" charset="-128"/>
                <a:cs typeface="ＭＳ Ｐゴシック" pitchFamily="-110" charset="-128"/>
              </a:rPr>
              <a:t>Week 24: Change in Plasma Lipids from Baseline </a:t>
            </a:r>
          </a:p>
        </p:txBody>
      </p:sp>
      <p:sp>
        <p:nvSpPr>
          <p:cNvPr id="8" name="Content Placeholder 7"/>
          <p:cNvSpPr>
            <a:spLocks noGrp="1"/>
          </p:cNvSpPr>
          <p:nvPr>
            <p:ph type="body" sz="quarter" idx="16"/>
          </p:nvPr>
        </p:nvSpPr>
        <p:spPr/>
        <p:txBody>
          <a:bodyPr/>
          <a:lstStyle/>
          <a:p>
            <a:r>
              <a:rPr lang="en-US" dirty="0"/>
              <a:t>Source: Collins SE, et al. Open Forum Infect Dis. 2016;3:ofw141. </a:t>
            </a:r>
            <a:endParaRPr lang="en-US" dirty="0">
              <a:latin typeface="Arial" pitchFamily="22" charset="0"/>
            </a:endParaRPr>
          </a:p>
        </p:txBody>
      </p:sp>
      <p:graphicFrame>
        <p:nvGraphicFramePr>
          <p:cNvPr id="6" name="Chart 5"/>
          <p:cNvGraphicFramePr>
            <a:graphicFrameLocks/>
          </p:cNvGraphicFramePr>
          <p:nvPr>
            <p:extLst>
              <p:ext uri="{D42A27DB-BD31-4B8C-83A1-F6EECF244321}">
                <p14:modId xmlns:p14="http://schemas.microsoft.com/office/powerpoint/2010/main" val="2787805166"/>
              </p:ext>
            </p:extLst>
          </p:nvPr>
        </p:nvGraphicFramePr>
        <p:xfrm>
          <a:off x="493776" y="1335024"/>
          <a:ext cx="8229600" cy="347472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normAutofit/>
          </a:bodyPr>
          <a:lstStyle/>
          <a:p>
            <a:r>
              <a:rPr lang="en-US" sz="2000" dirty="0"/>
              <a:t>Switch to RPV-TDF-FTC from NVP-Based Regimen </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Near-Rwanda: Results</a:t>
            </a:r>
            <a:endParaRPr lang="en-US" sz="2000" dirty="0"/>
          </a:p>
        </p:txBody>
      </p:sp>
    </p:spTree>
    <p:extLst>
      <p:ext uri="{BB962C8B-B14F-4D97-AF65-F5344CB8AC3E}">
        <p14:creationId xmlns:p14="http://schemas.microsoft.com/office/powerpoint/2010/main" val="151044855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RPV-TDF-FTC from NVP-Based Regimen</a:t>
            </a:r>
            <a:br>
              <a:rPr lang="en-US" sz="2000" dirty="0"/>
            </a:br>
            <a:r>
              <a:rPr lang="en-US" sz="2000" dirty="0">
                <a:ea typeface="ＭＳ Ｐゴシック" pitchFamily="22" charset="-128"/>
                <a:cs typeface="ＭＳ Ｐゴシック" pitchFamily="22" charset="-128"/>
              </a:rPr>
              <a:t>Near-Rwanda: Conclusions</a:t>
            </a:r>
            <a:endParaRPr lang="en-US" sz="2000" dirty="0"/>
          </a:p>
        </p:txBody>
      </p:sp>
      <p:sp>
        <p:nvSpPr>
          <p:cNvPr id="4" name="Text Placeholder 3"/>
          <p:cNvSpPr>
            <a:spLocks noGrp="1"/>
          </p:cNvSpPr>
          <p:nvPr>
            <p:ph type="body" sz="quarter" idx="16"/>
          </p:nvPr>
        </p:nvSpPr>
        <p:spPr/>
        <p:txBody>
          <a:bodyPr/>
          <a:lstStyle/>
          <a:p>
            <a:r>
              <a:rPr lang="en-US" dirty="0"/>
              <a:t>Source: Collins SE, et al. Open Forum Infect Dis. 2016;3:ofw141. </a:t>
            </a:r>
            <a:endParaRPr lang="en-US" dirty="0">
              <a:latin typeface="Arial" pitchFamily="22" charset="0"/>
            </a:endParaRPr>
          </a:p>
        </p:txBody>
      </p:sp>
      <p:sp>
        <p:nvSpPr>
          <p:cNvPr id="3" name="Content Placeholder 2"/>
          <p:cNvSpPr>
            <a:spLocks noGrp="1"/>
          </p:cNvSpPr>
          <p:nvPr>
            <p:ph sz="half" idx="2"/>
          </p:nvPr>
        </p:nvSpPr>
        <p:spPr>
          <a:xfrm>
            <a:off x="-18168" y="2079619"/>
            <a:ext cx="9180576" cy="1574460"/>
          </a:xfrm>
        </p:spPr>
        <p:txBody>
          <a:bodyPr>
            <a:normAutofit/>
          </a:bodyPr>
          <a:lstStyle/>
          <a:p>
            <a:pPr>
              <a:lnSpc>
                <a:spcPts val="2800"/>
              </a:lnSpc>
            </a:pPr>
            <a:r>
              <a:rPr lang="en-US" sz="1800" b="1" dirty="0">
                <a:solidFill>
                  <a:srgbClr val="C00000"/>
                </a:solidFill>
                <a:cs typeface="Arial"/>
              </a:rPr>
              <a:t>Conclusions</a:t>
            </a:r>
            <a:r>
              <a:rPr lang="en-US" sz="1800" dirty="0">
                <a:solidFill>
                  <a:schemeClr val="tx1"/>
                </a:solidFill>
                <a:cs typeface="Arial"/>
              </a:rPr>
              <a:t>: “</a:t>
            </a:r>
            <a:r>
              <a:rPr lang="en-US" sz="1800" dirty="0">
                <a:solidFill>
                  <a:schemeClr val="tx1"/>
                </a:solidFill>
              </a:rPr>
              <a:t>A switch from nevirapine-based ART to rilpivirine-emtricitabine-tenofovir disoproxil fumarate had similar virologic efficacy to continued nevirapine-based antiretroviral therapy after 24 weeks with few adverse events</a:t>
            </a:r>
            <a:r>
              <a:rPr lang="en-US" sz="1800" dirty="0">
                <a:solidFill>
                  <a:schemeClr val="tx1"/>
                </a:solidFill>
                <a:cs typeface="Arial"/>
              </a:rPr>
              <a:t>.”</a:t>
            </a:r>
          </a:p>
        </p:txBody>
      </p:sp>
    </p:spTree>
    <p:extLst>
      <p:ext uri="{BB962C8B-B14F-4D97-AF65-F5344CB8AC3E}">
        <p14:creationId xmlns:p14="http://schemas.microsoft.com/office/powerpoint/2010/main" val="172873803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65287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extLst>
    <a:ext uri="{05A4C25C-085E-4340-85A3-A5531E510DB2}">
      <thm15:themeFamily xmlns:thm15="http://schemas.microsoft.com/office/thememl/2012/main" name="BLANK  -  Read-Only" id="{4C71A7C1-95CA-4843-BDA0-E23B0C5B1866}" vid="{A6C88351-6763-A941-B737-AC0E96E722C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emplate>
  <TotalTime>6581</TotalTime>
  <Words>328</Words>
  <Application>Microsoft Macintosh PowerPoint</Application>
  <PresentationFormat>On-screen Show (16:9)</PresentationFormat>
  <Paragraphs>37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Switch RPV-TDF-FTC from NVP-Based Regimen Near-Rwanda Trial</vt:lpstr>
      <vt:lpstr>Switch to RPV-TDF-FTC from NVP-Based Regimen  Near-Rwanda: Study Design</vt:lpstr>
      <vt:lpstr>Switch to RPV-TDF-FTC from NVP-Based Regimen Near-Rwanda: Results</vt:lpstr>
      <vt:lpstr>Switch to RPV-TDF-FTC from NVP-Based Regimen  Near-Rwanda: Results</vt:lpstr>
      <vt:lpstr>Switch to RPV-TDF-FTC from NVP-Based Regimen Near-Rwanda: 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F. Annese</dc:creator>
  <cp:lastModifiedBy>David H. Spach</cp:lastModifiedBy>
  <cp:revision>82</cp:revision>
  <cp:lastPrinted>2008-02-05T14:34:24Z</cp:lastPrinted>
  <dcterms:created xsi:type="dcterms:W3CDTF">2022-12-01T18:46:14Z</dcterms:created>
  <dcterms:modified xsi:type="dcterms:W3CDTF">2022-12-18T14:15:58Z</dcterms:modified>
</cp:coreProperties>
</file>