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0"/>
  </p:notesMasterIdLst>
  <p:handoutMasterIdLst>
    <p:handoutMasterId r:id="rId11"/>
  </p:handoutMasterIdLst>
  <p:sldIdLst>
    <p:sldId id="304" r:id="rId2"/>
    <p:sldId id="306" r:id="rId3"/>
    <p:sldId id="307" r:id="rId4"/>
    <p:sldId id="308" r:id="rId5"/>
    <p:sldId id="309" r:id="rId6"/>
    <p:sldId id="310" r:id="rId7"/>
    <p:sldId id="1344" r:id="rId8"/>
    <p:sldId id="1109" r:id="rId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0B0"/>
    <a:srgbClr val="6E4B7D"/>
    <a:srgbClr val="54737F"/>
    <a:srgbClr val="989BA1"/>
    <a:srgbClr val="AD8200"/>
    <a:srgbClr val="66426F"/>
    <a:srgbClr val="7F7F7F"/>
    <a:srgbClr val="DBE4E9"/>
    <a:srgbClr val="879A5B"/>
    <a:srgbClr val="337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48" autoAdjust="0"/>
    <p:restoredTop sz="94807" autoAdjust="0"/>
  </p:normalViewPr>
  <p:slideViewPr>
    <p:cSldViewPr snapToGrid="0" showGuides="1">
      <p:cViewPr varScale="1">
        <p:scale>
          <a:sx n="160" d="100"/>
          <a:sy n="160" d="100"/>
        </p:scale>
        <p:origin x="184" y="16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71838242441917"/>
          <c:y val="0.1596885024788568"/>
          <c:w val="0.86584086711383301"/>
          <c:h val="0.79517260863225425"/>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a:noFill/>
            </a:ln>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94</c:v>
                </c:pt>
              </c:numCache>
            </c:numRef>
          </c:val>
          <c:extLst>
            <c:ext xmlns:c16="http://schemas.microsoft.com/office/drawing/2014/chart" uri="{C3380CC4-5D6E-409C-BE32-E72D297353CC}">
              <c16:uniqueId val="{00000000-E484-4E40-A9FD-88F1F023C9B6}"/>
            </c:ext>
          </c:extLst>
        </c:ser>
        <c:ser>
          <c:idx val="1"/>
          <c:order val="1"/>
          <c:tx>
            <c:strRef>
              <c:f>Sheet1!$C$1</c:f>
              <c:strCache>
                <c:ptCount val="1"/>
                <c:pt idx="0">
                  <c:v>RPV-TDF-FTC (No Switch)</c:v>
                </c:pt>
              </c:strCache>
            </c:strRef>
          </c:tx>
          <c:spPr>
            <a:gradFill>
              <a:gsLst>
                <a:gs pos="0">
                  <a:srgbClr val="4C6873"/>
                </a:gs>
                <a:gs pos="97000">
                  <a:srgbClr val="73A0B0"/>
                </a:gs>
              </a:gsLst>
              <a:lin ang="0" scaled="0"/>
            </a:gradFill>
            <a:ln>
              <a:noFill/>
            </a:ln>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94</c:v>
                </c:pt>
              </c:numCache>
            </c:numRef>
          </c:val>
          <c:extLst>
            <c:ext xmlns:c16="http://schemas.microsoft.com/office/drawing/2014/chart" uri="{C3380CC4-5D6E-409C-BE32-E72D297353CC}">
              <c16:uniqueId val="{00000001-E484-4E40-A9FD-88F1F023C9B6}"/>
            </c:ext>
          </c:extLst>
        </c:ser>
        <c:dLbls>
          <c:showLegendKey val="0"/>
          <c:showVal val="1"/>
          <c:showCatName val="0"/>
          <c:showSerName val="0"/>
          <c:showPercent val="0"/>
          <c:showBubbleSize val="0"/>
        </c:dLbls>
        <c:gapWidth val="250"/>
        <c:overlap val="-100"/>
        <c:axId val="-2073357400"/>
        <c:axId val="-2073063192"/>
      </c:barChart>
      <c:catAx>
        <c:axId val="-2073357400"/>
        <c:scaling>
          <c:orientation val="minMax"/>
        </c:scaling>
        <c:delete val="1"/>
        <c:axPos val="b"/>
        <c:numFmt formatCode="General" sourceLinked="0"/>
        <c:majorTickMark val="out"/>
        <c:minorTickMark val="none"/>
        <c:tickLblPos val="nextTo"/>
        <c:crossAx val="-2073063192"/>
        <c:crosses val="autoZero"/>
        <c:auto val="1"/>
        <c:lblAlgn val="ctr"/>
        <c:lblOffset val="100"/>
        <c:noMultiLvlLbl val="0"/>
      </c:catAx>
      <c:valAx>
        <c:axId val="-2073063192"/>
        <c:scaling>
          <c:orientation val="minMax"/>
          <c:max val="100"/>
          <c:min val="50"/>
        </c:scaling>
        <c:delete val="0"/>
        <c:axPos val="l"/>
        <c:title>
          <c:tx>
            <c:rich>
              <a:bodyPr rot="-5400000" vert="horz"/>
              <a:lstStyle/>
              <a:p>
                <a:pPr>
                  <a:defRPr sz="1400" b="1"/>
                </a:pPr>
                <a:r>
                  <a:rPr lang="en-US" sz="1400" b="1" dirty="0"/>
                  <a:t>HIV RNA &lt;50 copies/mL (%)</a:t>
                </a:r>
              </a:p>
            </c:rich>
          </c:tx>
          <c:layout>
            <c:manualLayout>
              <c:xMode val="edge"/>
              <c:yMode val="edge"/>
              <c:x val="2.1336395450568678E-3"/>
              <c:y val="0.1640703695821806"/>
            </c:manualLayout>
          </c:layout>
          <c:overlay val="0"/>
        </c:title>
        <c:numFmt formatCode="General" sourceLinked="1"/>
        <c:majorTickMark val="out"/>
        <c:minorTickMark val="none"/>
        <c:tickLblPos val="nextTo"/>
        <c:spPr>
          <a:ln w="6350">
            <a:solidFill>
              <a:schemeClr val="tx1"/>
            </a:solidFill>
          </a:ln>
        </c:spPr>
        <c:txPr>
          <a:bodyPr/>
          <a:lstStyle/>
          <a:p>
            <a:pPr>
              <a:defRPr sz="1200"/>
            </a:pPr>
            <a:endParaRPr lang="en-US"/>
          </a:p>
        </c:txPr>
        <c:crossAx val="-2073357400"/>
        <c:crosses val="autoZero"/>
        <c:crossBetween val="between"/>
        <c:majorUnit val="10"/>
        <c:minorUnit val="5"/>
      </c:valAx>
      <c:spPr>
        <a:solidFill>
          <a:srgbClr val="E6EBF2"/>
        </a:solidFill>
        <a:ln w="6350">
          <a:solidFill>
            <a:schemeClr val="tx1"/>
          </a:solidFill>
        </a:ln>
      </c:spPr>
    </c:plotArea>
    <c:legend>
      <c:legendPos val="t"/>
      <c:layout>
        <c:manualLayout>
          <c:xMode val="edge"/>
          <c:yMode val="edge"/>
          <c:x val="0.16303793623019344"/>
          <c:y val="2.5000000000000001E-2"/>
          <c:w val="0.77582822980460775"/>
          <c:h val="0.10261646981627295"/>
        </c:manualLayout>
      </c:layout>
      <c:overlay val="0"/>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43414958605"/>
          <c:y val="0.11909782978516574"/>
          <c:w val="0.85853773368030994"/>
          <c:h val="0.77289418683775635"/>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1.04</c:v>
                </c:pt>
                <c:pt idx="1">
                  <c:v>1.61</c:v>
                </c:pt>
              </c:numCache>
            </c:numRef>
          </c:val>
          <c:extLst>
            <c:ext xmlns:c16="http://schemas.microsoft.com/office/drawing/2014/chart" uri="{C3380CC4-5D6E-409C-BE32-E72D297353CC}">
              <c16:uniqueId val="{00000000-48BC-C34C-922E-A33D838F6D18}"/>
            </c:ext>
          </c:extLst>
        </c:ser>
        <c:ser>
          <c:idx val="1"/>
          <c:order val="1"/>
          <c:tx>
            <c:strRef>
              <c:f>Sheet1!$C$1</c:f>
              <c:strCache>
                <c:ptCount val="1"/>
                <c:pt idx="0">
                  <c:v>RPV-TDF-FTC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Sheet1!$C$2:$C$3</c:f>
              <c:numCache>
                <c:formatCode>0.00</c:formatCode>
                <c:ptCount val="2"/>
                <c:pt idx="0" formatCode="General">
                  <c:v>-0.25</c:v>
                </c:pt>
                <c:pt idx="1">
                  <c:v>0.08</c:v>
                </c:pt>
              </c:numCache>
            </c:numRef>
          </c:val>
          <c:extLst>
            <c:ext xmlns:c16="http://schemas.microsoft.com/office/drawing/2014/chart" uri="{C3380CC4-5D6E-409C-BE32-E72D297353CC}">
              <c16:uniqueId val="{00000001-48BC-C34C-922E-A33D838F6D18}"/>
            </c:ext>
          </c:extLst>
        </c:ser>
        <c:dLbls>
          <c:showLegendKey val="0"/>
          <c:showVal val="1"/>
          <c:showCatName val="0"/>
          <c:showSerName val="0"/>
          <c:showPercent val="0"/>
          <c:showBubbleSize val="0"/>
        </c:dLbls>
        <c:gapWidth val="100"/>
        <c:axId val="-2073351720"/>
        <c:axId val="-2073287560"/>
      </c:barChart>
      <c:catAx>
        <c:axId val="-207335172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2073287560"/>
        <c:crosses val="autoZero"/>
        <c:auto val="1"/>
        <c:lblAlgn val="ctr"/>
        <c:lblOffset val="1"/>
        <c:tickLblSkip val="1"/>
        <c:tickMarkSkip val="1"/>
        <c:noMultiLvlLbl val="0"/>
      </c:catAx>
      <c:valAx>
        <c:axId val="-2073287560"/>
        <c:scaling>
          <c:orientation val="minMax"/>
          <c:max val="2"/>
          <c:min val="-1"/>
        </c:scaling>
        <c:delete val="0"/>
        <c:axPos val="l"/>
        <c:title>
          <c:tx>
            <c:rich>
              <a:bodyPr/>
              <a:lstStyle/>
              <a:p>
                <a:pPr>
                  <a:defRPr sz="1400" b="1"/>
                </a:pPr>
                <a:r>
                  <a:rPr lang="en-US" sz="1400" b="1" dirty="0"/>
                  <a:t>Mean Change in BMD (%)</a:t>
                </a:r>
              </a:p>
            </c:rich>
          </c:tx>
          <c:layout>
            <c:manualLayout>
              <c:xMode val="edge"/>
              <c:yMode val="edge"/>
              <c:x val="1.8148026635559443E-2"/>
              <c:y val="0.12617168513658014"/>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73351720"/>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468059476409"/>
          <c:y val="0"/>
          <c:w val="0.86586420718044899"/>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939826966074"/>
          <c:y val="0.124584628683129"/>
          <c:w val="0.85938222999902791"/>
          <c:h val="0.69184552439506197"/>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Sheet1!$B$2:$B$5</c:f>
              <c:numCache>
                <c:formatCode>0.0</c:formatCode>
                <c:ptCount val="4"/>
                <c:pt idx="0">
                  <c:v>-18.8</c:v>
                </c:pt>
                <c:pt idx="1">
                  <c:v>-7.8</c:v>
                </c:pt>
                <c:pt idx="2">
                  <c:v>-18</c:v>
                </c:pt>
                <c:pt idx="3">
                  <c:v>-29</c:v>
                </c:pt>
              </c:numCache>
            </c:numRef>
          </c:val>
          <c:extLst>
            <c:ext xmlns:c16="http://schemas.microsoft.com/office/drawing/2014/chart" uri="{C3380CC4-5D6E-409C-BE32-E72D297353CC}">
              <c16:uniqueId val="{00000000-5C45-AA45-9E61-A8D488722AE0}"/>
            </c:ext>
          </c:extLst>
        </c:ser>
        <c:ser>
          <c:idx val="1"/>
          <c:order val="1"/>
          <c:tx>
            <c:strRef>
              <c:f>Sheet1!$C$1</c:f>
              <c:strCache>
                <c:ptCount val="1"/>
                <c:pt idx="0">
                  <c:v>RPV-TDF-FTC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Sheet1!$C$2:$C$5</c:f>
              <c:numCache>
                <c:formatCode>0.0</c:formatCode>
                <c:ptCount val="4"/>
                <c:pt idx="0">
                  <c:v>7.3</c:v>
                </c:pt>
                <c:pt idx="1">
                  <c:v>16.8</c:v>
                </c:pt>
                <c:pt idx="2">
                  <c:v>21.5</c:v>
                </c:pt>
                <c:pt idx="3">
                  <c:v>12</c:v>
                </c:pt>
              </c:numCache>
            </c:numRef>
          </c:val>
          <c:extLst>
            <c:ext xmlns:c16="http://schemas.microsoft.com/office/drawing/2014/chart" uri="{C3380CC4-5D6E-409C-BE32-E72D297353CC}">
              <c16:uniqueId val="{00000001-5C45-AA45-9E61-A8D488722AE0}"/>
            </c:ext>
          </c:extLst>
        </c:ser>
        <c:dLbls>
          <c:showLegendKey val="0"/>
          <c:showVal val="1"/>
          <c:showCatName val="0"/>
          <c:showSerName val="0"/>
          <c:showPercent val="0"/>
          <c:showBubbleSize val="0"/>
        </c:dLbls>
        <c:gapWidth val="125"/>
        <c:axId val="-2073200264"/>
        <c:axId val="-2129185560"/>
      </c:barChart>
      <c:catAx>
        <c:axId val="-207320026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300" b="0" i="0">
                <a:latin typeface="Arial" panose="020B0604020202020204" pitchFamily="34" charset="0"/>
                <a:cs typeface="Arial" panose="020B0604020202020204" pitchFamily="34" charset="0"/>
              </a:defRPr>
            </a:pPr>
            <a:endParaRPr lang="en-US"/>
          </a:p>
        </c:txPr>
        <c:crossAx val="-2129185560"/>
        <c:crosses val="autoZero"/>
        <c:auto val="1"/>
        <c:lblAlgn val="ctr"/>
        <c:lblOffset val="1"/>
        <c:tickLblSkip val="1"/>
        <c:tickMarkSkip val="1"/>
        <c:noMultiLvlLbl val="0"/>
      </c:catAx>
      <c:valAx>
        <c:axId val="-2129185560"/>
        <c:scaling>
          <c:orientation val="minMax"/>
          <c:max val="40"/>
          <c:min val="-40"/>
        </c:scaling>
        <c:delete val="0"/>
        <c:axPos val="l"/>
        <c:title>
          <c:tx>
            <c:rich>
              <a:bodyPr/>
              <a:lstStyle/>
              <a:p>
                <a:pPr>
                  <a:defRPr sz="1200" b="1">
                    <a:latin typeface="Arial" panose="020B0604020202020204" pitchFamily="34" charset="0"/>
                    <a:cs typeface="Arial" panose="020B0604020202020204" pitchFamily="34" charset="0"/>
                  </a:defRPr>
                </a:pPr>
                <a:r>
                  <a:rPr lang="en-US" sz="1200" b="1" dirty="0">
                    <a:latin typeface="Arial" panose="020B0604020202020204" pitchFamily="34" charset="0"/>
                    <a:cs typeface="Arial" panose="020B0604020202020204" pitchFamily="34" charset="0"/>
                  </a:rPr>
                  <a:t>Median</a:t>
                </a:r>
                <a:r>
                  <a:rPr lang="en-US" sz="1200" b="1" baseline="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Change from Baseline (%)</a:t>
                </a:r>
              </a:p>
            </c:rich>
          </c:tx>
          <c:layout>
            <c:manualLayout>
              <c:xMode val="edge"/>
              <c:yMode val="edge"/>
              <c:x val="1.5682050160396616E-2"/>
              <c:y val="8.6601049868766405E-2"/>
            </c:manualLayout>
          </c:layout>
          <c:overlay val="0"/>
        </c:title>
        <c:numFmt formatCode="0" sourceLinked="0"/>
        <c:majorTickMark val="out"/>
        <c:minorTickMark val="none"/>
        <c:tickLblPos val="nextTo"/>
        <c:spPr>
          <a:ln w="635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73200264"/>
        <c:crosses val="autoZero"/>
        <c:crossBetween val="between"/>
        <c:majorUnit val="20"/>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451391076115501"/>
          <c:y val="1.70068368823388E-2"/>
          <c:w val="0.81333333333333302"/>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600">
              <a:latin typeface="Arial" panose="020B0604020202020204" pitchFamily="34" charset="0"/>
              <a:cs typeface="Arial" panose="020B0604020202020204" pitchFamily="34" charset="0"/>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39651668673101"/>
          <c:y val="0.112812017986181"/>
          <c:w val="0.83457549573196199"/>
          <c:h val="0.759338527783748"/>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Sheet1!$B$2:$B$5</c:f>
              <c:numCache>
                <c:formatCode>0</c:formatCode>
                <c:ptCount val="4"/>
                <c:pt idx="0">
                  <c:v>16</c:v>
                </c:pt>
                <c:pt idx="1">
                  <c:v>10</c:v>
                </c:pt>
                <c:pt idx="2">
                  <c:v>2</c:v>
                </c:pt>
                <c:pt idx="3">
                  <c:v>5</c:v>
                </c:pt>
              </c:numCache>
            </c:numRef>
          </c:val>
          <c:extLst>
            <c:ext xmlns:c16="http://schemas.microsoft.com/office/drawing/2014/chart" uri="{C3380CC4-5D6E-409C-BE32-E72D297353CC}">
              <c16:uniqueId val="{00000000-18F0-2B40-A715-1C1724D2897B}"/>
            </c:ext>
          </c:extLst>
        </c:ser>
        <c:ser>
          <c:idx val="1"/>
          <c:order val="1"/>
          <c:tx>
            <c:strRef>
              <c:f>Sheet1!$C$1</c:f>
              <c:strCache>
                <c:ptCount val="1"/>
                <c:pt idx="0">
                  <c:v>RPV-TDF-FTC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Sheet1!$C$2:$C$5</c:f>
              <c:numCache>
                <c:formatCode>0</c:formatCode>
                <c:ptCount val="4"/>
                <c:pt idx="0">
                  <c:v>-2</c:v>
                </c:pt>
                <c:pt idx="1">
                  <c:v>0</c:v>
                </c:pt>
                <c:pt idx="2">
                  <c:v>-1</c:v>
                </c:pt>
                <c:pt idx="3">
                  <c:v>-6</c:v>
                </c:pt>
              </c:numCache>
            </c:numRef>
          </c:val>
          <c:extLst>
            <c:ext xmlns:c16="http://schemas.microsoft.com/office/drawing/2014/chart" uri="{C3380CC4-5D6E-409C-BE32-E72D297353CC}">
              <c16:uniqueId val="{00000001-18F0-2B40-A715-1C1724D2897B}"/>
            </c:ext>
          </c:extLst>
        </c:ser>
        <c:dLbls>
          <c:showLegendKey val="0"/>
          <c:showVal val="1"/>
          <c:showCatName val="0"/>
          <c:showSerName val="0"/>
          <c:showPercent val="0"/>
          <c:showBubbleSize val="0"/>
        </c:dLbls>
        <c:gapWidth val="125"/>
        <c:axId val="-787421048"/>
        <c:axId val="2115217512"/>
      </c:barChart>
      <c:catAx>
        <c:axId val="-787421048"/>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115217512"/>
        <c:crosses val="autoZero"/>
        <c:auto val="1"/>
        <c:lblAlgn val="ctr"/>
        <c:lblOffset val="1"/>
        <c:tickLblSkip val="1"/>
        <c:tickMarkSkip val="1"/>
        <c:noMultiLvlLbl val="0"/>
      </c:catAx>
      <c:valAx>
        <c:axId val="2115217512"/>
        <c:scaling>
          <c:orientation val="minMax"/>
          <c:max val="20"/>
          <c:min val="-10"/>
        </c:scaling>
        <c:delete val="0"/>
        <c:axPos val="l"/>
        <c:title>
          <c:tx>
            <c:rich>
              <a:bodyPr/>
              <a:lstStyle/>
              <a:p>
                <a:pPr>
                  <a:defRPr sz="1400" b="1"/>
                </a:pPr>
                <a:r>
                  <a:rPr lang="en-US" sz="1400" b="1"/>
                  <a:t>Change in Median Value (mg/dL)</a:t>
                </a:r>
              </a:p>
            </c:rich>
          </c:tx>
          <c:layout>
            <c:manualLayout>
              <c:xMode val="edge"/>
              <c:yMode val="edge"/>
              <c:x val="9.5059298143287639E-3"/>
              <c:y val="0.15468121172353458"/>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787421048"/>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8709653606309"/>
          <c:y val="1.4056766899478801E-2"/>
          <c:w val="0.82247087012864895"/>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6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latin typeface="Arial" panose="020B0604020202020204" pitchFamily="34" charset="0"/>
                <a:ea typeface="ＭＳ Ｐゴシック" pitchFamily="22" charset="-128"/>
                <a:cs typeface="Arial" panose="020B0604020202020204" pitchFamily="34" charset="0"/>
              </a:rPr>
              <a:t>Switching to TAF from TDF, each with RPV and FTC</a:t>
            </a:r>
            <a:br>
              <a:rPr lang="en-US" sz="1800" b="0" dirty="0">
                <a:solidFill>
                  <a:srgbClr val="001D48"/>
                </a:solidFill>
                <a:ea typeface="ＭＳ Ｐゴシック" pitchFamily="22" charset="-128"/>
                <a:cs typeface="ＭＳ Ｐゴシック" pitchFamily="22" charset="-128"/>
              </a:rPr>
            </a:br>
            <a:r>
              <a:rPr lang="en-US" dirty="0">
                <a:solidFill>
                  <a:schemeClr val="tx2"/>
                </a:solidFill>
                <a:latin typeface="Arial" panose="020B0604020202020204" pitchFamily="34" charset="0"/>
                <a:cs typeface="Arial" panose="020B0604020202020204" pitchFamily="34" charset="0"/>
              </a:rPr>
              <a:t>Study GS-366-1216</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2861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from TDF to TAF,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Design</a:t>
            </a:r>
            <a:endParaRPr lang="en-US" sz="2000" dirty="0"/>
          </a:p>
        </p:txBody>
      </p:sp>
      <p:sp>
        <p:nvSpPr>
          <p:cNvPr id="6" name="Content Placeholder 5"/>
          <p:cNvSpPr>
            <a:spLocks noGrp="1"/>
          </p:cNvSpPr>
          <p:nvPr>
            <p:ph type="body" sz="quarter" idx="16"/>
          </p:nvPr>
        </p:nvSpPr>
        <p:spPr/>
        <p:txBody>
          <a:bodyPr/>
          <a:lstStyle/>
          <a:p>
            <a:r>
              <a:rPr lang="en-US" dirty="0"/>
              <a:t>Source: </a:t>
            </a:r>
            <a:r>
              <a:rPr lang="en-US" dirty="0" err="1"/>
              <a:t>Orkin</a:t>
            </a:r>
            <a:r>
              <a:rPr lang="en-US" dirty="0"/>
              <a:t> C et al. Lancet HIV. 2017;4:e195-e204.</a:t>
            </a:r>
            <a:endParaRPr lang="en-US" dirty="0">
              <a:latin typeface="Arial" pitchFamily="22" charset="0"/>
            </a:endParaRPr>
          </a:p>
        </p:txBody>
      </p:sp>
      <p:sp>
        <p:nvSpPr>
          <p:cNvPr id="11" name="Rectangle 25"/>
          <p:cNvSpPr>
            <a:spLocks noChangeArrowheads="1"/>
          </p:cNvSpPr>
          <p:nvPr/>
        </p:nvSpPr>
        <p:spPr bwMode="auto">
          <a:xfrm>
            <a:off x="409089" y="4591816"/>
            <a:ext cx="6864858" cy="305224"/>
          </a:xfrm>
          <a:prstGeom prst="rect">
            <a:avLst/>
          </a:prstGeom>
          <a:noFill/>
          <a:ln w="12700">
            <a:noFill/>
            <a:miter lim="800000"/>
            <a:headEnd/>
            <a:tailEnd/>
          </a:ln>
        </p:spPr>
        <p:txBody>
          <a:bodyPr lIns="0" tIns="34073" rIns="274320" bIns="34073" anchor="ctr">
            <a:prstTxWarp prst="textNoShape">
              <a:avLst/>
            </a:prstTxWarp>
          </a:bodyPr>
          <a:lstStyle/>
          <a:p>
            <a:pPr defTabSz="701279">
              <a:spcBef>
                <a:spcPct val="50000"/>
              </a:spcBef>
            </a:pPr>
            <a:r>
              <a:rPr lang="en-US" sz="1050" dirty="0">
                <a:solidFill>
                  <a:srgbClr val="000000"/>
                </a:solidFill>
                <a:latin typeface="Arial" pitchFamily="22" charset="0"/>
              </a:rPr>
              <a:t>*</a:t>
            </a:r>
            <a:r>
              <a:rPr lang="en-US" sz="1050" b="1" dirty="0">
                <a:solidFill>
                  <a:srgbClr val="000000"/>
                </a:solidFill>
                <a:latin typeface="Arial" pitchFamily="22" charset="0"/>
              </a:rPr>
              <a:t>NOTE</a:t>
            </a:r>
            <a:r>
              <a:rPr lang="en-US" sz="1050" baseline="30000" dirty="0">
                <a:solidFill>
                  <a:srgbClr val="000000"/>
                </a:solidFill>
                <a:latin typeface="Arial" pitchFamily="22" charset="0"/>
              </a:rPr>
              <a:t>:</a:t>
            </a:r>
            <a:r>
              <a:rPr lang="en-US" sz="1050" dirty="0">
                <a:solidFill>
                  <a:srgbClr val="000000"/>
                </a:solidFill>
                <a:latin typeface="Arial" pitchFamily="22" charset="0"/>
              </a:rPr>
              <a:t> of 632 participants randomized, 2 were never treated (630 individuals treated)</a:t>
            </a:r>
          </a:p>
        </p:txBody>
      </p:sp>
      <p:sp>
        <p:nvSpPr>
          <p:cNvPr id="13" name="Rectangle 7"/>
          <p:cNvSpPr>
            <a:spLocks noChangeArrowheads="1"/>
          </p:cNvSpPr>
          <p:nvPr/>
        </p:nvSpPr>
        <p:spPr bwMode="ltGray">
          <a:xfrm>
            <a:off x="6791649" y="2967167"/>
            <a:ext cx="2103873" cy="695323"/>
          </a:xfrm>
          <a:prstGeom prst="rect">
            <a:avLst/>
          </a:prstGeom>
          <a:solidFill>
            <a:srgbClr val="54737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i="1" dirty="0">
                <a:solidFill>
                  <a:srgbClr val="000000"/>
                </a:solidFill>
                <a:latin typeface="Arial"/>
                <a:cs typeface="Arial"/>
              </a:rPr>
              <a:t>No Switch Group </a:t>
            </a:r>
            <a:br>
              <a:rPr lang="en-US" sz="1200" b="1" i="1" dirty="0">
                <a:solidFill>
                  <a:srgbClr val="000000"/>
                </a:solidFill>
                <a:latin typeface="Arial"/>
                <a:cs typeface="Arial"/>
              </a:rPr>
            </a:br>
            <a:r>
              <a:rPr lang="en-US" sz="1400" b="1" dirty="0">
                <a:solidFill>
                  <a:srgbClr val="000000"/>
                </a:solidFill>
                <a:latin typeface="Arial"/>
                <a:cs typeface="Arial"/>
              </a:rPr>
              <a:t>RPV-TDF-FTC</a:t>
            </a:r>
            <a:br>
              <a:rPr lang="en-US" sz="1350" b="1" dirty="0">
                <a:solidFill>
                  <a:srgbClr val="000000"/>
                </a:solidFill>
                <a:latin typeface="Arial"/>
                <a:cs typeface="Arial"/>
              </a:rPr>
            </a:br>
            <a:r>
              <a:rPr lang="en-US" sz="1000" dirty="0">
                <a:solidFill>
                  <a:srgbClr val="000000"/>
                </a:solidFill>
                <a:latin typeface="Arial"/>
                <a:cs typeface="Arial"/>
              </a:rPr>
              <a:t>(n = 314)</a:t>
            </a:r>
          </a:p>
        </p:txBody>
      </p:sp>
      <p:sp>
        <p:nvSpPr>
          <p:cNvPr id="4" name="TextBox 3"/>
          <p:cNvSpPr txBox="1">
            <a:spLocks/>
          </p:cNvSpPr>
          <p:nvPr/>
        </p:nvSpPr>
        <p:spPr>
          <a:xfrm>
            <a:off x="6791649" y="1969605"/>
            <a:ext cx="2103873" cy="654025"/>
          </a:xfrm>
          <a:prstGeom prst="rect">
            <a:avLst/>
          </a:prstGeom>
          <a:solidFill>
            <a:srgbClr val="6E4B7D">
              <a:alpha val="25000"/>
            </a:srgbClr>
          </a:solidFill>
          <a:ln w="9525">
            <a:solidFill>
              <a:schemeClr val="tx1"/>
            </a:solidFill>
          </a:ln>
        </p:spPr>
        <p:txBody>
          <a:bodyPr wrap="square" rtlCol="0" anchor="ctr" anchorCtr="1">
            <a:spAutoFit/>
          </a:bodyPr>
          <a:lstStyle/>
          <a:p>
            <a:pPr algn="ctr"/>
            <a:r>
              <a:rPr lang="en-US" sz="1200" i="1" dirty="0">
                <a:latin typeface="Arial"/>
              </a:rPr>
              <a:t>Switch Group</a:t>
            </a:r>
            <a:br>
              <a:rPr lang="en-US" sz="1200" dirty="0">
                <a:latin typeface="Arial"/>
              </a:rPr>
            </a:br>
            <a:r>
              <a:rPr lang="en-US" sz="1400" b="1" dirty="0">
                <a:latin typeface="Arial"/>
              </a:rPr>
              <a:t>RPV-TAF-FTC</a:t>
            </a:r>
            <a:br>
              <a:rPr lang="en-US" sz="1400" b="1" dirty="0">
                <a:latin typeface="Arial"/>
              </a:rPr>
            </a:br>
            <a:r>
              <a:rPr lang="en-US" sz="1000" dirty="0">
                <a:latin typeface="Arial"/>
              </a:rPr>
              <a:t>(n= 316)</a:t>
            </a:r>
          </a:p>
        </p:txBody>
      </p:sp>
      <p:sp>
        <p:nvSpPr>
          <p:cNvPr id="12" name="Line 11"/>
          <p:cNvSpPr>
            <a:spLocks noChangeShapeType="1"/>
          </p:cNvSpPr>
          <p:nvPr/>
        </p:nvSpPr>
        <p:spPr bwMode="auto">
          <a:xfrm rot="20430663">
            <a:off x="6179541" y="2879670"/>
            <a:ext cx="442469" cy="477801"/>
          </a:xfrm>
          <a:prstGeom prst="line">
            <a:avLst/>
          </a:prstGeom>
          <a:noFill/>
          <a:ln w="22225">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0" name="Line 11"/>
          <p:cNvSpPr>
            <a:spLocks noChangeShapeType="1"/>
          </p:cNvSpPr>
          <p:nvPr/>
        </p:nvSpPr>
        <p:spPr bwMode="auto">
          <a:xfrm rot="1169337" flipV="1">
            <a:off x="6180033" y="2230465"/>
            <a:ext cx="441485" cy="4805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5" name="Content Placeholder 5">
            <a:extLst>
              <a:ext uri="{FF2B5EF4-FFF2-40B4-BE49-F238E27FC236}">
                <a16:creationId xmlns:a16="http://schemas.microsoft.com/office/drawing/2014/main" id="{396251B8-7D2F-1B11-A9B1-18590C7BAB2C}"/>
              </a:ext>
            </a:extLst>
          </p:cNvPr>
          <p:cNvSpPr txBox="1">
            <a:spLocks/>
          </p:cNvSpPr>
          <p:nvPr/>
        </p:nvSpPr>
        <p:spPr>
          <a:xfrm>
            <a:off x="323851" y="1184224"/>
            <a:ext cx="5884830" cy="3407591"/>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kern="1200" baseline="0">
                <a:solidFill>
                  <a:srgbClr val="000000"/>
                </a:solidFill>
                <a:latin typeface="Arial" panose="020B0604020202020204" pitchFamily="34" charset="0"/>
                <a:ea typeface="+mn-ea"/>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kern="1200" baseline="0">
                <a:solidFill>
                  <a:srgbClr val="000000"/>
                </a:solidFill>
                <a:latin typeface="Arial" panose="020B0604020202020204" pitchFamily="34" charset="0"/>
                <a:ea typeface="+mn-ea"/>
                <a:cs typeface="Arial" panose="020B0604020202020204" pitchFamily="34" charset="0"/>
              </a:defRPr>
            </a:lvl2pPr>
            <a:lvl3pPr marL="720090" indent="-102870" algn="l" defTabSz="685800" rtl="0" eaLnBrk="1" latinLnBrk="0" hangingPunct="1">
              <a:lnSpc>
                <a:spcPct val="100000"/>
              </a:lnSpc>
              <a:spcBef>
                <a:spcPts val="300"/>
              </a:spcBef>
              <a:buClr>
                <a:schemeClr val="bg2"/>
              </a:buClr>
              <a:buSzPct val="70000"/>
              <a:buFont typeface="Arial" pitchFamily="34" charset="0"/>
              <a:buChar char="•"/>
              <a:defRPr sz="1500" kern="1200">
                <a:solidFill>
                  <a:srgbClr val="000000"/>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a:lnSpc>
                <a:spcPts val="1900"/>
              </a:lnSpc>
            </a:pPr>
            <a:r>
              <a:rPr lang="en-US" sz="1500" b="1" dirty="0"/>
              <a:t>Background</a:t>
            </a:r>
            <a:r>
              <a:rPr lang="en-US" sz="1500" dirty="0"/>
              <a:t>: Phase 3b, multinational, randomized, double-blind, placebo-controlled, noninferiority trial to investigate safety and tolerability of switching to the single-tablet regimen </a:t>
            </a:r>
            <a:r>
              <a:rPr lang="en-US" sz="1500" dirty="0" err="1"/>
              <a:t>rilpivirine</a:t>
            </a:r>
            <a:r>
              <a:rPr lang="en-US" sz="1500" dirty="0"/>
              <a:t>-tenofovir alafenamide-emtricitabine (RPV-TAF-FTC)</a:t>
            </a:r>
          </a:p>
          <a:p>
            <a:pPr>
              <a:lnSpc>
                <a:spcPts val="1900"/>
              </a:lnSpc>
            </a:pPr>
            <a:r>
              <a:rPr lang="en-US" sz="1500" b="1" dirty="0"/>
              <a:t>Inclusion Criteria </a:t>
            </a:r>
            <a:r>
              <a:rPr lang="en-US" sz="1500" dirty="0"/>
              <a:t>(n = 632 randomized)</a:t>
            </a:r>
          </a:p>
          <a:p>
            <a:pPr lvl="1">
              <a:lnSpc>
                <a:spcPts val="1900"/>
              </a:lnSpc>
            </a:pPr>
            <a:r>
              <a:rPr lang="en-US" sz="1500" dirty="0"/>
              <a:t>HIV-1-infected adults</a:t>
            </a:r>
          </a:p>
          <a:p>
            <a:pPr lvl="1">
              <a:lnSpc>
                <a:spcPts val="1900"/>
              </a:lnSpc>
            </a:pPr>
            <a:r>
              <a:rPr lang="en-US" sz="1500" dirty="0"/>
              <a:t>HIV RNA &lt;50 copies/mL ≥6 months on RPV-TDF-FTC</a:t>
            </a:r>
          </a:p>
          <a:p>
            <a:pPr lvl="1">
              <a:lnSpc>
                <a:spcPts val="1900"/>
              </a:lnSpc>
            </a:pPr>
            <a:r>
              <a:rPr lang="en-US" sz="1500" dirty="0"/>
              <a:t>Creatinine clearance at least 50 mL/min</a:t>
            </a:r>
          </a:p>
          <a:p>
            <a:pPr lvl="1">
              <a:lnSpc>
                <a:spcPts val="1900"/>
              </a:lnSpc>
            </a:pPr>
            <a:r>
              <a:rPr lang="en-US" sz="1500" dirty="0"/>
              <a:t>No resistance to RPV, TDF, or FTC</a:t>
            </a:r>
          </a:p>
          <a:p>
            <a:pPr>
              <a:lnSpc>
                <a:spcPts val="1900"/>
              </a:lnSpc>
            </a:pPr>
            <a:r>
              <a:rPr lang="en-US" sz="1500" dirty="0"/>
              <a:t>Treatment Arms</a:t>
            </a:r>
          </a:p>
          <a:p>
            <a:pPr lvl="1">
              <a:lnSpc>
                <a:spcPts val="1900"/>
              </a:lnSpc>
            </a:pPr>
            <a:r>
              <a:rPr lang="en-US" sz="1500" dirty="0"/>
              <a:t>Switch to RPV-TAF-FTC (Switch group)  </a:t>
            </a:r>
          </a:p>
          <a:p>
            <a:pPr lvl="1">
              <a:lnSpc>
                <a:spcPts val="1900"/>
              </a:lnSpc>
            </a:pPr>
            <a:r>
              <a:rPr lang="en-US" sz="1500" dirty="0"/>
              <a:t>Remain on RPV-TDF-FTC (No switch group)</a:t>
            </a:r>
          </a:p>
        </p:txBody>
      </p:sp>
    </p:spTree>
    <p:extLst>
      <p:ext uri="{BB962C8B-B14F-4D97-AF65-F5344CB8AC3E}">
        <p14:creationId xmlns:p14="http://schemas.microsoft.com/office/powerpoint/2010/main" val="230557729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TAF from TDF,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Design</a:t>
            </a:r>
            <a:endParaRPr lang="en-US" sz="2000" dirty="0"/>
          </a:p>
        </p:txBody>
      </p:sp>
      <p:sp>
        <p:nvSpPr>
          <p:cNvPr id="4" name="Text Placeholder 3"/>
          <p:cNvSpPr>
            <a:spLocks noGrp="1"/>
          </p:cNvSpPr>
          <p:nvPr>
            <p:ph type="body" sz="quarter" idx="15"/>
          </p:nvPr>
        </p:nvSpPr>
        <p:spPr/>
        <p:txBody>
          <a:bodyPr/>
          <a:lstStyle/>
          <a:p>
            <a:r>
              <a:rPr lang="en-US" dirty="0"/>
              <a:t>Week 48 Virologic Response (FDA Snapshot Analysis)</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2017;4:e195-e204.</a:t>
            </a:r>
            <a:endParaRPr lang="en-US" dirty="0">
              <a:latin typeface="Arial" pitchFamily="22" charset="0"/>
            </a:endParaRPr>
          </a:p>
        </p:txBody>
      </p:sp>
      <p:graphicFrame>
        <p:nvGraphicFramePr>
          <p:cNvPr id="3" name="Chart 2"/>
          <p:cNvGraphicFramePr/>
          <p:nvPr>
            <p:extLst>
              <p:ext uri="{D42A27DB-BD31-4B8C-83A1-F6EECF244321}">
                <p14:modId xmlns:p14="http://schemas.microsoft.com/office/powerpoint/2010/main" val="3126443076"/>
              </p:ext>
            </p:extLst>
          </p:nvPr>
        </p:nvGraphicFramePr>
        <p:xfrm>
          <a:off x="493776" y="1340451"/>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3172583" y="4130363"/>
            <a:ext cx="800748" cy="3406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296/316</a:t>
            </a:r>
          </a:p>
        </p:txBody>
      </p:sp>
      <p:sp>
        <p:nvSpPr>
          <p:cNvPr id="18" name="Rectangle 17"/>
          <p:cNvSpPr/>
          <p:nvPr/>
        </p:nvSpPr>
        <p:spPr>
          <a:xfrm>
            <a:off x="5821258" y="4130362"/>
            <a:ext cx="800748" cy="3406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294/313</a:t>
            </a:r>
          </a:p>
        </p:txBody>
      </p:sp>
    </p:spTree>
    <p:extLst>
      <p:ext uri="{BB962C8B-B14F-4D97-AF65-F5344CB8AC3E}">
        <p14:creationId xmlns:p14="http://schemas.microsoft.com/office/powerpoint/2010/main" val="33234893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Switch to TAF from TDF,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Results</a:t>
            </a:r>
            <a:endParaRPr lang="en-US" sz="2000" dirty="0"/>
          </a:p>
        </p:txBody>
      </p:sp>
      <p:sp>
        <p:nvSpPr>
          <p:cNvPr id="8" name="Content Placeholder 7"/>
          <p:cNvSpPr>
            <a:spLocks noGrp="1"/>
          </p:cNvSpPr>
          <p:nvPr>
            <p:ph type="body" sz="quarter" idx="15"/>
          </p:nvPr>
        </p:nvSpPr>
        <p:spPr/>
        <p:txBody>
          <a:bodyPr/>
          <a:lstStyle/>
          <a:p>
            <a:r>
              <a:rPr lang="nb-NO" dirty="0"/>
              <a:t>Week 48: Changes in Bone Mineral Density (BMD)</a:t>
            </a:r>
          </a:p>
        </p:txBody>
      </p:sp>
      <p:sp>
        <p:nvSpPr>
          <p:cNvPr id="3" name="Text Placeholder 2"/>
          <p:cNvSpPr>
            <a:spLocks noGrp="1"/>
          </p:cNvSpPr>
          <p:nvPr>
            <p:ph type="body" sz="quarter" idx="16"/>
          </p:nvPr>
        </p:nvSpPr>
        <p:spPr/>
        <p:txBody>
          <a:bodyPr/>
          <a:lstStyle/>
          <a:p>
            <a:r>
              <a:rPr lang="en-US" dirty="0"/>
              <a:t>Source: </a:t>
            </a:r>
            <a:r>
              <a:rPr lang="en-US" dirty="0" err="1"/>
              <a:t>Orkin</a:t>
            </a:r>
            <a:r>
              <a:rPr lang="en-US" dirty="0"/>
              <a:t> C et al. Lancet HIV. 2017;4:e195-e204.</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259663663"/>
              </p:ext>
            </p:extLst>
          </p:nvPr>
        </p:nvGraphicFramePr>
        <p:xfrm>
          <a:off x="463959" y="1433466"/>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085902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Switch to TAF from TDF,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Markers of Proximal Tubulopathy</a:t>
            </a:r>
          </a:p>
        </p:txBody>
      </p:sp>
      <p:sp>
        <p:nvSpPr>
          <p:cNvPr id="8" name="Content Placeholder 7"/>
          <p:cNvSpPr>
            <a:spLocks noGrp="1"/>
          </p:cNvSpPr>
          <p:nvPr>
            <p:ph type="body" sz="quarter" idx="16"/>
          </p:nvPr>
        </p:nvSpPr>
        <p:spPr/>
        <p:txBody>
          <a:bodyPr/>
          <a:lstStyle/>
          <a:p>
            <a:r>
              <a:rPr lang="en-US" dirty="0"/>
              <a:t>Source: </a:t>
            </a:r>
            <a:r>
              <a:rPr lang="en-US" dirty="0" err="1"/>
              <a:t>Orkin</a:t>
            </a:r>
            <a:r>
              <a:rPr lang="en-US" dirty="0"/>
              <a:t> C et al. Lancet HIV. 2017;4:e195-e204.</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479457459"/>
              </p:ext>
            </p:extLst>
          </p:nvPr>
        </p:nvGraphicFramePr>
        <p:xfrm>
          <a:off x="493776" y="1344168"/>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083854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Switch to TAF from TDF,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err="1"/>
              <a:t>Orkin</a:t>
            </a:r>
            <a:r>
              <a:rPr lang="en-US" dirty="0"/>
              <a:t> C et al. Lancet HIV. 2017;4:e195-e204.</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4026876865"/>
              </p:ext>
            </p:extLst>
          </p:nvPr>
        </p:nvGraphicFramePr>
        <p:xfrm>
          <a:off x="493776" y="1344168"/>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09448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211E-198A-C8C0-6934-776509FD557D}"/>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TAF from TDF,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Conclusions</a:t>
            </a:r>
            <a:endParaRPr lang="en-US" sz="2000" dirty="0"/>
          </a:p>
        </p:txBody>
      </p:sp>
      <p:sp>
        <p:nvSpPr>
          <p:cNvPr id="3" name="Text Placeholder 2">
            <a:extLst>
              <a:ext uri="{FF2B5EF4-FFF2-40B4-BE49-F238E27FC236}">
                <a16:creationId xmlns:a16="http://schemas.microsoft.com/office/drawing/2014/main" id="{891110B6-C058-CD1C-990D-EDD98189420A}"/>
              </a:ext>
            </a:extLst>
          </p:cNvPr>
          <p:cNvSpPr>
            <a:spLocks noGrp="1"/>
          </p:cNvSpPr>
          <p:nvPr>
            <p:ph type="body" sz="quarter" idx="16"/>
          </p:nvPr>
        </p:nvSpPr>
        <p:spPr/>
        <p:txBody>
          <a:bodyPr/>
          <a:lstStyle/>
          <a:p>
            <a:r>
              <a:rPr lang="en-US" dirty="0"/>
              <a:t>Source: Orkin C et al. Lancet HIV. 2017;4:e195-e204.</a:t>
            </a:r>
            <a:endParaRPr lang="en-US" dirty="0">
              <a:latin typeface="Arial" pitchFamily="22" charset="0"/>
            </a:endParaRPr>
          </a:p>
          <a:p>
            <a:endParaRPr lang="en-US" dirty="0"/>
          </a:p>
        </p:txBody>
      </p:sp>
      <p:sp>
        <p:nvSpPr>
          <p:cNvPr id="4" name="Content Placeholder 3">
            <a:extLst>
              <a:ext uri="{FF2B5EF4-FFF2-40B4-BE49-F238E27FC236}">
                <a16:creationId xmlns:a16="http://schemas.microsoft.com/office/drawing/2014/main" id="{D72E053F-EC9E-F69C-7526-F2F1D33B9FF1}"/>
              </a:ext>
            </a:extLst>
          </p:cNvPr>
          <p:cNvSpPr>
            <a:spLocks noGrp="1"/>
          </p:cNvSpPr>
          <p:nvPr>
            <p:ph sz="half" idx="2"/>
          </p:nvPr>
        </p:nvSpPr>
        <p:spPr>
          <a:xfrm>
            <a:off x="-18168" y="1629842"/>
            <a:ext cx="9180576" cy="2368148"/>
          </a:xfrm>
        </p:spPr>
        <p:txBody>
          <a:bodyPr>
            <a:noAutofit/>
          </a:bodyPr>
          <a:lstStyle/>
          <a:p>
            <a:pPr>
              <a:lnSpc>
                <a:spcPts val="2800"/>
              </a:lnSpc>
            </a:pPr>
            <a:r>
              <a:rPr lang="en-US" sz="1800" b="1" i="0" dirty="0">
                <a:solidFill>
                  <a:srgbClr val="800000"/>
                </a:solidFill>
                <a:latin typeface="Arial" panose="020B0604020202020204" pitchFamily="34" charset="0"/>
                <a:cs typeface="Arial" panose="020B0604020202020204" pitchFamily="34" charset="0"/>
              </a:rPr>
              <a:t>Interpretation</a:t>
            </a:r>
            <a:r>
              <a:rPr lang="en-US" sz="1800" b="1" i="0" dirty="0">
                <a:solidFill>
                  <a:schemeClr val="tx1"/>
                </a:solidFill>
                <a:latin typeface="Arial" panose="020B0604020202020204" pitchFamily="34" charset="0"/>
                <a:cs typeface="Arial" panose="020B0604020202020204" pitchFamily="34" charset="0"/>
              </a:rPr>
              <a:t>:</a:t>
            </a:r>
            <a:r>
              <a:rPr lang="en-US" sz="1800" b="0" i="0" dirty="0">
                <a:solidFill>
                  <a:schemeClr val="tx1"/>
                </a:solidFill>
                <a:latin typeface="Arial" panose="020B0604020202020204" pitchFamily="34" charset="0"/>
                <a:cs typeface="Arial" panose="020B0604020202020204" pitchFamily="34" charset="0"/>
              </a:rPr>
              <a:t> </a:t>
            </a:r>
            <a:r>
              <a:rPr lang="en-US" sz="1800" b="0" dirty="0">
                <a:solidFill>
                  <a:srgbClr val="000000"/>
                </a:solidFill>
                <a:latin typeface="Arial" panose="020B0604020202020204" pitchFamily="34" charset="0"/>
                <a:cs typeface="Arial" panose="020B0604020202020204" pitchFamily="34" charset="0"/>
              </a:rPr>
              <a:t>“</a:t>
            </a:r>
            <a:r>
              <a:rPr lang="en-US" sz="1800" b="0" kern="1200" dirty="0">
                <a:solidFill>
                  <a:srgbClr val="000000"/>
                </a:solidFill>
                <a:effectLst/>
                <a:latin typeface="Arial" panose="020B0604020202020204" pitchFamily="34" charset="0"/>
                <a:ea typeface="+mn-ea"/>
                <a:cs typeface="Arial" panose="020B0604020202020204" pitchFamily="34" charset="0"/>
              </a:rPr>
              <a:t>Switching to </a:t>
            </a:r>
            <a:r>
              <a:rPr lang="en-US" sz="1800" b="0" kern="1200" dirty="0" err="1">
                <a:solidFill>
                  <a:srgbClr val="000000"/>
                </a:solidFill>
                <a:effectLst/>
                <a:latin typeface="Arial" panose="020B0604020202020204" pitchFamily="34" charset="0"/>
                <a:ea typeface="+mn-ea"/>
                <a:cs typeface="Arial" panose="020B0604020202020204" pitchFamily="34" charset="0"/>
              </a:rPr>
              <a:t>rilpivirine</a:t>
            </a:r>
            <a:r>
              <a:rPr lang="en-US" sz="1800" b="0" kern="1200" dirty="0">
                <a:solidFill>
                  <a:srgbClr val="000000"/>
                </a:solidFill>
                <a:effectLst/>
                <a:latin typeface="Arial" panose="020B0604020202020204" pitchFamily="34" charset="0"/>
                <a:ea typeface="+mn-ea"/>
                <a:cs typeface="Arial" panose="020B0604020202020204" pitchFamily="34" charset="0"/>
              </a:rPr>
              <a:t>, emtricitabine, and tenofovir alafenamide was non-inferior to continuing </a:t>
            </a:r>
            <a:r>
              <a:rPr lang="en-US" sz="1800" b="0" kern="1200" dirty="0" err="1">
                <a:solidFill>
                  <a:srgbClr val="000000"/>
                </a:solidFill>
                <a:effectLst/>
                <a:latin typeface="Arial" panose="020B0604020202020204" pitchFamily="34" charset="0"/>
                <a:ea typeface="+mn-ea"/>
                <a:cs typeface="Arial" panose="020B0604020202020204" pitchFamily="34" charset="0"/>
              </a:rPr>
              <a:t>rilpivirine</a:t>
            </a:r>
            <a:r>
              <a:rPr lang="en-US" sz="1800" b="0" kern="1200" dirty="0">
                <a:solidFill>
                  <a:srgbClr val="000000"/>
                </a:solidFill>
                <a:effectLst/>
                <a:latin typeface="Arial" panose="020B0604020202020204" pitchFamily="34" charset="0"/>
                <a:ea typeface="+mn-ea"/>
                <a:cs typeface="Arial" panose="020B0604020202020204" pitchFamily="34" charset="0"/>
              </a:rPr>
              <a:t>, emtricitabine, tenofovir disoproxil fumarate in maintaining viral suppression and was well tolerated at 48 weeks. These findings support guidelines recommending tenofovir alafenamide-based regimens, including coformulation with </a:t>
            </a:r>
            <a:r>
              <a:rPr lang="en-US" sz="1800" b="0" kern="1200" dirty="0" err="1">
                <a:solidFill>
                  <a:srgbClr val="000000"/>
                </a:solidFill>
                <a:effectLst/>
                <a:latin typeface="Arial" panose="020B0604020202020204" pitchFamily="34" charset="0"/>
                <a:ea typeface="+mn-ea"/>
                <a:cs typeface="Arial" panose="020B0604020202020204" pitchFamily="34" charset="0"/>
              </a:rPr>
              <a:t>rilpivirine</a:t>
            </a:r>
            <a:r>
              <a:rPr lang="en-US" sz="1800" b="0" kern="1200" dirty="0">
                <a:solidFill>
                  <a:srgbClr val="000000"/>
                </a:solidFill>
                <a:effectLst/>
                <a:latin typeface="Arial" panose="020B0604020202020204" pitchFamily="34" charset="0"/>
                <a:ea typeface="+mn-ea"/>
                <a:cs typeface="Arial" panose="020B0604020202020204" pitchFamily="34" charset="0"/>
              </a:rPr>
              <a:t> and emtricitabine, as initial and ongoing treatment for HIV-1 infection.</a:t>
            </a:r>
            <a:r>
              <a:rPr lang="en-US" sz="1800" b="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451350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BLANK  -  Read-Only" id="{4C71A7C1-95CA-4843-BDA0-E23B0C5B1866}" vid="{A6C88351-6763-A941-B737-AC0E96E722C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54029</TotalTime>
  <Words>446</Words>
  <Application>Microsoft Macintosh PowerPoint</Application>
  <PresentationFormat>On-screen Show (16:9)</PresentationFormat>
  <Paragraphs>36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Corbel</vt:lpstr>
      <vt:lpstr>Geneva</vt:lpstr>
      <vt:lpstr>Lucida Grande</vt:lpstr>
      <vt:lpstr>Times New Roman</vt:lpstr>
      <vt:lpstr>NCRC</vt:lpstr>
      <vt:lpstr>Switching to TAF from TDF, each with RPV and FTC Study GS-366-1216</vt:lpstr>
      <vt:lpstr>Switch from TDF to TAF, each with RPV and FTC Study GS-366-1216: Design</vt:lpstr>
      <vt:lpstr>Switch to TAF from TDF, each with RPV and FTC Study GS-366-1216: Design</vt:lpstr>
      <vt:lpstr>Switch to TAF from TDF, each with RPV and FTC Study GS-366-1216: Results</vt:lpstr>
      <vt:lpstr>Switch to TAF from TDF, each with RPV and FTC Study GS-366-1216: Results</vt:lpstr>
      <vt:lpstr>Switch to TAF from TDF, each with RPV and FTC Study GS-366-1216: Results</vt:lpstr>
      <vt:lpstr>Switch to TAF from TDF, each with RPV and FTC Study GS-366-1216: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2317</cp:revision>
  <cp:lastPrinted>2008-02-05T14:34:24Z</cp:lastPrinted>
  <dcterms:created xsi:type="dcterms:W3CDTF">2010-11-28T05:36:22Z</dcterms:created>
  <dcterms:modified xsi:type="dcterms:W3CDTF">2022-12-20T02:10:51Z</dcterms:modified>
</cp:coreProperties>
</file>