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0"/>
  </p:notesMasterIdLst>
  <p:handoutMasterIdLst>
    <p:handoutMasterId r:id="rId11"/>
  </p:handoutMasterIdLst>
  <p:sldIdLst>
    <p:sldId id="303" r:id="rId2"/>
    <p:sldId id="257" r:id="rId3"/>
    <p:sldId id="299" r:id="rId4"/>
    <p:sldId id="269" r:id="rId5"/>
    <p:sldId id="305" r:id="rId6"/>
    <p:sldId id="300" r:id="rId7"/>
    <p:sldId id="1343" r:id="rId8"/>
    <p:sldId id="1109" r:id="rId9"/>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0B0"/>
    <a:srgbClr val="6E4B7D"/>
    <a:srgbClr val="54737F"/>
    <a:srgbClr val="989BA1"/>
    <a:srgbClr val="AD8200"/>
    <a:srgbClr val="66426F"/>
    <a:srgbClr val="7F7F7F"/>
    <a:srgbClr val="DBE4E9"/>
    <a:srgbClr val="879A5B"/>
    <a:srgbClr val="3370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48" autoAdjust="0"/>
    <p:restoredTop sz="94807" autoAdjust="0"/>
  </p:normalViewPr>
  <p:slideViewPr>
    <p:cSldViewPr snapToGrid="0" showGuides="1">
      <p:cViewPr varScale="1">
        <p:scale>
          <a:sx n="160" d="100"/>
          <a:sy n="160" d="100"/>
        </p:scale>
        <p:origin x="184" y="168"/>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4809565368696101"/>
          <c:y val="0.16155930118110201"/>
          <c:w val="0.82928428254939501"/>
          <c:h val="0.80469069881889799"/>
        </c:manualLayout>
      </c:layout>
      <c:barChart>
        <c:barDir val="col"/>
        <c:grouping val="clustered"/>
        <c:varyColors val="0"/>
        <c:ser>
          <c:idx val="0"/>
          <c:order val="0"/>
          <c:tx>
            <c:strRef>
              <c:f>Sheet1!$B$1</c:f>
              <c:strCache>
                <c:ptCount val="1"/>
                <c:pt idx="0">
                  <c:v>RPV-TAF-FTC (Switch)</c:v>
                </c:pt>
              </c:strCache>
            </c:strRef>
          </c:tx>
          <c:spPr>
            <a:gradFill>
              <a:lin ang="0" scaled="0"/>
            </a:gradFill>
            <a:ln>
              <a:noFill/>
            </a:ln>
            <a:scene3d>
              <a:camera prst="orthographicFront"/>
              <a:lightRig rig="threePt" dir="t"/>
            </a:scene3d>
            <a:sp3d>
              <a:bevelT w="38100" h="38100"/>
            </a:sp3d>
          </c:spPr>
          <c:invertIfNegative val="0"/>
          <c:dPt>
            <c:idx val="0"/>
            <c:invertIfNegative val="0"/>
            <c:bubble3D val="0"/>
            <c:spPr>
              <a:gradFill>
                <a:gsLst>
                  <a:gs pos="0">
                    <a:srgbClr val="59267F"/>
                  </a:gs>
                  <a:gs pos="99000">
                    <a:srgbClr val="A576AF"/>
                  </a:gs>
                </a:gsLst>
                <a:lin ang="0" scaled="0"/>
              </a:gradFill>
              <a:ln>
                <a:noFill/>
              </a:ln>
              <a:scene3d>
                <a:camera prst="orthographicFront"/>
                <a:lightRig rig="threePt" dir="t"/>
              </a:scene3d>
              <a:sp3d>
                <a:bevelT w="38100" h="38100"/>
              </a:sp3d>
            </c:spPr>
            <c:extLst>
              <c:ext xmlns:c16="http://schemas.microsoft.com/office/drawing/2014/chart" uri="{C3380CC4-5D6E-409C-BE32-E72D297353CC}">
                <c16:uniqueId val="{00000000-0DB0-7648-9D32-86DC0866334E}"/>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General</c:formatCode>
                <c:ptCount val="1"/>
                <c:pt idx="0">
                  <c:v>90</c:v>
                </c:pt>
              </c:numCache>
            </c:numRef>
          </c:val>
          <c:extLst>
            <c:ext xmlns:c16="http://schemas.microsoft.com/office/drawing/2014/chart" uri="{C3380CC4-5D6E-409C-BE32-E72D297353CC}">
              <c16:uniqueId val="{00000000-BAE8-9847-9084-18A4F8A281F1}"/>
            </c:ext>
          </c:extLst>
        </c:ser>
        <c:ser>
          <c:idx val="1"/>
          <c:order val="1"/>
          <c:tx>
            <c:strRef>
              <c:f>Sheet1!$C$1</c:f>
              <c:strCache>
                <c:ptCount val="1"/>
                <c:pt idx="0">
                  <c:v>EFV-TDF-FTC (No Switch)</c:v>
                </c:pt>
              </c:strCache>
            </c:strRef>
          </c:tx>
          <c:spPr>
            <a:gradFill>
              <a:gsLst>
                <a:gs pos="0">
                  <a:srgbClr val="4C6873"/>
                </a:gs>
                <a:gs pos="97000">
                  <a:srgbClr val="73A0B0"/>
                </a:gs>
              </a:gsLst>
              <a:lin ang="0" scaled="0"/>
            </a:gradFill>
            <a:ln>
              <a:noFill/>
            </a:ln>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General</c:formatCode>
                <c:ptCount val="1"/>
                <c:pt idx="0">
                  <c:v>92</c:v>
                </c:pt>
              </c:numCache>
            </c:numRef>
          </c:val>
          <c:extLst>
            <c:ext xmlns:c16="http://schemas.microsoft.com/office/drawing/2014/chart" uri="{C3380CC4-5D6E-409C-BE32-E72D297353CC}">
              <c16:uniqueId val="{00000001-BAE8-9847-9084-18A4F8A281F1}"/>
            </c:ext>
          </c:extLst>
        </c:ser>
        <c:dLbls>
          <c:showLegendKey val="0"/>
          <c:showVal val="1"/>
          <c:showCatName val="0"/>
          <c:showSerName val="0"/>
          <c:showPercent val="0"/>
          <c:showBubbleSize val="0"/>
        </c:dLbls>
        <c:gapWidth val="254"/>
        <c:overlap val="-89"/>
        <c:axId val="-2073123816"/>
        <c:axId val="-2073643208"/>
      </c:barChart>
      <c:catAx>
        <c:axId val="-2073123816"/>
        <c:scaling>
          <c:orientation val="minMax"/>
        </c:scaling>
        <c:delete val="1"/>
        <c:axPos val="b"/>
        <c:numFmt formatCode="General" sourceLinked="0"/>
        <c:majorTickMark val="out"/>
        <c:minorTickMark val="none"/>
        <c:tickLblPos val="nextTo"/>
        <c:crossAx val="-2073643208"/>
        <c:crosses val="autoZero"/>
        <c:auto val="1"/>
        <c:lblAlgn val="ctr"/>
        <c:lblOffset val="100"/>
        <c:noMultiLvlLbl val="0"/>
      </c:catAx>
      <c:valAx>
        <c:axId val="-2073643208"/>
        <c:scaling>
          <c:orientation val="minMax"/>
          <c:max val="100"/>
          <c:min val="50"/>
        </c:scaling>
        <c:delete val="0"/>
        <c:axPos val="l"/>
        <c:title>
          <c:tx>
            <c:rich>
              <a:bodyPr rot="-5400000" vert="horz"/>
              <a:lstStyle/>
              <a:p>
                <a:pPr>
                  <a:defRPr sz="1400" b="1"/>
                </a:pPr>
                <a:r>
                  <a:rPr lang="en-US" sz="1400" b="1" dirty="0"/>
                  <a:t>HIV RNA &lt;50 copies/mL (%)</a:t>
                </a:r>
              </a:p>
            </c:rich>
          </c:tx>
          <c:layout>
            <c:manualLayout>
              <c:xMode val="edge"/>
              <c:yMode val="edge"/>
              <c:x val="1.7565738310488965E-2"/>
              <c:y val="0.11916298291660911"/>
            </c:manualLayout>
          </c:layout>
          <c:overlay val="0"/>
        </c:title>
        <c:numFmt formatCode="General" sourceLinked="1"/>
        <c:majorTickMark val="out"/>
        <c:minorTickMark val="none"/>
        <c:tickLblPos val="nextTo"/>
        <c:spPr>
          <a:ln w="6350">
            <a:solidFill>
              <a:schemeClr val="tx1"/>
            </a:solidFill>
          </a:ln>
        </c:spPr>
        <c:txPr>
          <a:bodyPr/>
          <a:lstStyle/>
          <a:p>
            <a:pPr>
              <a:defRPr sz="1200"/>
            </a:pPr>
            <a:endParaRPr lang="en-US"/>
          </a:p>
        </c:txPr>
        <c:crossAx val="-2073123816"/>
        <c:crosses val="autoZero"/>
        <c:crossBetween val="between"/>
        <c:majorUnit val="10"/>
        <c:minorUnit val="5"/>
      </c:valAx>
      <c:spPr>
        <a:solidFill>
          <a:srgbClr val="E6EBF2"/>
        </a:solidFill>
        <a:ln w="6350">
          <a:solidFill>
            <a:schemeClr val="tx1"/>
          </a:solidFill>
        </a:ln>
      </c:spPr>
    </c:plotArea>
    <c:legend>
      <c:legendPos val="t"/>
      <c:layout>
        <c:manualLayout>
          <c:xMode val="edge"/>
          <c:yMode val="edge"/>
          <c:x val="0.145700201265134"/>
          <c:y val="2.5000000000000001E-2"/>
          <c:w val="0.80429973023073598"/>
          <c:h val="8.7184301181102306E-2"/>
        </c:manualLayout>
      </c:layout>
      <c:overlay val="0"/>
      <c:txPr>
        <a:bodyPr/>
        <a:lstStyle/>
        <a:p>
          <a:pPr>
            <a:defRPr sz="1600"/>
          </a:pPr>
          <a:endParaRPr lang="en-US"/>
        </a:p>
      </c:txPr>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43414958605"/>
          <c:y val="0.11160229971253595"/>
          <c:w val="0.85853773368030994"/>
          <c:h val="0.78038963879515055"/>
        </c:manualLayout>
      </c:layout>
      <c:barChart>
        <c:barDir val="col"/>
        <c:grouping val="clustered"/>
        <c:varyColors val="0"/>
        <c:ser>
          <c:idx val="0"/>
          <c:order val="0"/>
          <c:tx>
            <c:strRef>
              <c:f>Sheet1!$B$1</c:f>
              <c:strCache>
                <c:ptCount val="1"/>
                <c:pt idx="0">
                  <c:v>RPV-TAF-FTC (Switch)</c:v>
                </c:pt>
              </c:strCache>
            </c:strRef>
          </c:tx>
          <c:spPr>
            <a:gradFill>
              <a:gsLst>
                <a:gs pos="0">
                  <a:srgbClr val="59267F"/>
                </a:gs>
                <a:gs pos="99000">
                  <a:srgbClr val="A576AF"/>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Hip </c:v>
                </c:pt>
                <c:pt idx="1">
                  <c:v>Spine </c:v>
                </c:pt>
              </c:strCache>
            </c:strRef>
          </c:cat>
          <c:val>
            <c:numRef>
              <c:f>Sheet1!$B$2:$B$3</c:f>
              <c:numCache>
                <c:formatCode>0.00</c:formatCode>
                <c:ptCount val="2"/>
                <c:pt idx="0">
                  <c:v>1.65</c:v>
                </c:pt>
                <c:pt idx="1">
                  <c:v>1.28</c:v>
                </c:pt>
              </c:numCache>
            </c:numRef>
          </c:val>
          <c:extLst>
            <c:ext xmlns:c16="http://schemas.microsoft.com/office/drawing/2014/chart" uri="{C3380CC4-5D6E-409C-BE32-E72D297353CC}">
              <c16:uniqueId val="{00000000-D217-1442-B09B-EEA09C3A90C6}"/>
            </c:ext>
          </c:extLst>
        </c:ser>
        <c:ser>
          <c:idx val="1"/>
          <c:order val="1"/>
          <c:tx>
            <c:strRef>
              <c:f>Sheet1!$C$1</c:f>
              <c:strCache>
                <c:ptCount val="1"/>
                <c:pt idx="0">
                  <c:v>EFV-TDF-FTC (No Switch)</c:v>
                </c:pt>
              </c:strCache>
            </c:strRef>
          </c:tx>
          <c:spPr>
            <a:gradFill>
              <a:gsLst>
                <a:gs pos="0">
                  <a:srgbClr val="4C6873"/>
                </a:gs>
                <a:gs pos="97000">
                  <a:srgbClr val="73A0B0"/>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Hip </c:v>
                </c:pt>
                <c:pt idx="1">
                  <c:v>Spine </c:v>
                </c:pt>
              </c:strCache>
            </c:strRef>
          </c:cat>
          <c:val>
            <c:numRef>
              <c:f>Sheet1!$C$2:$C$3</c:f>
              <c:numCache>
                <c:formatCode>0.00</c:formatCode>
                <c:ptCount val="2"/>
                <c:pt idx="0" formatCode="General">
                  <c:v>-0.05</c:v>
                </c:pt>
                <c:pt idx="1">
                  <c:v>-0.13</c:v>
                </c:pt>
              </c:numCache>
            </c:numRef>
          </c:val>
          <c:extLst>
            <c:ext xmlns:c16="http://schemas.microsoft.com/office/drawing/2014/chart" uri="{C3380CC4-5D6E-409C-BE32-E72D297353CC}">
              <c16:uniqueId val="{00000001-D217-1442-B09B-EEA09C3A90C6}"/>
            </c:ext>
          </c:extLst>
        </c:ser>
        <c:dLbls>
          <c:showLegendKey val="0"/>
          <c:showVal val="1"/>
          <c:showCatName val="0"/>
          <c:showSerName val="0"/>
          <c:showPercent val="0"/>
          <c:showBubbleSize val="0"/>
        </c:dLbls>
        <c:gapWidth val="100"/>
        <c:axId val="-787032984"/>
        <c:axId val="-786961848"/>
      </c:barChart>
      <c:catAx>
        <c:axId val="-787032984"/>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400"/>
            </a:pPr>
            <a:endParaRPr lang="en-US"/>
          </a:p>
        </c:txPr>
        <c:crossAx val="-786961848"/>
        <c:crosses val="autoZero"/>
        <c:auto val="1"/>
        <c:lblAlgn val="ctr"/>
        <c:lblOffset val="1"/>
        <c:tickLblSkip val="1"/>
        <c:tickMarkSkip val="1"/>
        <c:noMultiLvlLbl val="0"/>
      </c:catAx>
      <c:valAx>
        <c:axId val="-786961848"/>
        <c:scaling>
          <c:orientation val="minMax"/>
          <c:max val="3"/>
          <c:min val="-1"/>
        </c:scaling>
        <c:delete val="0"/>
        <c:axPos val="l"/>
        <c:title>
          <c:tx>
            <c:rich>
              <a:bodyPr/>
              <a:lstStyle/>
              <a:p>
                <a:pPr>
                  <a:defRPr sz="1400" b="1"/>
                </a:pPr>
                <a:r>
                  <a:rPr lang="en-US" sz="1400" b="1"/>
                  <a:t>Mean Change in BMD (%)</a:t>
                </a:r>
              </a:p>
            </c:rich>
          </c:tx>
          <c:layout>
            <c:manualLayout>
              <c:xMode val="edge"/>
              <c:yMode val="edge"/>
              <c:x val="1.8148026635559443E-2"/>
              <c:y val="0.11073958637114806"/>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787032984"/>
        <c:crosses val="autoZero"/>
        <c:crossBetween val="between"/>
        <c:maj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6163580246913579"/>
          <c:y val="0"/>
          <c:w val="0.61726851851851849"/>
          <c:h val="9.8578403388901198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8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36939826966074"/>
          <c:y val="0.124584628683129"/>
          <c:w val="0.85938222999902791"/>
          <c:h val="0.74439803977205554"/>
        </c:manualLayout>
      </c:layout>
      <c:barChart>
        <c:barDir val="col"/>
        <c:grouping val="clustered"/>
        <c:varyColors val="0"/>
        <c:ser>
          <c:idx val="0"/>
          <c:order val="0"/>
          <c:tx>
            <c:strRef>
              <c:f>Sheet1!$B$1</c:f>
              <c:strCache>
                <c:ptCount val="1"/>
                <c:pt idx="0">
                  <c:v>RPV-TAF-FTC (Switch)</c:v>
                </c:pt>
              </c:strCache>
            </c:strRef>
          </c:tx>
          <c:spPr>
            <a:gradFill>
              <a:gsLst>
                <a:gs pos="0">
                  <a:srgbClr val="59267F"/>
                </a:gs>
                <a:gs pos="99000">
                  <a:srgbClr val="A576AF"/>
                </a:gs>
              </a:gsLst>
              <a:lin ang="0" scaled="0"/>
            </a:gradFill>
            <a:ln w="12700">
              <a:noFill/>
            </a:ln>
            <a:effectLst/>
            <a:scene3d>
              <a:camera prst="orthographicFront"/>
              <a:lightRig rig="threePt" dir="t"/>
            </a:scene3d>
            <a:sp3d>
              <a:bevelT w="38100" h="38100"/>
            </a:sp3d>
          </c:spPr>
          <c:invertIfNegative val="0"/>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Proteinuria (UPCR)</c:v>
                </c:pt>
                <c:pt idx="1">
                  <c:v>Albuminuria (APCR)</c:v>
                </c:pt>
                <c:pt idx="2">
                  <c:v>Retinol binding protein</c:v>
                </c:pt>
                <c:pt idx="3">
                  <c:v>β2 microglobulin</c:v>
                </c:pt>
              </c:strCache>
            </c:strRef>
          </c:cat>
          <c:val>
            <c:numRef>
              <c:f>Sheet1!$B$2:$B$5</c:f>
              <c:numCache>
                <c:formatCode>0.0</c:formatCode>
                <c:ptCount val="4"/>
                <c:pt idx="0">
                  <c:v>-30</c:v>
                </c:pt>
                <c:pt idx="1">
                  <c:v>-13.5</c:v>
                </c:pt>
                <c:pt idx="2">
                  <c:v>-27.6</c:v>
                </c:pt>
                <c:pt idx="3">
                  <c:v>-41</c:v>
                </c:pt>
              </c:numCache>
            </c:numRef>
          </c:val>
          <c:extLst>
            <c:ext xmlns:c16="http://schemas.microsoft.com/office/drawing/2014/chart" uri="{C3380CC4-5D6E-409C-BE32-E72D297353CC}">
              <c16:uniqueId val="{00000000-C339-9B42-96C4-E0215CCD2B1A}"/>
            </c:ext>
          </c:extLst>
        </c:ser>
        <c:ser>
          <c:idx val="1"/>
          <c:order val="1"/>
          <c:tx>
            <c:strRef>
              <c:f>Sheet1!$C$1</c:f>
              <c:strCache>
                <c:ptCount val="1"/>
                <c:pt idx="0">
                  <c:v>EFV-TDF-FTC (No Switch)</c:v>
                </c:pt>
              </c:strCache>
            </c:strRef>
          </c:tx>
          <c:spPr>
            <a:gradFill>
              <a:gsLst>
                <a:gs pos="0">
                  <a:srgbClr val="4C6873"/>
                </a:gs>
                <a:gs pos="97000">
                  <a:srgbClr val="73A0B0"/>
                </a:gs>
              </a:gsLst>
              <a:lin ang="0" scaled="0"/>
            </a:gradFill>
            <a:ln w="12700">
              <a:noFill/>
            </a:ln>
            <a:effectLst/>
            <a:scene3d>
              <a:camera prst="orthographicFront"/>
              <a:lightRig rig="threePt" dir="t"/>
            </a:scene3d>
            <a:sp3d>
              <a:bevelT w="38100" h="38100"/>
            </a:sp3d>
          </c:spPr>
          <c:invertIfNegative val="0"/>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Proteinuria (UPCR)</c:v>
                </c:pt>
                <c:pt idx="1">
                  <c:v>Albuminuria (APCR)</c:v>
                </c:pt>
                <c:pt idx="2">
                  <c:v>Retinol binding protein</c:v>
                </c:pt>
                <c:pt idx="3">
                  <c:v>β2 microglobulin</c:v>
                </c:pt>
              </c:strCache>
            </c:strRef>
          </c:cat>
          <c:val>
            <c:numRef>
              <c:f>Sheet1!$C$2:$C$5</c:f>
              <c:numCache>
                <c:formatCode>0.0</c:formatCode>
                <c:ptCount val="4"/>
                <c:pt idx="0">
                  <c:v>-2</c:v>
                </c:pt>
                <c:pt idx="1">
                  <c:v>12.2</c:v>
                </c:pt>
                <c:pt idx="2">
                  <c:v>29.1</c:v>
                </c:pt>
                <c:pt idx="3">
                  <c:v>17.100000000000001</c:v>
                </c:pt>
              </c:numCache>
            </c:numRef>
          </c:val>
          <c:extLst>
            <c:ext xmlns:c16="http://schemas.microsoft.com/office/drawing/2014/chart" uri="{C3380CC4-5D6E-409C-BE32-E72D297353CC}">
              <c16:uniqueId val="{00000001-C339-9B42-96C4-E0215CCD2B1A}"/>
            </c:ext>
          </c:extLst>
        </c:ser>
        <c:dLbls>
          <c:showLegendKey val="0"/>
          <c:showVal val="1"/>
          <c:showCatName val="0"/>
          <c:showSerName val="0"/>
          <c:showPercent val="0"/>
          <c:showBubbleSize val="0"/>
        </c:dLbls>
        <c:gapWidth val="125"/>
        <c:axId val="-2106416520"/>
        <c:axId val="-2146377576"/>
      </c:barChart>
      <c:catAx>
        <c:axId val="-2106416520"/>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300"/>
            </a:pPr>
            <a:endParaRPr lang="en-US"/>
          </a:p>
        </c:txPr>
        <c:crossAx val="-2146377576"/>
        <c:crosses val="autoZero"/>
        <c:auto val="1"/>
        <c:lblAlgn val="ctr"/>
        <c:lblOffset val="1"/>
        <c:tickLblSkip val="1"/>
        <c:tickMarkSkip val="1"/>
        <c:noMultiLvlLbl val="0"/>
      </c:catAx>
      <c:valAx>
        <c:axId val="-2146377576"/>
        <c:scaling>
          <c:orientation val="minMax"/>
          <c:max val="50"/>
          <c:min val="-75"/>
        </c:scaling>
        <c:delete val="0"/>
        <c:axPos val="l"/>
        <c:title>
          <c:tx>
            <c:rich>
              <a:bodyPr/>
              <a:lstStyle/>
              <a:p>
                <a:pPr>
                  <a:defRPr sz="1200" b="1"/>
                </a:pPr>
                <a:r>
                  <a:rPr lang="en-US" sz="1200" b="1" dirty="0"/>
                  <a:t>Median Change from Baseline (%)</a:t>
                </a:r>
              </a:p>
            </c:rich>
          </c:tx>
          <c:layout>
            <c:manualLayout>
              <c:xMode val="edge"/>
              <c:yMode val="edge"/>
              <c:x val="1.8768469913483035E-2"/>
              <c:y val="8.6601049868766405E-2"/>
            </c:manualLayout>
          </c:layout>
          <c:overlay val="0"/>
        </c:title>
        <c:numFmt formatCode="0" sourceLinked="0"/>
        <c:majorTickMark val="out"/>
        <c:minorTickMark val="none"/>
        <c:tickLblPos val="nextTo"/>
        <c:spPr>
          <a:ln w="6350">
            <a:solidFill>
              <a:srgbClr val="000000"/>
            </a:solidFill>
          </a:ln>
        </c:spPr>
        <c:crossAx val="-2106416520"/>
        <c:crosses val="autoZero"/>
        <c:crossBetween val="between"/>
        <c:majorUnit val="25"/>
        <c:min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1297073976864007"/>
          <c:y val="1.7006869073798208E-2"/>
          <c:w val="0.58030864197530863"/>
          <c:h val="0.10424321959755031"/>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27311169437152"/>
          <c:y val="0.112812017986181"/>
          <c:w val="0.87469889180519111"/>
          <c:h val="0.759338527783748"/>
        </c:manualLayout>
      </c:layout>
      <c:barChart>
        <c:barDir val="col"/>
        <c:grouping val="clustered"/>
        <c:varyColors val="0"/>
        <c:ser>
          <c:idx val="0"/>
          <c:order val="0"/>
          <c:tx>
            <c:strRef>
              <c:f>Sheet1!$B$1</c:f>
              <c:strCache>
                <c:ptCount val="1"/>
                <c:pt idx="0">
                  <c:v>RPV-TAF-FTC (Switch)</c:v>
                </c:pt>
              </c:strCache>
            </c:strRef>
          </c:tx>
          <c:spPr>
            <a:gradFill>
              <a:gsLst>
                <a:gs pos="0">
                  <a:srgbClr val="59267F"/>
                </a:gs>
                <a:gs pos="99000">
                  <a:srgbClr val="A576AF"/>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 </c:v>
                </c:pt>
                <c:pt idx="2">
                  <c:v>HDL </c:v>
                </c:pt>
                <c:pt idx="3">
                  <c:v>Triglycerides</c:v>
                </c:pt>
              </c:strCache>
            </c:strRef>
          </c:cat>
          <c:val>
            <c:numRef>
              <c:f>Sheet1!$B$2:$B$5</c:f>
              <c:numCache>
                <c:formatCode>0</c:formatCode>
                <c:ptCount val="4"/>
                <c:pt idx="0">
                  <c:v>-9</c:v>
                </c:pt>
                <c:pt idx="1">
                  <c:v>-3</c:v>
                </c:pt>
                <c:pt idx="2">
                  <c:v>-4</c:v>
                </c:pt>
                <c:pt idx="3">
                  <c:v>-4</c:v>
                </c:pt>
              </c:numCache>
            </c:numRef>
          </c:val>
          <c:extLst>
            <c:ext xmlns:c16="http://schemas.microsoft.com/office/drawing/2014/chart" uri="{C3380CC4-5D6E-409C-BE32-E72D297353CC}">
              <c16:uniqueId val="{00000000-DF96-BC4C-932D-9080FA6A994E}"/>
            </c:ext>
          </c:extLst>
        </c:ser>
        <c:ser>
          <c:idx val="1"/>
          <c:order val="1"/>
          <c:tx>
            <c:strRef>
              <c:f>Sheet1!$C$1</c:f>
              <c:strCache>
                <c:ptCount val="1"/>
                <c:pt idx="0">
                  <c:v>EFV-TDF-FTC (No Switch)</c:v>
                </c:pt>
              </c:strCache>
            </c:strRef>
          </c:tx>
          <c:spPr>
            <a:gradFill>
              <a:gsLst>
                <a:gs pos="0">
                  <a:srgbClr val="4C6873"/>
                </a:gs>
                <a:gs pos="97000">
                  <a:srgbClr val="73A0B0"/>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 </c:v>
                </c:pt>
                <c:pt idx="2">
                  <c:v>HDL </c:v>
                </c:pt>
                <c:pt idx="3">
                  <c:v>Triglycerides</c:v>
                </c:pt>
              </c:strCache>
            </c:strRef>
          </c:cat>
          <c:val>
            <c:numRef>
              <c:f>Sheet1!$C$2:$C$5</c:f>
              <c:numCache>
                <c:formatCode>0</c:formatCode>
                <c:ptCount val="4"/>
                <c:pt idx="0">
                  <c:v>-3</c:v>
                </c:pt>
                <c:pt idx="1">
                  <c:v>-2</c:v>
                </c:pt>
                <c:pt idx="2">
                  <c:v>-1</c:v>
                </c:pt>
                <c:pt idx="3">
                  <c:v>-2</c:v>
                </c:pt>
              </c:numCache>
            </c:numRef>
          </c:val>
          <c:extLst>
            <c:ext xmlns:c16="http://schemas.microsoft.com/office/drawing/2014/chart" uri="{C3380CC4-5D6E-409C-BE32-E72D297353CC}">
              <c16:uniqueId val="{00000001-DF96-BC4C-932D-9080FA6A994E}"/>
            </c:ext>
          </c:extLst>
        </c:ser>
        <c:dLbls>
          <c:showLegendKey val="0"/>
          <c:showVal val="1"/>
          <c:showCatName val="0"/>
          <c:showSerName val="0"/>
          <c:showPercent val="0"/>
          <c:showBubbleSize val="0"/>
        </c:dLbls>
        <c:gapWidth val="125"/>
        <c:axId val="-2073993304"/>
        <c:axId val="-2073803448"/>
      </c:barChart>
      <c:catAx>
        <c:axId val="-2073993304"/>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300"/>
            </a:pPr>
            <a:endParaRPr lang="en-US"/>
          </a:p>
        </c:txPr>
        <c:crossAx val="-2073803448"/>
        <c:crosses val="autoZero"/>
        <c:auto val="1"/>
        <c:lblAlgn val="ctr"/>
        <c:lblOffset val="1"/>
        <c:tickLblSkip val="1"/>
        <c:tickMarkSkip val="1"/>
        <c:noMultiLvlLbl val="0"/>
      </c:catAx>
      <c:valAx>
        <c:axId val="-2073803448"/>
        <c:scaling>
          <c:orientation val="minMax"/>
          <c:max val="5"/>
          <c:min val="-15"/>
        </c:scaling>
        <c:delete val="0"/>
        <c:axPos val="l"/>
        <c:title>
          <c:tx>
            <c:rich>
              <a:bodyPr/>
              <a:lstStyle/>
              <a:p>
                <a:pPr>
                  <a:defRPr sz="1300" b="1"/>
                </a:pPr>
                <a:r>
                  <a:rPr lang="en-US" sz="1300" b="1" dirty="0"/>
                  <a:t>Change in Median Value (mg/dL)</a:t>
                </a:r>
              </a:p>
            </c:rich>
          </c:tx>
          <c:layout>
            <c:manualLayout>
              <c:xMode val="edge"/>
              <c:yMode val="edge"/>
              <c:x val="4.8763001846991345E-3"/>
              <c:y val="9.6810902109458544E-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73993304"/>
        <c:crosses val="autoZero"/>
        <c:crossBetween val="between"/>
        <c:majorUnit val="1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48709653606309"/>
          <c:y val="1.4056766899478801E-2"/>
          <c:w val="0.82247087012864895"/>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2B8E6-210D-BF4C-9016-80037E22D08F}" type="slidenum">
              <a:rPr lang="en-US" smtClean="0"/>
              <a:t>1</a:t>
            </a:fld>
            <a:endParaRPr lang="en-US"/>
          </a:p>
        </p:txBody>
      </p:sp>
    </p:spTree>
    <p:extLst>
      <p:ext uri="{BB962C8B-B14F-4D97-AF65-F5344CB8AC3E}">
        <p14:creationId xmlns:p14="http://schemas.microsoft.com/office/powerpoint/2010/main" val="600677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a:bodyPr>
          <a:lstStyle/>
          <a:p>
            <a:pPr>
              <a:lnSpc>
                <a:spcPts val="3000"/>
              </a:lnSpc>
            </a:pPr>
            <a:r>
              <a:rPr lang="en-US" sz="1800" b="0" dirty="0">
                <a:solidFill>
                  <a:srgbClr val="001D48"/>
                </a:solidFill>
                <a:latin typeface="Arial" panose="020B0604020202020204" pitchFamily="34" charset="0"/>
                <a:ea typeface="ＭＳ Ｐゴシック" pitchFamily="22" charset="-128"/>
                <a:cs typeface="Arial" panose="020B0604020202020204" pitchFamily="34" charset="0"/>
              </a:rPr>
              <a:t>Switch to RPV-TAF-FTC from EFV-TDF-FTC</a:t>
            </a:r>
            <a:br>
              <a:rPr lang="en-US" sz="1800" b="0" dirty="0">
                <a:solidFill>
                  <a:srgbClr val="001D48"/>
                </a:solidFill>
                <a:latin typeface="Arial" panose="020B0604020202020204" pitchFamily="34" charset="0"/>
                <a:ea typeface="ＭＳ Ｐゴシック" pitchFamily="22" charset="-128"/>
                <a:cs typeface="Arial" panose="020B0604020202020204" pitchFamily="34" charset="0"/>
              </a:rPr>
            </a:br>
            <a:r>
              <a:rPr lang="en-US" sz="1800" b="0" dirty="0">
                <a:solidFill>
                  <a:srgbClr val="001D48"/>
                </a:solidFill>
                <a:latin typeface="Arial" panose="020B0604020202020204" pitchFamily="34" charset="0"/>
                <a:ea typeface="ＭＳ Ｐゴシック" pitchFamily="22" charset="-128"/>
                <a:cs typeface="Arial" panose="020B0604020202020204" pitchFamily="34" charset="0"/>
              </a:rPr>
              <a:t> </a:t>
            </a:r>
            <a:r>
              <a:rPr lang="en-US" dirty="0">
                <a:solidFill>
                  <a:schemeClr val="tx2"/>
                </a:solidFill>
                <a:latin typeface="Arial" panose="020B0604020202020204" pitchFamily="34" charset="0"/>
                <a:cs typeface="Arial" panose="020B0604020202020204" pitchFamily="34" charset="0"/>
              </a:rPr>
              <a:t>Study </a:t>
            </a:r>
            <a:r>
              <a:rPr lang="en-US" dirty="0">
                <a:latin typeface="Arial" panose="020B0604020202020204" pitchFamily="34" charset="0"/>
                <a:cs typeface="Arial" panose="020B0604020202020204" pitchFamily="34" charset="0"/>
              </a:rPr>
              <a:t>GS-366-1160</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709257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latin typeface="Arial" panose="020B0604020202020204" pitchFamily="34" charset="0"/>
                <a:ea typeface="ＭＳ Ｐゴシック" pitchFamily="22" charset="-128"/>
                <a:cs typeface="Arial" panose="020B0604020202020204" pitchFamily="34" charset="0"/>
              </a:rPr>
              <a:t>Switch to RPV-TAF-FTC from EFV-TDF-FTC </a:t>
            </a:r>
            <a:br>
              <a:rPr lang="en-US" sz="2000" dirty="0">
                <a:latin typeface="Arial" panose="020B0604020202020204" pitchFamily="34" charset="0"/>
                <a:ea typeface="ＭＳ Ｐゴシック" pitchFamily="22" charset="-128"/>
                <a:cs typeface="Arial" panose="020B0604020202020204" pitchFamily="34" charset="0"/>
              </a:rPr>
            </a:br>
            <a:r>
              <a:rPr lang="en-US" sz="2000" dirty="0">
                <a:latin typeface="Arial" panose="020B0604020202020204" pitchFamily="34" charset="0"/>
                <a:ea typeface="ＭＳ Ｐゴシック" pitchFamily="22" charset="-128"/>
                <a:cs typeface="Arial" panose="020B0604020202020204" pitchFamily="34" charset="0"/>
              </a:rPr>
              <a:t>Study GS-366-1160: Design</a:t>
            </a:r>
            <a:endParaRPr lang="en-US" sz="2000" dirty="0">
              <a:latin typeface="Arial" panose="020B0604020202020204" pitchFamily="34" charset="0"/>
              <a:cs typeface="Arial" panose="020B0604020202020204" pitchFamily="34" charset="0"/>
            </a:endParaRPr>
          </a:p>
        </p:txBody>
      </p:sp>
      <p:sp>
        <p:nvSpPr>
          <p:cNvPr id="6" name="Content Placeholder 5"/>
          <p:cNvSpPr>
            <a:spLocks noGrp="1"/>
          </p:cNvSpPr>
          <p:nvPr>
            <p:ph type="body" sz="quarter" idx="16"/>
          </p:nvPr>
        </p:nvSpPr>
        <p:spPr/>
        <p:txBody>
          <a:bodyPr/>
          <a:lstStyle/>
          <a:p>
            <a:r>
              <a:rPr lang="en-US" dirty="0">
                <a:latin typeface="Arial" panose="020B0604020202020204" pitchFamily="34" charset="0"/>
                <a:cs typeface="Arial" panose="020B0604020202020204" pitchFamily="34" charset="0"/>
              </a:rPr>
              <a:t>Source: </a:t>
            </a:r>
            <a:r>
              <a:rPr lang="en-US" dirty="0" err="1">
                <a:latin typeface="Arial" panose="020B0604020202020204" pitchFamily="34" charset="0"/>
                <a:cs typeface="Arial" panose="020B0604020202020204" pitchFamily="34" charset="0"/>
              </a:rPr>
              <a:t>DeJesus</a:t>
            </a:r>
            <a:r>
              <a:rPr lang="en-US" dirty="0">
                <a:latin typeface="Arial" panose="020B0604020202020204" pitchFamily="34" charset="0"/>
                <a:cs typeface="Arial" panose="020B0604020202020204" pitchFamily="34" charset="0"/>
              </a:rPr>
              <a:t> E, et al. Lancet HIV. 2017;4:e205-e213.</a:t>
            </a:r>
          </a:p>
        </p:txBody>
      </p:sp>
      <p:sp>
        <p:nvSpPr>
          <p:cNvPr id="11" name="Rectangle 25"/>
          <p:cNvSpPr>
            <a:spLocks noChangeArrowheads="1"/>
          </p:cNvSpPr>
          <p:nvPr/>
        </p:nvSpPr>
        <p:spPr bwMode="auto">
          <a:xfrm>
            <a:off x="493775" y="4580424"/>
            <a:ext cx="7706599" cy="237744"/>
          </a:xfrm>
          <a:prstGeom prst="rect">
            <a:avLst/>
          </a:prstGeom>
          <a:noFill/>
          <a:ln w="12700">
            <a:noFill/>
            <a:miter lim="800000"/>
            <a:headEnd/>
            <a:tailEnd/>
          </a:ln>
        </p:spPr>
        <p:txBody>
          <a:bodyPr lIns="0" tIns="34073" rIns="274320" bIns="34073" anchor="ctr">
            <a:prstTxWarp prst="textNoShape">
              <a:avLst/>
            </a:prstTxWarp>
          </a:bodyPr>
          <a:lstStyle/>
          <a:p>
            <a:pPr defTabSz="701279">
              <a:spcBef>
                <a:spcPct val="50000"/>
              </a:spcBef>
            </a:pPr>
            <a:r>
              <a:rPr lang="en-US" sz="1050" dirty="0">
                <a:solidFill>
                  <a:srgbClr val="000000"/>
                </a:solidFill>
                <a:latin typeface="Arial" panose="020B0604020202020204" pitchFamily="34" charset="0"/>
                <a:cs typeface="Arial" panose="020B0604020202020204" pitchFamily="34" charset="0"/>
              </a:rPr>
              <a:t>*</a:t>
            </a:r>
            <a:r>
              <a:rPr lang="en-US" sz="1050" b="1" dirty="0">
                <a:solidFill>
                  <a:srgbClr val="000000"/>
                </a:solidFill>
                <a:latin typeface="Arial" panose="020B0604020202020204" pitchFamily="34" charset="0"/>
                <a:cs typeface="Arial" panose="020B0604020202020204" pitchFamily="34" charset="0"/>
              </a:rPr>
              <a:t>NOTE</a:t>
            </a:r>
            <a:r>
              <a:rPr lang="en-US" sz="1050" baseline="30000" dirty="0">
                <a:solidFill>
                  <a:srgbClr val="000000"/>
                </a:solidFill>
                <a:latin typeface="Arial" panose="020B0604020202020204" pitchFamily="34" charset="0"/>
                <a:cs typeface="Arial" panose="020B0604020202020204" pitchFamily="34" charset="0"/>
              </a:rPr>
              <a:t>:</a:t>
            </a:r>
            <a:r>
              <a:rPr lang="en-US" sz="1050" dirty="0">
                <a:solidFill>
                  <a:srgbClr val="000000"/>
                </a:solidFill>
                <a:latin typeface="Arial" panose="020B0604020202020204" pitchFamily="34" charset="0"/>
                <a:cs typeface="Arial" panose="020B0604020202020204" pitchFamily="34" charset="0"/>
              </a:rPr>
              <a:t> of 881 participants randomized, 6 were never treated (875 individuals treated)</a:t>
            </a:r>
          </a:p>
        </p:txBody>
      </p:sp>
      <p:sp>
        <p:nvSpPr>
          <p:cNvPr id="12" name="Line 11"/>
          <p:cNvSpPr>
            <a:spLocks noChangeShapeType="1"/>
          </p:cNvSpPr>
          <p:nvPr/>
        </p:nvSpPr>
        <p:spPr bwMode="auto">
          <a:xfrm rot="20430663">
            <a:off x="5937162" y="2985464"/>
            <a:ext cx="458762" cy="528472"/>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0" name="Line 11"/>
          <p:cNvSpPr>
            <a:spLocks noChangeShapeType="1"/>
          </p:cNvSpPr>
          <p:nvPr/>
        </p:nvSpPr>
        <p:spPr bwMode="auto">
          <a:xfrm rot="1169337" flipV="1">
            <a:off x="5964775" y="2362072"/>
            <a:ext cx="447160" cy="56125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3" name="Rectangle 7"/>
          <p:cNvSpPr>
            <a:spLocks noChangeArrowheads="1"/>
          </p:cNvSpPr>
          <p:nvPr/>
        </p:nvSpPr>
        <p:spPr bwMode="ltGray">
          <a:xfrm>
            <a:off x="6533181" y="2953758"/>
            <a:ext cx="2365518" cy="685800"/>
          </a:xfrm>
          <a:prstGeom prst="rect">
            <a:avLst/>
          </a:prstGeom>
          <a:solidFill>
            <a:srgbClr val="54737F">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i="1" dirty="0">
                <a:solidFill>
                  <a:srgbClr val="000000"/>
                </a:solidFill>
                <a:latin typeface="Arial" panose="020B0604020202020204" pitchFamily="34" charset="0"/>
                <a:cs typeface="Arial" panose="020B0604020202020204" pitchFamily="34" charset="0"/>
              </a:rPr>
              <a:t>No Switch Group </a:t>
            </a:r>
            <a:br>
              <a:rPr lang="en-US" sz="1200" b="1" i="1" dirty="0">
                <a:solidFill>
                  <a:srgbClr val="000000"/>
                </a:solidFill>
                <a:latin typeface="Arial" panose="020B0604020202020204" pitchFamily="34" charset="0"/>
                <a:cs typeface="Arial" panose="020B0604020202020204" pitchFamily="34" charset="0"/>
              </a:rPr>
            </a:br>
            <a:r>
              <a:rPr lang="en-US" sz="1400" b="1" dirty="0">
                <a:solidFill>
                  <a:srgbClr val="000000"/>
                </a:solidFill>
                <a:latin typeface="Arial" panose="020B0604020202020204" pitchFamily="34" charset="0"/>
                <a:cs typeface="Arial" panose="020B0604020202020204" pitchFamily="34" charset="0"/>
              </a:rPr>
              <a:t>EFV-TDF-FTC</a:t>
            </a:r>
            <a:br>
              <a:rPr lang="en-US" sz="1350" b="1" dirty="0">
                <a:solidFill>
                  <a:srgbClr val="000000"/>
                </a:solidFill>
                <a:latin typeface="Arial" panose="020B0604020202020204" pitchFamily="34" charset="0"/>
                <a:cs typeface="Arial" panose="020B0604020202020204" pitchFamily="34" charset="0"/>
              </a:rPr>
            </a:br>
            <a:r>
              <a:rPr lang="en-US" sz="1000" dirty="0">
                <a:solidFill>
                  <a:srgbClr val="000000"/>
                </a:solidFill>
                <a:latin typeface="Arial" panose="020B0604020202020204" pitchFamily="34" charset="0"/>
                <a:cs typeface="Arial" panose="020B0604020202020204" pitchFamily="34" charset="0"/>
              </a:rPr>
              <a:t>(n = 437)</a:t>
            </a:r>
          </a:p>
        </p:txBody>
      </p:sp>
      <p:sp>
        <p:nvSpPr>
          <p:cNvPr id="4" name="TextBox 3"/>
          <p:cNvSpPr txBox="1">
            <a:spLocks/>
          </p:cNvSpPr>
          <p:nvPr/>
        </p:nvSpPr>
        <p:spPr>
          <a:xfrm>
            <a:off x="6533181" y="1939112"/>
            <a:ext cx="2365518" cy="646331"/>
          </a:xfrm>
          <a:prstGeom prst="rect">
            <a:avLst/>
          </a:prstGeom>
          <a:solidFill>
            <a:srgbClr val="6E4B7D">
              <a:alpha val="25000"/>
            </a:srgbClr>
          </a:solidFill>
          <a:ln w="9525">
            <a:solidFill>
              <a:schemeClr val="tx1"/>
            </a:solidFill>
          </a:ln>
        </p:spPr>
        <p:txBody>
          <a:bodyPr wrap="square" rtlCol="0" anchor="ctr" anchorCtr="1">
            <a:spAutoFit/>
          </a:bodyPr>
          <a:lstStyle/>
          <a:p>
            <a:pPr algn="ctr"/>
            <a:r>
              <a:rPr lang="en-US" sz="1200" i="1" dirty="0">
                <a:latin typeface="Arial" panose="020B0604020202020204" pitchFamily="34" charset="0"/>
                <a:cs typeface="Arial" panose="020B0604020202020204" pitchFamily="34" charset="0"/>
              </a:rPr>
              <a:t>Switch Group</a:t>
            </a:r>
            <a:br>
              <a:rPr lang="en-US" sz="1200"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RPV-TAF-FTC</a:t>
            </a:r>
            <a:br>
              <a:rPr lang="en-US" sz="1350" b="1"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 438)</a:t>
            </a:r>
          </a:p>
        </p:txBody>
      </p:sp>
      <p:sp>
        <p:nvSpPr>
          <p:cNvPr id="3" name="Content Placeholder 3">
            <a:extLst>
              <a:ext uri="{FF2B5EF4-FFF2-40B4-BE49-F238E27FC236}">
                <a16:creationId xmlns:a16="http://schemas.microsoft.com/office/drawing/2014/main" id="{5D6BCB98-D4B1-01C3-F19F-7DA19E0357E1}"/>
              </a:ext>
            </a:extLst>
          </p:cNvPr>
          <p:cNvSpPr>
            <a:spLocks noGrp="1"/>
          </p:cNvSpPr>
          <p:nvPr>
            <p:ph sz="half" idx="2"/>
          </p:nvPr>
        </p:nvSpPr>
        <p:spPr>
          <a:xfrm>
            <a:off x="323851" y="1184224"/>
            <a:ext cx="5719140" cy="3396199"/>
          </a:xfrm>
        </p:spPr>
        <p:txBody>
          <a:bodyPr>
            <a:normAutofit/>
          </a:bodyPr>
          <a:lstStyle/>
          <a:p>
            <a:pPr>
              <a:lnSpc>
                <a:spcPts val="1900"/>
              </a:lnSpc>
            </a:pPr>
            <a:r>
              <a:rPr lang="en-US" sz="1500" b="1" dirty="0"/>
              <a:t>Background</a:t>
            </a:r>
            <a:r>
              <a:rPr lang="en-US" sz="1500" dirty="0"/>
              <a:t>: Phase 3b, multinational, randomized, double-blind, placebo-controlled, noninferiority trial investigating the tolerability of switching to the single-tablet regimen </a:t>
            </a:r>
            <a:r>
              <a:rPr lang="en-US" sz="1500" dirty="0" err="1"/>
              <a:t>rilpivirine</a:t>
            </a:r>
            <a:r>
              <a:rPr lang="en-US" sz="1500" dirty="0"/>
              <a:t>-tenofovir alafenamide-emtricitabine (RPV-TAF-FTC)</a:t>
            </a:r>
          </a:p>
          <a:p>
            <a:pPr>
              <a:lnSpc>
                <a:spcPts val="1900"/>
              </a:lnSpc>
            </a:pPr>
            <a:r>
              <a:rPr lang="en-US" sz="1500" b="1" dirty="0"/>
              <a:t>Inclusion Criteria (n = 881 randomized)</a:t>
            </a:r>
          </a:p>
          <a:p>
            <a:pPr lvl="1">
              <a:lnSpc>
                <a:spcPts val="1900"/>
              </a:lnSpc>
            </a:pPr>
            <a:r>
              <a:rPr lang="en-US" sz="1500" dirty="0"/>
              <a:t>HIV-1-infected adults</a:t>
            </a:r>
          </a:p>
          <a:p>
            <a:pPr lvl="1">
              <a:lnSpc>
                <a:spcPts val="1900"/>
              </a:lnSpc>
            </a:pPr>
            <a:r>
              <a:rPr lang="en-US" sz="1500" dirty="0"/>
              <a:t>HIV RNA &lt;50 copies/mL for ≥6 months on EFV-TDF-FTC</a:t>
            </a:r>
          </a:p>
          <a:p>
            <a:pPr lvl="1">
              <a:lnSpc>
                <a:spcPts val="1900"/>
              </a:lnSpc>
            </a:pPr>
            <a:r>
              <a:rPr lang="en-US" sz="1500" dirty="0"/>
              <a:t>Creatinine clearance at least 50 mL/min</a:t>
            </a:r>
          </a:p>
          <a:p>
            <a:pPr lvl="1">
              <a:lnSpc>
                <a:spcPts val="1900"/>
              </a:lnSpc>
            </a:pPr>
            <a:r>
              <a:rPr lang="en-US" sz="1500" dirty="0"/>
              <a:t>No resistance to EFV, RPV, TDF, or FTC</a:t>
            </a:r>
            <a:endParaRPr lang="en-US" sz="1500" b="1" dirty="0"/>
          </a:p>
          <a:p>
            <a:pPr>
              <a:lnSpc>
                <a:spcPts val="1900"/>
              </a:lnSpc>
            </a:pPr>
            <a:r>
              <a:rPr lang="en-US" sz="1500" b="1" dirty="0"/>
              <a:t>Treatment Arms</a:t>
            </a:r>
          </a:p>
          <a:p>
            <a:pPr lvl="1">
              <a:lnSpc>
                <a:spcPts val="1900"/>
              </a:lnSpc>
            </a:pPr>
            <a:r>
              <a:rPr lang="en-US" sz="1500" dirty="0"/>
              <a:t>Switch to RPV-TAF-FTC (Switch group)</a:t>
            </a:r>
          </a:p>
          <a:p>
            <a:pPr lvl="1">
              <a:lnSpc>
                <a:spcPts val="1900"/>
              </a:lnSpc>
            </a:pPr>
            <a:r>
              <a:rPr lang="en-US" sz="1500" dirty="0"/>
              <a:t>Remain on EFV-TDF-FTC (No switch group)</a:t>
            </a:r>
          </a:p>
        </p:txBody>
      </p:sp>
    </p:spTree>
    <p:extLst>
      <p:ext uri="{BB962C8B-B14F-4D97-AF65-F5344CB8AC3E}">
        <p14:creationId xmlns:p14="http://schemas.microsoft.com/office/powerpoint/2010/main" val="137616827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latin typeface="Arial" panose="020B0604020202020204" pitchFamily="34" charset="0"/>
                <a:ea typeface="ＭＳ Ｐゴシック" pitchFamily="22" charset="-128"/>
                <a:cs typeface="Arial" panose="020B0604020202020204" pitchFamily="34" charset="0"/>
              </a:rPr>
              <a:t>Switch to RPV-TAF-FTC from EFV-TDF-FTC </a:t>
            </a:r>
            <a:br>
              <a:rPr lang="en-US" sz="2000" dirty="0">
                <a:latin typeface="Arial" panose="020B0604020202020204" pitchFamily="34" charset="0"/>
                <a:ea typeface="ＭＳ Ｐゴシック" pitchFamily="22" charset="-128"/>
                <a:cs typeface="Arial" panose="020B0604020202020204" pitchFamily="34" charset="0"/>
              </a:rPr>
            </a:br>
            <a:r>
              <a:rPr lang="en-US" sz="2000" dirty="0">
                <a:latin typeface="Arial" panose="020B0604020202020204" pitchFamily="34" charset="0"/>
                <a:ea typeface="ＭＳ Ｐゴシック" pitchFamily="22" charset="-128"/>
                <a:cs typeface="Arial" panose="020B0604020202020204" pitchFamily="34" charset="0"/>
              </a:rPr>
              <a:t>Study GS-366-1160: Results</a:t>
            </a:r>
            <a:endParaRPr lang="en-US" sz="20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5"/>
          </p:nvPr>
        </p:nvSpPr>
        <p:spPr/>
        <p:txBody>
          <a:bodyPr/>
          <a:lstStyle/>
          <a:p>
            <a:r>
              <a:rPr lang="en-US" dirty="0">
                <a:latin typeface="Arial" panose="020B0604020202020204" pitchFamily="34" charset="0"/>
                <a:cs typeface="Arial" panose="020B0604020202020204" pitchFamily="34" charset="0"/>
              </a:rPr>
              <a:t>Week 48 Virologic Response (FDA Snapshot Analysis)</a:t>
            </a:r>
          </a:p>
        </p:txBody>
      </p:sp>
      <p:sp>
        <p:nvSpPr>
          <p:cNvPr id="7" name="Content Placeholder 6"/>
          <p:cNvSpPr>
            <a:spLocks noGrp="1"/>
          </p:cNvSpPr>
          <p:nvPr>
            <p:ph type="body" sz="quarter" idx="16"/>
          </p:nvPr>
        </p:nvSpPr>
        <p:spPr/>
        <p:txBody>
          <a:bodyPr/>
          <a:lstStyle/>
          <a:p>
            <a:r>
              <a:rPr lang="en-US" dirty="0">
                <a:latin typeface="Arial" panose="020B0604020202020204" pitchFamily="34" charset="0"/>
                <a:cs typeface="Arial" panose="020B0604020202020204" pitchFamily="34" charset="0"/>
              </a:rPr>
              <a:t>Source: </a:t>
            </a:r>
            <a:r>
              <a:rPr lang="en-US" dirty="0" err="1">
                <a:latin typeface="Arial" panose="020B0604020202020204" pitchFamily="34" charset="0"/>
                <a:cs typeface="Arial" panose="020B0604020202020204" pitchFamily="34" charset="0"/>
              </a:rPr>
              <a:t>DeJesus</a:t>
            </a:r>
            <a:r>
              <a:rPr lang="en-US" dirty="0">
                <a:latin typeface="Arial" panose="020B0604020202020204" pitchFamily="34" charset="0"/>
                <a:cs typeface="Arial" panose="020B0604020202020204" pitchFamily="34" charset="0"/>
              </a:rPr>
              <a:t> E, et al. Lancet HIV. 2017;4:e205-e213.</a:t>
            </a:r>
          </a:p>
        </p:txBody>
      </p:sp>
      <p:graphicFrame>
        <p:nvGraphicFramePr>
          <p:cNvPr id="3" name="Chart 2"/>
          <p:cNvGraphicFramePr/>
          <p:nvPr>
            <p:extLst>
              <p:ext uri="{D42A27DB-BD31-4B8C-83A1-F6EECF244321}">
                <p14:modId xmlns:p14="http://schemas.microsoft.com/office/powerpoint/2010/main" val="3359888823"/>
              </p:ext>
            </p:extLst>
          </p:nvPr>
        </p:nvGraphicFramePr>
        <p:xfrm>
          <a:off x="491064" y="1344168"/>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3514483" y="4170611"/>
            <a:ext cx="800748" cy="3406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b"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394/438</a:t>
            </a:r>
          </a:p>
        </p:txBody>
      </p:sp>
      <p:sp>
        <p:nvSpPr>
          <p:cNvPr id="16" name="Rectangle 15"/>
          <p:cNvSpPr/>
          <p:nvPr/>
        </p:nvSpPr>
        <p:spPr>
          <a:xfrm>
            <a:off x="5809163" y="4170612"/>
            <a:ext cx="936763" cy="3406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b"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402/437</a:t>
            </a:r>
          </a:p>
        </p:txBody>
      </p:sp>
    </p:spTree>
    <p:extLst>
      <p:ext uri="{BB962C8B-B14F-4D97-AF65-F5344CB8AC3E}">
        <p14:creationId xmlns:p14="http://schemas.microsoft.com/office/powerpoint/2010/main" val="303131233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latin typeface="Arial" panose="020B0604020202020204" pitchFamily="34" charset="0"/>
                <a:ea typeface="ＭＳ Ｐゴシック" pitchFamily="22" charset="-128"/>
                <a:cs typeface="Arial" panose="020B0604020202020204" pitchFamily="34" charset="0"/>
              </a:rPr>
              <a:t>Switch to RPV-TAF-FTC from EFV-TDF-FTC </a:t>
            </a:r>
            <a:br>
              <a:rPr lang="en-US" sz="2000" dirty="0">
                <a:latin typeface="Arial" panose="020B0604020202020204" pitchFamily="34" charset="0"/>
                <a:ea typeface="ＭＳ Ｐゴシック" pitchFamily="22" charset="-128"/>
                <a:cs typeface="Arial" panose="020B0604020202020204" pitchFamily="34" charset="0"/>
              </a:rPr>
            </a:br>
            <a:r>
              <a:rPr lang="en-US" sz="2000" dirty="0">
                <a:latin typeface="Arial" panose="020B0604020202020204" pitchFamily="34" charset="0"/>
                <a:ea typeface="ＭＳ Ｐゴシック" pitchFamily="22" charset="-128"/>
                <a:cs typeface="Arial" panose="020B0604020202020204" pitchFamily="34" charset="0"/>
              </a:rPr>
              <a:t>Study GS-366-1160: Results</a:t>
            </a:r>
            <a:endParaRPr lang="en-US" sz="2000" dirty="0">
              <a:latin typeface="Arial" panose="020B0604020202020204" pitchFamily="34" charset="0"/>
              <a:cs typeface="Arial" panose="020B0604020202020204" pitchFamily="34" charset="0"/>
            </a:endParaRPr>
          </a:p>
        </p:txBody>
      </p:sp>
      <p:sp>
        <p:nvSpPr>
          <p:cNvPr id="8" name="Content Placeholder 7"/>
          <p:cNvSpPr>
            <a:spLocks noGrp="1"/>
          </p:cNvSpPr>
          <p:nvPr>
            <p:ph type="body" sz="quarter" idx="15"/>
          </p:nvPr>
        </p:nvSpPr>
        <p:spPr/>
        <p:txBody>
          <a:bodyPr/>
          <a:lstStyle/>
          <a:p>
            <a:r>
              <a:rPr lang="nb-NO" dirty="0">
                <a:latin typeface="Arial" panose="020B0604020202020204" pitchFamily="34" charset="0"/>
                <a:cs typeface="Arial" panose="020B0604020202020204" pitchFamily="34" charset="0"/>
              </a:rPr>
              <a:t>Week 48: Changes in Bone Mineral Density (BMD)</a:t>
            </a:r>
          </a:p>
        </p:txBody>
      </p:sp>
      <p:sp>
        <p:nvSpPr>
          <p:cNvPr id="3" name="Text Placeholder 2"/>
          <p:cNvSpPr>
            <a:spLocks noGrp="1"/>
          </p:cNvSpPr>
          <p:nvPr>
            <p:ph type="body" sz="quarter" idx="16"/>
          </p:nvPr>
        </p:nvSpPr>
        <p:spPr/>
        <p:txBody>
          <a:bodyPr/>
          <a:lstStyle/>
          <a:p>
            <a:r>
              <a:rPr lang="en-US" dirty="0">
                <a:latin typeface="Arial" panose="020B0604020202020204" pitchFamily="34" charset="0"/>
                <a:cs typeface="Arial" panose="020B0604020202020204" pitchFamily="34" charset="0"/>
              </a:rPr>
              <a:t>Source: </a:t>
            </a:r>
            <a:r>
              <a:rPr lang="en-US" dirty="0" err="1">
                <a:latin typeface="Arial" panose="020B0604020202020204" pitchFamily="34" charset="0"/>
                <a:cs typeface="Arial" panose="020B0604020202020204" pitchFamily="34" charset="0"/>
              </a:rPr>
              <a:t>DeJesus</a:t>
            </a:r>
            <a:r>
              <a:rPr lang="en-US" dirty="0">
                <a:latin typeface="Arial" panose="020B0604020202020204" pitchFamily="34" charset="0"/>
                <a:cs typeface="Arial" panose="020B0604020202020204" pitchFamily="34" charset="0"/>
              </a:rPr>
              <a:t> E, et al. Lancet HIV. 2017;4:e205-e213.</a:t>
            </a:r>
          </a:p>
        </p:txBody>
      </p:sp>
      <p:graphicFrame>
        <p:nvGraphicFramePr>
          <p:cNvPr id="6" name="Chart 5"/>
          <p:cNvGraphicFramePr>
            <a:graphicFrameLocks/>
          </p:cNvGraphicFramePr>
          <p:nvPr>
            <p:extLst>
              <p:ext uri="{D42A27DB-BD31-4B8C-83A1-F6EECF244321}">
                <p14:modId xmlns:p14="http://schemas.microsoft.com/office/powerpoint/2010/main" val="2648962660"/>
              </p:ext>
            </p:extLst>
          </p:nvPr>
        </p:nvGraphicFramePr>
        <p:xfrm>
          <a:off x="473898" y="1433619"/>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653599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ea typeface="ＭＳ Ｐゴシック" pitchFamily="22" charset="-128"/>
                <a:cs typeface="ＭＳ Ｐゴシック" pitchFamily="22" charset="-128"/>
              </a:rPr>
              <a:t>Switch to RPV-TAF-FTC from EFV-TDF-FTC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GS-366-1160: Results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Changes in Markers of Proximal </a:t>
            </a:r>
            <a:r>
              <a:rPr lang="en-US" dirty="0" err="1">
                <a:latin typeface="Arial" pitchFamily="-110" charset="0"/>
                <a:ea typeface="ＭＳ Ｐゴシック" pitchFamily="-110" charset="-128"/>
                <a:cs typeface="ＭＳ Ｐゴシック" pitchFamily="-110" charset="-128"/>
              </a:rPr>
              <a:t>Tubulopathy</a:t>
            </a:r>
            <a:endParaRPr lang="en-US" dirty="0">
              <a:latin typeface="Arial" pitchFamily="-110" charset="0"/>
              <a:ea typeface="ＭＳ Ｐゴシック" pitchFamily="-110" charset="-128"/>
              <a:cs typeface="ＭＳ Ｐゴシック" pitchFamily="-110" charset="-128"/>
            </a:endParaRPr>
          </a:p>
        </p:txBody>
      </p:sp>
      <p:sp>
        <p:nvSpPr>
          <p:cNvPr id="8" name="Content Placeholder 7"/>
          <p:cNvSpPr>
            <a:spLocks noGrp="1"/>
          </p:cNvSpPr>
          <p:nvPr>
            <p:ph type="body" sz="quarter" idx="16"/>
          </p:nvPr>
        </p:nvSpPr>
        <p:spPr/>
        <p:txBody>
          <a:bodyPr/>
          <a:lstStyle/>
          <a:p>
            <a:r>
              <a:rPr lang="en-US" dirty="0"/>
              <a:t>Source: </a:t>
            </a:r>
            <a:r>
              <a:rPr lang="en-US" dirty="0" err="1"/>
              <a:t>DeJesus</a:t>
            </a:r>
            <a:r>
              <a:rPr lang="en-US" dirty="0"/>
              <a:t> E, et al. Lancet HIV. 2017;4:e205-e213.</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075671304"/>
              </p:ext>
            </p:extLst>
          </p:nvPr>
        </p:nvGraphicFramePr>
        <p:xfrm>
          <a:off x="463959" y="1364046"/>
          <a:ext cx="8229600" cy="329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000514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ea typeface="ＭＳ Ｐゴシック" pitchFamily="22" charset="-128"/>
                <a:cs typeface="ＭＳ Ｐゴシック" pitchFamily="22" charset="-128"/>
              </a:rPr>
              <a:t>Switch to RPV-TAF-FTC from EFV-TDF-FTC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GS-366-1160: Results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 in Plasma Lipids from Baseline </a:t>
            </a:r>
          </a:p>
        </p:txBody>
      </p:sp>
      <p:sp>
        <p:nvSpPr>
          <p:cNvPr id="8" name="Content Placeholder 7"/>
          <p:cNvSpPr>
            <a:spLocks noGrp="1"/>
          </p:cNvSpPr>
          <p:nvPr>
            <p:ph type="body" sz="quarter" idx="16"/>
          </p:nvPr>
        </p:nvSpPr>
        <p:spPr/>
        <p:txBody>
          <a:bodyPr/>
          <a:lstStyle/>
          <a:p>
            <a:r>
              <a:rPr lang="en-US" dirty="0"/>
              <a:t>Source: </a:t>
            </a:r>
            <a:r>
              <a:rPr lang="en-US" dirty="0" err="1"/>
              <a:t>DeJesus</a:t>
            </a:r>
            <a:r>
              <a:rPr lang="en-US" dirty="0"/>
              <a:t> E, et al. Lancet HIV. 2017;4:e205-e213.</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425874623"/>
              </p:ext>
            </p:extLst>
          </p:nvPr>
        </p:nvGraphicFramePr>
        <p:xfrm>
          <a:off x="463959" y="1393863"/>
          <a:ext cx="8229600" cy="329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711103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E16D4-9689-1F19-B66A-EB90A10E493B}"/>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RPV-TAF-FTC from EFV-TDF-FTC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GS-366-1160: Conclusion</a:t>
            </a:r>
            <a:endParaRPr lang="en-US" sz="2000" dirty="0"/>
          </a:p>
        </p:txBody>
      </p:sp>
      <p:sp>
        <p:nvSpPr>
          <p:cNvPr id="3" name="Text Placeholder 2">
            <a:extLst>
              <a:ext uri="{FF2B5EF4-FFF2-40B4-BE49-F238E27FC236}">
                <a16:creationId xmlns:a16="http://schemas.microsoft.com/office/drawing/2014/main" id="{1B76478A-BF52-31A0-21FF-1D2274894C9A}"/>
              </a:ext>
            </a:extLst>
          </p:cNvPr>
          <p:cNvSpPr>
            <a:spLocks noGrp="1"/>
          </p:cNvSpPr>
          <p:nvPr>
            <p:ph type="body" sz="quarter" idx="16"/>
          </p:nvPr>
        </p:nvSpPr>
        <p:spPr/>
        <p:txBody>
          <a:bodyPr/>
          <a:lstStyle/>
          <a:p>
            <a:r>
              <a:rPr lang="en-US" dirty="0"/>
              <a:t>Source: DeJesus E, et al. Lancet HIV. 2017;4:e205-e213.</a:t>
            </a:r>
            <a:endParaRPr lang="en-US" dirty="0">
              <a:latin typeface="Arial" pitchFamily="22" charset="0"/>
            </a:endParaRPr>
          </a:p>
        </p:txBody>
      </p:sp>
      <p:sp>
        <p:nvSpPr>
          <p:cNvPr id="4" name="Content Placeholder 3">
            <a:extLst>
              <a:ext uri="{FF2B5EF4-FFF2-40B4-BE49-F238E27FC236}">
                <a16:creationId xmlns:a16="http://schemas.microsoft.com/office/drawing/2014/main" id="{03477A4D-E8B9-B13D-A4D4-F86E9BF61648}"/>
              </a:ext>
            </a:extLst>
          </p:cNvPr>
          <p:cNvSpPr>
            <a:spLocks noGrp="1"/>
          </p:cNvSpPr>
          <p:nvPr>
            <p:ph sz="half" idx="2"/>
          </p:nvPr>
        </p:nvSpPr>
        <p:spPr>
          <a:xfrm>
            <a:off x="-18168" y="1570616"/>
            <a:ext cx="9180576" cy="2385156"/>
          </a:xfrm>
        </p:spPr>
        <p:txBody>
          <a:bodyPr>
            <a:noAutofit/>
          </a:bodyPr>
          <a:lstStyle/>
          <a:p>
            <a:pPr>
              <a:lnSpc>
                <a:spcPts val="2600"/>
              </a:lnSpc>
            </a:pPr>
            <a:r>
              <a:rPr lang="en-US" sz="1800" dirty="0">
                <a:solidFill>
                  <a:srgbClr val="C00000"/>
                </a:solidFill>
              </a:rPr>
              <a:t>Interpretation</a:t>
            </a:r>
            <a:r>
              <a:rPr lang="en-US" sz="1800" dirty="0"/>
              <a:t>: “Switching to </a:t>
            </a:r>
            <a:r>
              <a:rPr lang="en-US" sz="1800" dirty="0" err="1"/>
              <a:t>rilpivirine</a:t>
            </a:r>
            <a:r>
              <a:rPr lang="en-US" sz="1800" dirty="0"/>
              <a:t>, emtricitabine, and tenofovir alafenamide from efavirenz, emtricitabine, and tenofovir disoproxil fumarate was non-inferior in maintaining viral suppression and was well tolerated at 48 weeks. These findings support guidelines recommending tenofovir alafenamide-based regimens, including coformulation with </a:t>
            </a:r>
            <a:r>
              <a:rPr lang="en-US" sz="1800" dirty="0" err="1"/>
              <a:t>rilpivirine</a:t>
            </a:r>
            <a:r>
              <a:rPr lang="en-US" sz="1800" dirty="0"/>
              <a:t> and emtricitabine, as initial and ongoing treatment for HIV-1 infection.”</a:t>
            </a:r>
          </a:p>
        </p:txBody>
      </p:sp>
    </p:spTree>
    <p:extLst>
      <p:ext uri="{BB962C8B-B14F-4D97-AF65-F5344CB8AC3E}">
        <p14:creationId xmlns:p14="http://schemas.microsoft.com/office/powerpoint/2010/main" val="379364732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174604"/>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extLst>
    <a:ext uri="{05A4C25C-085E-4340-85A3-A5531E510DB2}">
      <thm15:themeFamily xmlns:thm15="http://schemas.microsoft.com/office/thememl/2012/main" name="BLANK  -  Read-Only" id="{4C71A7C1-95CA-4843-BDA0-E23B0C5B1866}" vid="{A6C88351-6763-A941-B737-AC0E96E722C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
  <TotalTime>54029</TotalTime>
  <Words>413</Words>
  <Application>Microsoft Macintosh PowerPoint</Application>
  <PresentationFormat>On-screen Show (16:9)</PresentationFormat>
  <Paragraphs>37</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Corbel</vt:lpstr>
      <vt:lpstr>Geneva</vt:lpstr>
      <vt:lpstr>Lucida Grande</vt:lpstr>
      <vt:lpstr>Times New Roman</vt:lpstr>
      <vt:lpstr>NCRC</vt:lpstr>
      <vt:lpstr>Switch to RPV-TAF-FTC from EFV-TDF-FTC  Study GS-366-1160</vt:lpstr>
      <vt:lpstr>Switch to RPV-TAF-FTC from EFV-TDF-FTC  Study GS-366-1160: Design</vt:lpstr>
      <vt:lpstr>Switch to RPV-TAF-FTC from EFV-TDF-FTC  Study GS-366-1160: Results</vt:lpstr>
      <vt:lpstr>Switch to RPV-TAF-FTC from EFV-TDF-FTC  Study GS-366-1160: Results</vt:lpstr>
      <vt:lpstr>Switch to RPV-TAF-FTC from EFV-TDF-FTC  Study GS-366-1160: Results</vt:lpstr>
      <vt:lpstr>Switch to RPV-TAF-FTC from EFV-TDF-FTC Study GS-366-1160: Results</vt:lpstr>
      <vt:lpstr>Switch to RPV-TAF-FTC from EFV-TDF-FTC Study GS-366-1160: Conclusion</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2317</cp:revision>
  <cp:lastPrinted>2008-02-05T14:34:24Z</cp:lastPrinted>
  <dcterms:created xsi:type="dcterms:W3CDTF">2010-11-28T05:36:22Z</dcterms:created>
  <dcterms:modified xsi:type="dcterms:W3CDTF">2022-12-20T02:10:36Z</dcterms:modified>
</cp:coreProperties>
</file>