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303" r:id="rId2"/>
    <p:sldId id="257" r:id="rId3"/>
    <p:sldId id="299" r:id="rId4"/>
    <p:sldId id="269" r:id="rId5"/>
    <p:sldId id="305" r:id="rId6"/>
    <p:sldId id="300" r:id="rId7"/>
    <p:sldId id="275" r:id="rId8"/>
    <p:sldId id="1110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C62"/>
    <a:srgbClr val="7F868E"/>
    <a:srgbClr val="54737F"/>
    <a:srgbClr val="E2EAEF"/>
    <a:srgbClr val="196297"/>
    <a:srgbClr val="E3E3E3"/>
    <a:srgbClr val="326496"/>
    <a:srgbClr val="676767"/>
    <a:srgbClr val="6C6C6C"/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0" autoAdjust="0"/>
    <p:restoredTop sz="94761" autoAdjust="0"/>
  </p:normalViewPr>
  <p:slideViewPr>
    <p:cSldViewPr snapToGrid="0" showGuides="1">
      <p:cViewPr varScale="1">
        <p:scale>
          <a:sx n="60" d="100"/>
          <a:sy n="60" d="100"/>
        </p:scale>
        <p:origin x="78" y="1272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09565368696101"/>
          <c:y val="0.16155930118110201"/>
          <c:w val="0.82928428254939501"/>
          <c:h val="0.80469069881889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RPV-TAF-FTC (Switch)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E8-9847-9084-18A4F8A281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EFV-TDF-FTC (No Switch)</c:v>
                </c:pt>
              </c:strCache>
            </c:strRef>
          </c:tx>
          <c:spPr>
            <a:solidFill>
              <a:srgbClr val="54737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E8-9847-9084-18A4F8A281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5"/>
        <c:axId val="-2073123816"/>
        <c:axId val="-2073643208"/>
      </c:barChart>
      <c:catAx>
        <c:axId val="-20731238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73643208"/>
        <c:crosses val="autoZero"/>
        <c:auto val="1"/>
        <c:lblAlgn val="ctr"/>
        <c:lblOffset val="100"/>
        <c:noMultiLvlLbl val="0"/>
      </c:catAx>
      <c:valAx>
        <c:axId val="-2073643208"/>
        <c:scaling>
          <c:orientation val="minMax"/>
          <c:max val="100"/>
          <c:min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 dirty="0"/>
                  <a:t>HIV RNA &lt;50 copies/mL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22001471468715E-3"/>
              <c:y val="0.163022637795276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-2073123816"/>
        <c:crosses val="autoZero"/>
        <c:crossBetween val="between"/>
        <c:majorUnit val="10"/>
        <c:minorUnit val="5"/>
      </c:valAx>
      <c:spPr>
        <a:solidFill>
          <a:srgbClr val="E6EBF2"/>
        </a:solidFill>
        <a:ln w="1270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45700201265134"/>
          <c:y val="2.5000000000000001E-2"/>
          <c:w val="0.80429973023073598"/>
          <c:h val="8.71843011811023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3414958605"/>
          <c:y val="0.10366578820135799"/>
          <c:w val="0.8585377336803099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1.65</c:v>
                </c:pt>
                <c:pt idx="1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7-1442-B09B-EEA09C3A90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EFV-TDF-FTC (No Switch)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-0.05</c:v>
                </c:pt>
                <c:pt idx="1">
                  <c:v>-0.13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17-1442-B09B-EEA09C3A90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787032984"/>
        <c:axId val="-786961848"/>
      </c:barChart>
      <c:catAx>
        <c:axId val="-787032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7869618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786961848"/>
        <c:scaling>
          <c:orientation val="minMax"/>
          <c:max val="3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81479676441469E-2"/>
              <c:y val="0.175940165133553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787032984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9351902086456"/>
          <c:y val="0"/>
          <c:w val="0.85029318277256205"/>
          <c:h val="9.8578403388901198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9041994750699"/>
          <c:y val="0.124584628683129"/>
          <c:w val="0.83006127158237797"/>
          <c:h val="0.69184552439506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Proteinuria (UPCR)</c:v>
                </c:pt>
                <c:pt idx="1">
                  <c:v>Albuminuria (APCR)</c:v>
                </c:pt>
                <c:pt idx="2">
                  <c:v>Retinol binding protein</c:v>
                </c:pt>
                <c:pt idx="3">
                  <c:v>β2 microglobulin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-30</c:v>
                </c:pt>
                <c:pt idx="1">
                  <c:v>-13.5</c:v>
                </c:pt>
                <c:pt idx="2">
                  <c:v>-27.6</c:v>
                </c:pt>
                <c:pt idx="3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39-9B42-96C4-E0215CCD2B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EFV-TDF-FTC (No Switch)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Proteinuria (UPCR)</c:v>
                </c:pt>
                <c:pt idx="1">
                  <c:v>Albuminuria (APCR)</c:v>
                </c:pt>
                <c:pt idx="2">
                  <c:v>Retinol binding protein</c:v>
                </c:pt>
                <c:pt idx="3">
                  <c:v>β2 microglobulin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-2</c:v>
                </c:pt>
                <c:pt idx="1">
                  <c:v>12.2</c:v>
                </c:pt>
                <c:pt idx="2">
                  <c:v>29.1</c:v>
                </c:pt>
                <c:pt idx="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39-9B42-96C4-E0215CCD2B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06416520"/>
        <c:axId val="-2146377576"/>
      </c:barChart>
      <c:catAx>
        <c:axId val="-2106416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1463775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46377576"/>
        <c:scaling>
          <c:orientation val="minMax"/>
          <c:max val="50"/>
          <c:min val="-7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Median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from Baseline (%)</a:t>
                </a:r>
              </a:p>
            </c:rich>
          </c:tx>
          <c:layout>
            <c:manualLayout>
              <c:xMode val="edge"/>
              <c:yMode val="edge"/>
              <c:x val="1.10524088474564E-2"/>
              <c:y val="6.229544287927440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2106416520"/>
        <c:crosses val="autoZero"/>
        <c:crossBetween val="between"/>
        <c:majorUnit val="2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451391076115501"/>
          <c:y val="1.70068368823388E-2"/>
          <c:w val="0.81333333333333302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01"/>
          <c:y val="0.112812017986181"/>
          <c:w val="0.83457549573196199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RPV-TAF-FTC (Switch)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-9</c:v>
                </c:pt>
                <c:pt idx="1">
                  <c:v>-3</c:v>
                </c:pt>
                <c:pt idx="2">
                  <c:v>-4</c:v>
                </c:pt>
                <c:pt idx="3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6-BC4C-932D-9080FA6A99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EFV-TDF-FTC (No Switch)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96-BC4C-932D-9080FA6A99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73993304"/>
        <c:axId val="-2073803448"/>
      </c:barChart>
      <c:catAx>
        <c:axId val="-2073993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738034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3803448"/>
        <c:scaling>
          <c:orientation val="minMax"/>
          <c:max val="5"/>
          <c:min val="-1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Change in</a:t>
                </a:r>
                <a:r>
                  <a:rPr lang="en-US" sz="1600" baseline="0" dirty="0"/>
                  <a:t> Median Value (mg/</a:t>
                </a:r>
                <a:r>
                  <a:rPr lang="en-US" sz="1600" baseline="0" dirty="0" err="1"/>
                  <a:t>dL</a:t>
                </a:r>
                <a:r>
                  <a:rPr lang="en-US" sz="1600" baseline="0" dirty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592388451443601E-2"/>
              <c:y val="0.106069996032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3993304"/>
        <c:crosses val="autoZero"/>
        <c:crossBetween val="between"/>
        <c:maj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8709653606309"/>
          <c:y val="1.4056766899478801E-2"/>
          <c:w val="0.8224708701286489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B8E6-210D-BF4C-9016-80037E22D0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7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</a:t>
            </a:r>
            <a:b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b="0" dirty="0">
                <a:solidFill>
                  <a:srgbClr val="001D48"/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Study </a:t>
            </a:r>
            <a:r>
              <a:rPr lang="en-US" dirty="0"/>
              <a:t>GS-366-1160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76CC65-5CC9-2F4D-93D9-9D4D776462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9257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GS-366-1160: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Lancet HIV. 2017;4:e205-e213.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0" y="5905125"/>
            <a:ext cx="9153144" cy="4069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36576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NOTE</a:t>
            </a:r>
            <a:r>
              <a:rPr lang="en-US" sz="1400" baseline="30000" dirty="0">
                <a:solidFill>
                  <a:srgbClr val="000000"/>
                </a:solidFill>
                <a:latin typeface="Arial" pitchFamily="22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of 881 participants randomized, 6 were never treated (875 individuals treated)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1169337" flipV="1">
            <a:off x="5608119" y="292096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630015" y="352627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/>
          </p:nvPr>
        </p:nvGraphicFramePr>
        <p:xfrm>
          <a:off x="230186" y="1421942"/>
          <a:ext cx="5311929" cy="42056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11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335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Study GS-366-1160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36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5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5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5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Phase 3b, multinational, r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andomized,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double-blind, placebo controlled, non-inferiority trial 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investigating the tolerability of switching to the single tablet regimen </a:t>
                      </a:r>
                      <a:r>
                        <a:rPr lang="en-US" sz="1500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rilpivirine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-tenofovir alafenamide-emtricitabine (RPV-TAF-FTC)</a:t>
                      </a:r>
                      <a:endParaRPr lang="en-US" sz="1500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5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881 randomized)</a:t>
                      </a:r>
                      <a:br>
                        <a:rPr lang="en-US" sz="15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HIV-1-infected adults</a:t>
                      </a:r>
                      <a:b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HIV RNA &lt;50 copies/mL for ≥6 months on EFV-TDF-FTC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en-US" sz="150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Creatinine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clearance at least 50 mL/min</a:t>
                      </a:r>
                      <a:b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No resistance to EFV, RPV, TDF, or FTC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5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5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5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Switch to RPV-TAF-FTC (Switch group)                                            </a:t>
                      </a:r>
                      <a:br>
                        <a:rPr lang="en-US" sz="15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Remain on EFV-TDF-FTC (No switch group)</a:t>
                      </a:r>
                      <a:endParaRPr lang="en-US" sz="15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6155304" y="3810461"/>
            <a:ext cx="2554224" cy="1097280"/>
          </a:xfrm>
          <a:prstGeom prst="rect">
            <a:avLst/>
          </a:prstGeom>
          <a:solidFill>
            <a:srgbClr val="D6E5E8">
              <a:alpha val="79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No Switch Group </a:t>
            </a:r>
            <a:r>
              <a:rPr lang="en-US" sz="16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EFV-TDF-FTC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437)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6155304" y="2349283"/>
            <a:ext cx="2554224" cy="1097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i="1" dirty="0">
                <a:latin typeface="Arial"/>
              </a:rPr>
              <a:t>Switch Group</a:t>
            </a:r>
            <a:r>
              <a:rPr lang="en-US" sz="1600" dirty="0">
                <a:latin typeface="Arial"/>
              </a:rPr>
              <a:t/>
            </a:r>
            <a:br>
              <a:rPr lang="en-US" sz="1600" dirty="0">
                <a:latin typeface="Arial"/>
              </a:rPr>
            </a:br>
            <a:r>
              <a:rPr lang="en-US" sz="1800" b="1" dirty="0">
                <a:latin typeface="Arial"/>
              </a:rPr>
              <a:t>RPV-TAF-FTC</a:t>
            </a:r>
            <a:br>
              <a:rPr lang="en-US" sz="1800" b="1" dirty="0">
                <a:latin typeface="Arial"/>
              </a:rPr>
            </a:br>
            <a:r>
              <a:rPr lang="en-US" sz="1400" dirty="0">
                <a:latin typeface="Arial"/>
              </a:rPr>
              <a:t>(n= 438)</a:t>
            </a:r>
          </a:p>
        </p:txBody>
      </p:sp>
    </p:spTree>
    <p:extLst>
      <p:ext uri="{BB962C8B-B14F-4D97-AF65-F5344CB8AC3E}">
        <p14:creationId xmlns:p14="http://schemas.microsoft.com/office/powerpoint/2010/main" val="13761682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GS-366-1160: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</a:t>
            </a:r>
            <a:r>
              <a:rPr lang="en-US" dirty="0" err="1"/>
              <a:t>Virologic</a:t>
            </a:r>
            <a:r>
              <a:rPr lang="en-US" dirty="0"/>
              <a:t> Response (FDA Snapshot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Lancet HIV. 2017;4:e205-e213.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907308"/>
              </p:ext>
            </p:extLst>
          </p:nvPr>
        </p:nvGraphicFramePr>
        <p:xfrm>
          <a:off x="899816" y="1952193"/>
          <a:ext cx="7298830" cy="416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793081" y="5509626"/>
            <a:ext cx="1067664" cy="454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394/438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72482" y="5509626"/>
            <a:ext cx="1067664" cy="4541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402/437</a:t>
            </a:r>
          </a:p>
        </p:txBody>
      </p:sp>
    </p:spTree>
    <p:extLst>
      <p:ext uri="{BB962C8B-B14F-4D97-AF65-F5344CB8AC3E}">
        <p14:creationId xmlns:p14="http://schemas.microsoft.com/office/powerpoint/2010/main" val="30313123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GS-366-1160: Results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Week 48: Changes in Bone Mineral Density (BMD)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Lancet HIV. 2017;4:e205-e213.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837042"/>
              </p:ext>
            </p:extLst>
          </p:nvPr>
        </p:nvGraphicFramePr>
        <p:xfrm>
          <a:off x="493912" y="193040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53599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GS-366-1160: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Markers of Proximal </a:t>
            </a:r>
            <a:r>
              <a:rPr lang="en-US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Tubulopathy</a:t>
            </a:r>
            <a:endParaRPr lang="en-US" dirty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Lancet HIV. 2017;4:e205-e213.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605885"/>
              </p:ext>
            </p:extLst>
          </p:nvPr>
        </p:nvGraphicFramePr>
        <p:xfrm>
          <a:off x="448555" y="1905000"/>
          <a:ext cx="8246890" cy="431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00514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GS-366-1160: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Lancet HIV. 2017;4:e205-e213.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473369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1110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to RPV-TAF-FTC from EFV-TDF-FTC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GS-366-1160: Conclusion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DeJesus</a:t>
            </a:r>
            <a:r>
              <a:rPr lang="en-US" dirty="0"/>
              <a:t> E, et al. Lancet HIV. 2017;4:e205-e213.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205287"/>
          <a:ext cx="9144000" cy="3032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Switching to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rilpivirine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emtricitabine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tenofovir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alafenamide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efavirenz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emtricitabine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tenofovir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disoproxil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fumarate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non-inferior in maintaining viral suppression and was well tolerated at 48 weeks. These findings support guidelines recommending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tenofovir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alafenamide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-based regimens, including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coformulation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rilpivirine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emtricitabine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as initial and ongoing treatment for HIV-1 infection.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4093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0691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46463</TotalTime>
  <Words>303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Switch to RPV-TAF-FTC from EFV-TDF-FTC  Study GS-366-1160</vt:lpstr>
      <vt:lpstr>Switch to RPV-TAF-FTC from EFV-TDF-FTC  Study GS-366-1160: Design</vt:lpstr>
      <vt:lpstr>Switch to RPV-TAF-FTC from EFV-TDF-FTC  Study GS-366-1160: Results</vt:lpstr>
      <vt:lpstr>Switch to RPV-TAF-FTC from EFV-TDF-FTC  Study GS-366-1160: Results</vt:lpstr>
      <vt:lpstr>Switch to RPV-TAF-FTC from EFV-TDF-FTC  Study GS-366-1160: Results</vt:lpstr>
      <vt:lpstr>Switch to RPV-TAF-FTC from EFV-TDF-FTC Study GS-366-1160: Results</vt:lpstr>
      <vt:lpstr>Switch to RPV-TAF-FTC from EFV-TDF-FTC Study GS-366-1160: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2082</cp:revision>
  <cp:lastPrinted>2008-02-05T14:34:24Z</cp:lastPrinted>
  <dcterms:created xsi:type="dcterms:W3CDTF">2010-11-28T05:36:22Z</dcterms:created>
  <dcterms:modified xsi:type="dcterms:W3CDTF">2020-01-06T17:01:57Z</dcterms:modified>
</cp:coreProperties>
</file>