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10"/>
  </p:notesMasterIdLst>
  <p:handoutMasterIdLst>
    <p:handoutMasterId r:id="rId11"/>
  </p:handoutMasterIdLst>
  <p:sldIdLst>
    <p:sldId id="1053" r:id="rId2"/>
    <p:sldId id="1075" r:id="rId3"/>
    <p:sldId id="1076" r:id="rId4"/>
    <p:sldId id="1082" r:id="rId5"/>
    <p:sldId id="1314" r:id="rId6"/>
    <p:sldId id="1312" r:id="rId7"/>
    <p:sldId id="1313" r:id="rId8"/>
    <p:sldId id="1109" r:id="rId9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5F00"/>
    <a:srgbClr val="00599A"/>
    <a:srgbClr val="004F87"/>
    <a:srgbClr val="004A7F"/>
    <a:srgbClr val="870000"/>
    <a:srgbClr val="7C0000"/>
    <a:srgbClr val="A10000"/>
    <a:srgbClr val="705066"/>
    <a:srgbClr val="027D81"/>
    <a:srgbClr val="694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617" autoAdjust="0"/>
    <p:restoredTop sz="94755" autoAdjust="0"/>
  </p:normalViewPr>
  <p:slideViewPr>
    <p:cSldViewPr snapToGrid="0" showGuides="1">
      <p:cViewPr varScale="1">
        <p:scale>
          <a:sx n="150" d="100"/>
          <a:sy n="150" d="100"/>
        </p:scale>
        <p:origin x="176" y="1096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5.1481554558035297E-2"/>
          <c:w val="0.87016094351988604"/>
          <c:h val="0.766466109499291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Regimen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599A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335E-B94E-908B-DE500C9E3BDD}"/>
              </c:ext>
            </c:extLst>
          </c:dPt>
          <c:dPt>
            <c:idx val="1"/>
            <c:invertIfNegative val="0"/>
            <c:bubble3D val="0"/>
            <c:spPr>
              <a:solidFill>
                <a:srgbClr val="027D81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335E-B94E-908B-DE500C9E3BDD}"/>
              </c:ext>
            </c:extLst>
          </c:dPt>
          <c:dPt>
            <c:idx val="2"/>
            <c:invertIfNegative val="0"/>
            <c:bubble3D val="0"/>
            <c:spPr>
              <a:solidFill>
                <a:srgbClr val="7E5F00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335E-B94E-908B-DE500C9E3BDD}"/>
              </c:ext>
            </c:extLst>
          </c:dPt>
          <c:dPt>
            <c:idx val="3"/>
            <c:invertIfNegative val="0"/>
            <c:bubble3D val="0"/>
            <c:spPr>
              <a:solidFill>
                <a:srgbClr val="70506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6-335E-B94E-908B-DE500C9E3BDD}"/>
              </c:ext>
            </c:extLst>
          </c:dPt>
          <c:dPt>
            <c:idx val="4"/>
            <c:invertIfNegative val="0"/>
            <c:bubble3D val="0"/>
            <c:spPr>
              <a:solidFill>
                <a:srgbClr val="870000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8-335E-B94E-908B-DE500C9E3BDD}"/>
              </c:ext>
            </c:extLst>
          </c:dPt>
          <c:dLbls>
            <c:spPr>
              <a:noFill/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Fostemsavir_x000d_400 mg BID</c:v>
                </c:pt>
                <c:pt idx="1">
                  <c:v>Fostemsavir_x000d_800 mg BID</c:v>
                </c:pt>
                <c:pt idx="2">
                  <c:v>Fostemsavir_x000d_600 mg QD</c:v>
                </c:pt>
                <c:pt idx="3">
                  <c:v>Fostemsavir_x000d_1200 mg QD</c:v>
                </c:pt>
                <c:pt idx="4">
                  <c:v>Atazanavir + Ritonavir QD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80</c:v>
                </c:pt>
                <c:pt idx="1">
                  <c:v>69</c:v>
                </c:pt>
                <c:pt idx="2">
                  <c:v>76</c:v>
                </c:pt>
                <c:pt idx="3">
                  <c:v>72</c:v>
                </c:pt>
                <c:pt idx="4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35E-B94E-908B-DE500C9E3BD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0"/>
        <c:axId val="1785226712"/>
        <c:axId val="1785272344"/>
      </c:barChart>
      <c:catAx>
        <c:axId val="17852267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 algn="ctr">
              <a:defRPr sz="1400" b="0" i="0">
                <a:latin typeface="Arial"/>
                <a:cs typeface="Arial"/>
              </a:defRPr>
            </a:pPr>
            <a:endParaRPr lang="en-US"/>
          </a:p>
        </c:txPr>
        <c:crossAx val="178527234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78527234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HIV RNA &lt; 50 copies/mL</a:t>
                </a:r>
              </a:p>
            </c:rich>
          </c:tx>
          <c:layout>
            <c:manualLayout>
              <c:xMode val="edge"/>
              <c:yMode val="edge"/>
              <c:x val="3.6803732866725002E-3"/>
              <c:y val="0.138946518949417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785226712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5.1481554558035297E-2"/>
          <c:w val="0.87016094351988604"/>
          <c:h val="0.766466109499291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Regimen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599A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335E-B94E-908B-DE500C9E3BDD}"/>
              </c:ext>
            </c:extLst>
          </c:dPt>
          <c:dPt>
            <c:idx val="1"/>
            <c:invertIfNegative val="0"/>
            <c:bubble3D val="0"/>
            <c:spPr>
              <a:solidFill>
                <a:srgbClr val="027D81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335E-B94E-908B-DE500C9E3BDD}"/>
              </c:ext>
            </c:extLst>
          </c:dPt>
          <c:dPt>
            <c:idx val="2"/>
            <c:invertIfNegative val="0"/>
            <c:bubble3D val="0"/>
            <c:spPr>
              <a:solidFill>
                <a:srgbClr val="7E5F00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335E-B94E-908B-DE500C9E3BDD}"/>
              </c:ext>
            </c:extLst>
          </c:dPt>
          <c:dPt>
            <c:idx val="3"/>
            <c:invertIfNegative val="0"/>
            <c:bubble3D val="0"/>
            <c:spPr>
              <a:solidFill>
                <a:srgbClr val="70506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6-335E-B94E-908B-DE500C9E3BDD}"/>
              </c:ext>
            </c:extLst>
          </c:dPt>
          <c:dPt>
            <c:idx val="4"/>
            <c:invertIfNegative val="0"/>
            <c:bubble3D val="0"/>
            <c:spPr>
              <a:solidFill>
                <a:srgbClr val="870000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8-335E-B94E-908B-DE500C9E3BDD}"/>
              </c:ext>
            </c:extLst>
          </c:dPt>
          <c:dLbls>
            <c:spPr>
              <a:noFill/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Fostemsavir
400 mg BID</c:v>
                </c:pt>
                <c:pt idx="1">
                  <c:v>Fostemsavir
800 mg BID</c:v>
                </c:pt>
                <c:pt idx="2">
                  <c:v>Fostemsavir
600 mg QD</c:v>
                </c:pt>
                <c:pt idx="3">
                  <c:v>Fostemsavir
1200 mg QD</c:v>
                </c:pt>
                <c:pt idx="4">
                  <c:v>Atazanavir + Ritonavir QD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82</c:v>
                </c:pt>
                <c:pt idx="1">
                  <c:v>61</c:v>
                </c:pt>
                <c:pt idx="2">
                  <c:v>69</c:v>
                </c:pt>
                <c:pt idx="3">
                  <c:v>68</c:v>
                </c:pt>
                <c:pt idx="4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35E-B94E-908B-DE500C9E3BD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0"/>
        <c:axId val="1785226712"/>
        <c:axId val="1785272344"/>
      </c:barChart>
      <c:catAx>
        <c:axId val="17852267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 algn="ctr">
              <a:defRPr sz="1400" b="0" i="0">
                <a:latin typeface="Arial"/>
                <a:cs typeface="Arial"/>
              </a:defRPr>
            </a:pPr>
            <a:endParaRPr lang="en-US"/>
          </a:p>
        </c:txPr>
        <c:crossAx val="178527234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78527234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HIV RNA &lt; 50 copies/mL</a:t>
                </a:r>
              </a:p>
            </c:rich>
          </c:tx>
          <c:layout>
            <c:manualLayout>
              <c:xMode val="edge"/>
              <c:yMode val="edge"/>
              <c:x val="3.6803732866725002E-3"/>
              <c:y val="0.138946518949417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785226712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5F2DB65-74FD-F342-94E2-BD2A1A4C9E33}"/>
              </a:ext>
            </a:extLst>
          </p:cNvPr>
          <p:cNvGrpSpPr/>
          <p:nvPr userDrawn="1"/>
        </p:nvGrpSpPr>
        <p:grpSpPr>
          <a:xfrm>
            <a:off x="0" y="0"/>
            <a:ext cx="9156413" cy="6952487"/>
            <a:chOff x="0" y="0"/>
            <a:chExt cx="9156413" cy="6952487"/>
          </a:xfrm>
        </p:grpSpPr>
        <p:pic>
          <p:nvPicPr>
            <p:cNvPr id="6" name="Picture 5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DBCD6FC-89DE-874C-8843-E56A28807580}"/>
                </a:ext>
              </a:extLst>
            </p:cNvPr>
            <p:cNvGrpSpPr/>
            <p:nvPr userDrawn="1"/>
          </p:nvGrpSpPr>
          <p:grpSpPr>
            <a:xfrm>
              <a:off x="5166548" y="5971328"/>
              <a:ext cx="3977452" cy="961889"/>
              <a:chOff x="5166548" y="5971328"/>
              <a:chExt cx="3977452" cy="961889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067360C3-47B4-7440-9FF3-DD0DF7A1A4DA}"/>
                  </a:ext>
                </a:extLst>
              </p:cNvPr>
              <p:cNvSpPr/>
              <p:nvPr userDrawn="1"/>
            </p:nvSpPr>
            <p:spPr>
              <a:xfrm rot="21288567">
                <a:off x="8242594" y="5971328"/>
                <a:ext cx="640080" cy="548640"/>
              </a:xfrm>
              <a:prstGeom prst="ellipse">
                <a:avLst/>
              </a:prstGeom>
              <a:solidFill>
                <a:srgbClr val="1775A9"/>
              </a:solidFill>
              <a:ln>
                <a:noFill/>
              </a:ln>
              <a:effectLst>
                <a:glow rad="101600">
                  <a:srgbClr val="1775A9">
                    <a:alpha val="50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F1B0BAC0-649E-5C43-A451-905015CB67CC}"/>
                  </a:ext>
                </a:extLst>
              </p:cNvPr>
              <p:cNvSpPr/>
              <p:nvPr userDrawn="1"/>
            </p:nvSpPr>
            <p:spPr>
              <a:xfrm rot="21288567">
                <a:off x="7383455" y="6312297"/>
                <a:ext cx="580810" cy="471001"/>
              </a:xfrm>
              <a:prstGeom prst="ellipse">
                <a:avLst/>
              </a:prstGeom>
              <a:solidFill>
                <a:srgbClr val="1775A9"/>
              </a:solidFill>
              <a:ln>
                <a:noFill/>
              </a:ln>
              <a:effectLst>
                <a:glow rad="101600">
                  <a:srgbClr val="1775A9">
                    <a:alpha val="50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9A209AA2-E1A7-4840-9C95-929CD153EE37}"/>
                  </a:ext>
                </a:extLst>
              </p:cNvPr>
              <p:cNvSpPr/>
              <p:nvPr userDrawn="1"/>
            </p:nvSpPr>
            <p:spPr>
              <a:xfrm rot="21288567">
                <a:off x="6645060" y="6326619"/>
                <a:ext cx="580810" cy="471001"/>
              </a:xfrm>
              <a:prstGeom prst="ellipse">
                <a:avLst/>
              </a:prstGeom>
              <a:solidFill>
                <a:srgbClr val="1775A9"/>
              </a:solidFill>
              <a:ln>
                <a:noFill/>
              </a:ln>
              <a:effectLst>
                <a:glow rad="101600">
                  <a:srgbClr val="1775A9">
                    <a:alpha val="50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28F6A85-A8C6-4E4A-9D5A-CD93C95B463A}"/>
                  </a:ext>
                </a:extLst>
              </p:cNvPr>
              <p:cNvSpPr/>
              <p:nvPr userDrawn="1"/>
            </p:nvSpPr>
            <p:spPr>
              <a:xfrm>
                <a:off x="5166548" y="6567457"/>
                <a:ext cx="3977452" cy="365760"/>
              </a:xfrm>
              <a:prstGeom prst="rect">
                <a:avLst/>
              </a:prstGeom>
              <a:solidFill>
                <a:srgbClr val="1775A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5F2DB65-74FD-F342-94E2-BD2A1A4C9E33}"/>
              </a:ext>
            </a:extLst>
          </p:cNvPr>
          <p:cNvGrpSpPr/>
          <p:nvPr userDrawn="1"/>
        </p:nvGrpSpPr>
        <p:grpSpPr>
          <a:xfrm>
            <a:off x="0" y="0"/>
            <a:ext cx="9156413" cy="6952487"/>
            <a:chOff x="0" y="0"/>
            <a:chExt cx="9156413" cy="6952487"/>
          </a:xfrm>
        </p:grpSpPr>
        <p:pic>
          <p:nvPicPr>
            <p:cNvPr id="6" name="Picture 5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DBCD6FC-89DE-874C-8843-E56A28807580}"/>
                </a:ext>
              </a:extLst>
            </p:cNvPr>
            <p:cNvGrpSpPr/>
            <p:nvPr userDrawn="1"/>
          </p:nvGrpSpPr>
          <p:grpSpPr>
            <a:xfrm>
              <a:off x="5166548" y="5971328"/>
              <a:ext cx="3977452" cy="961889"/>
              <a:chOff x="5166548" y="5971328"/>
              <a:chExt cx="3977452" cy="961889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067360C3-47B4-7440-9FF3-DD0DF7A1A4DA}"/>
                  </a:ext>
                </a:extLst>
              </p:cNvPr>
              <p:cNvSpPr/>
              <p:nvPr userDrawn="1"/>
            </p:nvSpPr>
            <p:spPr>
              <a:xfrm rot="21288567">
                <a:off x="8242594" y="5971328"/>
                <a:ext cx="640080" cy="548640"/>
              </a:xfrm>
              <a:prstGeom prst="ellipse">
                <a:avLst/>
              </a:prstGeom>
              <a:solidFill>
                <a:srgbClr val="1775A9"/>
              </a:solidFill>
              <a:ln>
                <a:noFill/>
              </a:ln>
              <a:effectLst>
                <a:glow rad="101600">
                  <a:srgbClr val="1775A9">
                    <a:alpha val="50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F1B0BAC0-649E-5C43-A451-905015CB67CC}"/>
                  </a:ext>
                </a:extLst>
              </p:cNvPr>
              <p:cNvSpPr/>
              <p:nvPr userDrawn="1"/>
            </p:nvSpPr>
            <p:spPr>
              <a:xfrm rot="21288567">
                <a:off x="7383455" y="6312297"/>
                <a:ext cx="580810" cy="471001"/>
              </a:xfrm>
              <a:prstGeom prst="ellipse">
                <a:avLst/>
              </a:prstGeom>
              <a:solidFill>
                <a:srgbClr val="1775A9"/>
              </a:solidFill>
              <a:ln>
                <a:noFill/>
              </a:ln>
              <a:effectLst>
                <a:glow rad="101600">
                  <a:srgbClr val="1775A9">
                    <a:alpha val="50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9A209AA2-E1A7-4840-9C95-929CD153EE37}"/>
                  </a:ext>
                </a:extLst>
              </p:cNvPr>
              <p:cNvSpPr/>
              <p:nvPr userDrawn="1"/>
            </p:nvSpPr>
            <p:spPr>
              <a:xfrm rot="21288567">
                <a:off x="6645060" y="6326619"/>
                <a:ext cx="580810" cy="471001"/>
              </a:xfrm>
              <a:prstGeom prst="ellipse">
                <a:avLst/>
              </a:prstGeom>
              <a:solidFill>
                <a:srgbClr val="1775A9"/>
              </a:solidFill>
              <a:ln>
                <a:noFill/>
              </a:ln>
              <a:effectLst>
                <a:glow rad="101600">
                  <a:srgbClr val="1775A9">
                    <a:alpha val="50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28F6A85-A8C6-4E4A-9D5A-CD93C95B463A}"/>
                  </a:ext>
                </a:extLst>
              </p:cNvPr>
              <p:cNvSpPr/>
              <p:nvPr userDrawn="1"/>
            </p:nvSpPr>
            <p:spPr>
              <a:xfrm>
                <a:off x="5166548" y="6567457"/>
                <a:ext cx="3977452" cy="365760"/>
              </a:xfrm>
              <a:prstGeom prst="rect">
                <a:avLst/>
              </a:prstGeom>
              <a:solidFill>
                <a:srgbClr val="1775A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0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b="0" dirty="0"/>
              <a:t>Fostemsavir in Treatment-Experienced Patients</a:t>
            </a:r>
            <a:br>
              <a:rPr lang="en-US" sz="2700" b="0" dirty="0"/>
            </a:br>
            <a:r>
              <a:rPr lang="en-US" dirty="0"/>
              <a:t>AI438-011 Study</a:t>
            </a:r>
          </a:p>
        </p:txBody>
      </p:sp>
    </p:spTree>
    <p:extLst>
      <p:ext uri="{BB962C8B-B14F-4D97-AF65-F5344CB8AC3E}">
        <p14:creationId xmlns:p14="http://schemas.microsoft.com/office/powerpoint/2010/main" val="721978577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Fostemsavir in Treatment-Experienced Patients</a:t>
            </a:r>
            <a:br>
              <a:rPr lang="en-US" sz="2800" dirty="0"/>
            </a:br>
            <a:r>
              <a:rPr lang="en-US" dirty="0"/>
              <a:t>AI438-011: 24 Week Results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Lalezari</a:t>
            </a:r>
            <a:r>
              <a:rPr lang="en-US" dirty="0"/>
              <a:t> JP, et al.  Lancet HIV. 2015;2:e427-37.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ltGray">
          <a:xfrm>
            <a:off x="4764849" y="1402344"/>
            <a:ext cx="4267317" cy="862578"/>
          </a:xfrm>
          <a:prstGeom prst="rect">
            <a:avLst/>
          </a:prstGeom>
          <a:solidFill>
            <a:srgbClr val="004A7F">
              <a:alpha val="20000"/>
            </a:srgb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 err="1">
                <a:solidFill>
                  <a:srgbClr val="000000"/>
                </a:solidFill>
                <a:latin typeface="Arial"/>
                <a:cs typeface="Arial"/>
              </a:rPr>
              <a:t>Fostemsavir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 400 mg BID +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Raltegravir + Tenofovir DF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50)</a:t>
            </a:r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 rot="1169337" flipV="1">
            <a:off x="4260450" y="2207331"/>
            <a:ext cx="173729" cy="17345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 rot="1169337">
            <a:off x="3874937" y="4028781"/>
            <a:ext cx="983271" cy="551298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ltGray">
          <a:xfrm>
            <a:off x="4764849" y="2432996"/>
            <a:ext cx="4267317" cy="862578"/>
          </a:xfrm>
          <a:prstGeom prst="rect">
            <a:avLst/>
          </a:prstGeom>
          <a:solidFill>
            <a:srgbClr val="027D81">
              <a:alpha val="25000"/>
            </a:srgb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 err="1">
                <a:solidFill>
                  <a:srgbClr val="000000"/>
                </a:solidFill>
                <a:latin typeface="Arial"/>
                <a:cs typeface="Arial"/>
              </a:rPr>
              <a:t>Fostemsavir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 800 mg BID +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Raltegravir + Tenofovir DF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49)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ltGray">
          <a:xfrm>
            <a:off x="4764849" y="3463648"/>
            <a:ext cx="4267317" cy="862578"/>
          </a:xfrm>
          <a:prstGeom prst="rect">
            <a:avLst/>
          </a:prstGeom>
          <a:solidFill>
            <a:srgbClr val="694F00">
              <a:alpha val="25000"/>
            </a:srgb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 err="1">
                <a:solidFill>
                  <a:srgbClr val="000000"/>
                </a:solidFill>
                <a:latin typeface="Arial"/>
                <a:cs typeface="Arial"/>
              </a:rPr>
              <a:t>Fostemsavir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 600 mg QD +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Raltegravir + Tenofovir DF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51)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ltGray">
          <a:xfrm>
            <a:off x="4764849" y="5524952"/>
            <a:ext cx="4267317" cy="862578"/>
          </a:xfrm>
          <a:prstGeom prst="rect">
            <a:avLst/>
          </a:prstGeom>
          <a:solidFill>
            <a:srgbClr val="A10000">
              <a:alpha val="26000"/>
            </a:srgb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Atazanavir + RTV 300/100 mg </a:t>
            </a:r>
            <a:r>
              <a:rPr lang="en-US" sz="1800" b="1" dirty="0" err="1">
                <a:solidFill>
                  <a:srgbClr val="000000"/>
                </a:solidFill>
                <a:latin typeface="Arial"/>
                <a:cs typeface="Arial"/>
              </a:rPr>
              <a:t>qd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 +  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Raltegravir + Tenofovir DF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51)</a:t>
            </a: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rot="20430663" flipV="1">
            <a:off x="3885421" y="3210610"/>
            <a:ext cx="942762" cy="495391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rot="20430663">
            <a:off x="4262482" y="3832426"/>
            <a:ext cx="208758" cy="1752684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  <a:cs typeface="Arial"/>
            </a:endParaRPr>
          </a:p>
        </p:txBody>
      </p:sp>
      <p:graphicFrame>
        <p:nvGraphicFramePr>
          <p:cNvPr id="8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316784"/>
              </p:ext>
            </p:extLst>
          </p:nvPr>
        </p:nvGraphicFramePr>
        <p:xfrm>
          <a:off x="372534" y="1712422"/>
          <a:ext cx="3603544" cy="4289368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603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9353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</a:t>
                      </a:r>
                    </a:p>
                  </a:txBody>
                  <a:tcPr marL="81280" marR="8128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0015">
                <a:tc>
                  <a:txBody>
                    <a:bodyPr/>
                    <a:lstStyle/>
                    <a:p>
                      <a:pPr marL="91440" marR="0" lvl="0" indent="-18288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800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Randomized,</a:t>
                      </a:r>
                      <a:r>
                        <a:rPr lang="en-US" sz="180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international, active controlled, p</a:t>
                      </a:r>
                      <a:r>
                        <a:rPr lang="en-US" sz="1800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hase 2b study comparing different doses of fostemsavir in treatment</a:t>
                      </a:r>
                      <a:r>
                        <a:rPr lang="en-US" sz="180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experienced with ART failure</a:t>
                      </a:r>
                      <a:endParaRPr lang="en-US" sz="1800" u="none" dirty="0">
                        <a:solidFill>
                          <a:srgbClr val="000000"/>
                        </a:solidFill>
                        <a:latin typeface="+mn-lt"/>
                        <a:cs typeface="Arial"/>
                      </a:endParaRPr>
                    </a:p>
                    <a:p>
                      <a:pPr marL="91440" marR="0" lvl="0" indent="-18288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800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HIV</a:t>
                      </a:r>
                      <a:r>
                        <a:rPr lang="en-US" sz="180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RNA ≥1,000 copies/ml</a:t>
                      </a:r>
                    </a:p>
                    <a:p>
                      <a:pPr marL="91440" marR="0" lvl="0" indent="-18288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80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CD4 ≥50 cells/mm</a:t>
                      </a:r>
                      <a:r>
                        <a:rPr lang="en-US" sz="1800" u="none" baseline="3000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3</a:t>
                      </a:r>
                    </a:p>
                    <a:p>
                      <a:pPr marL="91440" marR="0" lvl="0" indent="-18288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80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HIV susceptible to:</a:t>
                      </a:r>
                      <a:br>
                        <a:rPr lang="en-US" sz="180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80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- Raltegravir</a:t>
                      </a:r>
                      <a:br>
                        <a:rPr lang="en-US" sz="180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80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- Tenofovir</a:t>
                      </a:r>
                      <a:br>
                        <a:rPr lang="en-US" sz="180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80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- </a:t>
                      </a:r>
                      <a:r>
                        <a:rPr lang="en-US" sz="1800" u="none" baseline="0" dirty="0" err="1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Temsavir</a:t>
                      </a:r>
                      <a:endParaRPr lang="en-US" sz="1800" u="none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Rectangle 15"/>
          <p:cNvSpPr>
            <a:spLocks noChangeArrowheads="1"/>
          </p:cNvSpPr>
          <p:nvPr/>
        </p:nvSpPr>
        <p:spPr bwMode="ltGray">
          <a:xfrm>
            <a:off x="4764849" y="4494300"/>
            <a:ext cx="4267317" cy="862578"/>
          </a:xfrm>
          <a:prstGeom prst="rect">
            <a:avLst/>
          </a:prstGeom>
          <a:solidFill>
            <a:srgbClr val="705066">
              <a:alpha val="25000"/>
            </a:srgb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 err="1">
                <a:solidFill>
                  <a:srgbClr val="000000"/>
                </a:solidFill>
                <a:latin typeface="Arial"/>
                <a:cs typeface="Arial"/>
              </a:rPr>
              <a:t>Fostemsavir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 1200 mg QD +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Raltegravir + Tenofovir DF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51)</a:t>
            </a:r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 rot="20430663">
            <a:off x="4014672" y="3764215"/>
            <a:ext cx="645183" cy="228336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7069964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Fostemsavir in Treatment-Experienced Patients</a:t>
            </a:r>
            <a:br>
              <a:rPr lang="en-US" sz="2800" dirty="0"/>
            </a:br>
            <a:r>
              <a:rPr lang="en-US" dirty="0"/>
              <a:t>AI438-011: 24 Week Results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18914" y="1728526"/>
            <a:ext cx="8503916" cy="457195"/>
          </a:xfrm>
        </p:spPr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Lalezari</a:t>
            </a:r>
            <a:r>
              <a:rPr lang="en-US" dirty="0"/>
              <a:t> JP, et al.  Lancet HIV. 2015;2:e427-37.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Lalezari</a:t>
            </a:r>
            <a:r>
              <a:rPr lang="en-US" dirty="0"/>
              <a:t> JP, et al.  Lancet HIV. 2015;2:e427-37.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0450082"/>
              </p:ext>
            </p:extLst>
          </p:nvPr>
        </p:nvGraphicFramePr>
        <p:xfrm>
          <a:off x="457200" y="1902043"/>
          <a:ext cx="8413262" cy="4117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1741983" y="4894463"/>
            <a:ext cx="819600" cy="36333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40/50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17137" y="4894463"/>
            <a:ext cx="819600" cy="36333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34/49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92291" y="4894463"/>
            <a:ext cx="819600" cy="36333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39/51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147906" y="4894463"/>
            <a:ext cx="819600" cy="36333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36/50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632831" y="4894463"/>
            <a:ext cx="819600" cy="36333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38/51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5943600"/>
            <a:ext cx="9162288" cy="3136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576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cs typeface="Arial"/>
              </a:rPr>
              <a:t>All regimens given in combination with a backbone of raltegravir + tenofovir DF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861" y="1295400"/>
            <a:ext cx="91920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/>
              </a:rPr>
              <a:t>Proportion with HIV RNA &lt;50 copies/mL at 24 weeks (FDA snapshot analysis)</a:t>
            </a:r>
          </a:p>
        </p:txBody>
      </p:sp>
    </p:spTree>
    <p:extLst>
      <p:ext uri="{BB962C8B-B14F-4D97-AF65-F5344CB8AC3E}">
        <p14:creationId xmlns:p14="http://schemas.microsoft.com/office/powerpoint/2010/main" val="86961356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Fostemsavir in Treatment-Experienced Patients</a:t>
            </a:r>
            <a:br>
              <a:rPr lang="en-US" dirty="0"/>
            </a:br>
            <a:r>
              <a:rPr lang="en-US" dirty="0"/>
              <a:t>AI438-011: 24 Week Conclusions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Lalezari</a:t>
            </a:r>
            <a:r>
              <a:rPr lang="en-US" dirty="0"/>
              <a:t> JP, et al.  Lancet HIV. 2015;2:e427-37.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26395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+mn-lt"/>
                          <a:cs typeface="Arial"/>
                        </a:rPr>
                        <a:t>Interpretation</a:t>
                      </a:r>
                      <a:r>
                        <a:rPr lang="en-US" sz="2000" b="0" i="0" dirty="0">
                          <a:solidFill>
                            <a:srgbClr val="8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“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In a comparison with ritonavir-boosted atazanavir, efficacy and safety of BMS-663068 up to the week 24 analysis support continued development of BMS-663068, which is being assessed in a phase 3 trial in heavily treatment-experienced individuals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.”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781862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b="0" dirty="0"/>
              <a:t>Fostemsavir in Treatment-Experienced Patients</a:t>
            </a:r>
            <a:br>
              <a:rPr lang="en-US" sz="2700" b="0" dirty="0"/>
            </a:br>
            <a:r>
              <a:rPr lang="en-US" dirty="0"/>
              <a:t>AI438-011 Study: Week 48 Results</a:t>
            </a:r>
          </a:p>
        </p:txBody>
      </p:sp>
    </p:spTree>
    <p:extLst>
      <p:ext uri="{BB962C8B-B14F-4D97-AF65-F5344CB8AC3E}">
        <p14:creationId xmlns:p14="http://schemas.microsoft.com/office/powerpoint/2010/main" val="224319377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Fostemsavir in Treatment-Experienced Patients</a:t>
            </a:r>
            <a:br>
              <a:rPr lang="en-US" sz="2800" dirty="0"/>
            </a:br>
            <a:r>
              <a:rPr lang="en-US" dirty="0"/>
              <a:t>AI438-011: 48 Week Results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CC9785EC-1F5B-5B4D-B410-E9CF8A0352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1800" dirty="0"/>
              <a:t>Proportion with HIV RNA &lt;50 copies/mL at 48 weeks (FDA snapshot analysis)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Thompson M et al. </a:t>
            </a:r>
            <a:r>
              <a:rPr lang="en-US" dirty="0" err="1"/>
              <a:t>Antivir</a:t>
            </a:r>
            <a:r>
              <a:rPr lang="en-US" dirty="0"/>
              <a:t> </a:t>
            </a:r>
            <a:r>
              <a:rPr lang="en-US" dirty="0" err="1"/>
              <a:t>Ther</a:t>
            </a:r>
            <a:r>
              <a:rPr lang="en-US" dirty="0"/>
              <a:t>. 2017;22:215-23.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2793223"/>
              </p:ext>
            </p:extLst>
          </p:nvPr>
        </p:nvGraphicFramePr>
        <p:xfrm>
          <a:off x="387528" y="1902043"/>
          <a:ext cx="8413262" cy="4117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1672311" y="4894463"/>
            <a:ext cx="819600" cy="36333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40/50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47465" y="4894463"/>
            <a:ext cx="819600" cy="36333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34/49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2619" y="4894463"/>
            <a:ext cx="819600" cy="36333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39/51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78234" y="4894463"/>
            <a:ext cx="819600" cy="36333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36/50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563159" y="4894463"/>
            <a:ext cx="819600" cy="36333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38/51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5943600"/>
            <a:ext cx="9162288" cy="3136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576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cs typeface="Arial"/>
              </a:rPr>
              <a:t>All regimens given in combination with a backbone of raltegravir + tenofovir DF</a:t>
            </a:r>
          </a:p>
        </p:txBody>
      </p:sp>
    </p:spTree>
    <p:extLst>
      <p:ext uri="{BB962C8B-B14F-4D97-AF65-F5344CB8AC3E}">
        <p14:creationId xmlns:p14="http://schemas.microsoft.com/office/powerpoint/2010/main" val="1670897300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Fostemsavir in Treatment-Experienced Patients</a:t>
            </a:r>
            <a:br>
              <a:rPr lang="en-US" dirty="0"/>
            </a:br>
            <a:r>
              <a:rPr lang="en-US" dirty="0"/>
              <a:t>AI438-011: 48 Week Conclusions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Thompson M et al. </a:t>
            </a:r>
            <a:r>
              <a:rPr lang="en-US" dirty="0" err="1"/>
              <a:t>Antivir</a:t>
            </a:r>
            <a:r>
              <a:rPr lang="en-US" dirty="0"/>
              <a:t> </a:t>
            </a:r>
            <a:r>
              <a:rPr lang="en-US" dirty="0" err="1"/>
              <a:t>Ther</a:t>
            </a:r>
            <a:r>
              <a:rPr lang="en-US" dirty="0"/>
              <a:t>. 2017;22:215-23.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518757"/>
              </p:ext>
            </p:extLst>
          </p:nvPr>
        </p:nvGraphicFramePr>
        <p:xfrm>
          <a:off x="0" y="2639568"/>
          <a:ext cx="9144000" cy="235394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+mn-lt"/>
                          <a:cs typeface="Arial"/>
                        </a:rPr>
                        <a:t>Interpretation</a:t>
                      </a:r>
                      <a:r>
                        <a:rPr lang="en-US" sz="2000" b="0" i="0" dirty="0">
                          <a:solidFill>
                            <a:srgbClr val="8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“</a:t>
                      </a:r>
                      <a:r>
                        <a:rPr lang="en-US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Through week 48, fostemsavir continued to be well tolerated and showed similar efficacy to ATV/r. These results support the ongoing Phase III trial in heavily treatment-experienced adults with limited therapeutic options (≤2 classes of active antiretrovirals remaining).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859275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717460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46942</TotalTime>
  <Words>460</Words>
  <Application>Microsoft Macintosh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Geneva</vt:lpstr>
      <vt:lpstr>Lucida Grande</vt:lpstr>
      <vt:lpstr>Times New Roman</vt:lpstr>
      <vt:lpstr>NCRC</vt:lpstr>
      <vt:lpstr>Fostemsavir in Treatment-Experienced Patients AI438-011 Study</vt:lpstr>
      <vt:lpstr>Fostemsavir in Treatment-Experienced Patients AI438-011: 24 Week Results</vt:lpstr>
      <vt:lpstr>Fostemsavir in Treatment-Experienced Patients AI438-011: 24 Week Results</vt:lpstr>
      <vt:lpstr>Fostemsavir in Treatment-Experienced Patients AI438-011: 24 Week Conclusions</vt:lpstr>
      <vt:lpstr>Fostemsavir in Treatment-Experienced Patients AI438-011 Study: Week 48 Results</vt:lpstr>
      <vt:lpstr>Fostemsavir in Treatment-Experienced Patients AI438-011: 48 Week Results</vt:lpstr>
      <vt:lpstr>Fostemsavir in Treatment-Experienced Patients AI438-011: 48 Week Conclusions</vt:lpstr>
      <vt:lpstr>PowerPoint Presentation</vt:lpstr>
    </vt:vector>
  </TitlesOfParts>
  <Company>HMC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H. Spach</cp:lastModifiedBy>
  <cp:revision>2155</cp:revision>
  <cp:lastPrinted>2008-02-05T14:34:24Z</cp:lastPrinted>
  <dcterms:created xsi:type="dcterms:W3CDTF">2010-11-28T05:36:22Z</dcterms:created>
  <dcterms:modified xsi:type="dcterms:W3CDTF">2020-12-30T22:49:26Z</dcterms:modified>
</cp:coreProperties>
</file>